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739"/>
    <p:restoredTop sz="96405"/>
  </p:normalViewPr>
  <p:slideViewPr>
    <p:cSldViewPr snapToGrid="0">
      <p:cViewPr varScale="1">
        <p:scale>
          <a:sx n="106" d="100"/>
          <a:sy n="106"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628EB-1968-5644-82DF-5CF5BD0E37B9}" type="datetimeFigureOut">
              <a:rPr lang="en-US" smtClean="0"/>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EEC91-5955-D148-8D4E-16C9C29A99D5}" type="slidenum">
              <a:rPr lang="en-US" smtClean="0"/>
              <a:t>‹#›</a:t>
            </a:fld>
            <a:endParaRPr lang="en-US"/>
          </a:p>
        </p:txBody>
      </p:sp>
    </p:spTree>
    <p:extLst>
      <p:ext uri="{BB962C8B-B14F-4D97-AF65-F5344CB8AC3E}">
        <p14:creationId xmlns:p14="http://schemas.microsoft.com/office/powerpoint/2010/main" val="421819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7E02-4DFC-2E9D-AD8B-57C5FADB8FD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DB1A91E-455A-C190-D513-6622CF13E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5D47D5A-B369-3AFA-11D8-4527B4A5AF1D}"/>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914A42E5-6C92-1595-9A15-E0CC88626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6D9D7-B04C-CCC0-AF82-B22CFCAE21FC}"/>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90834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22FA1-FC6C-1D31-EFC0-BF704A2F2C2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276B9A-602C-6C7E-0BE2-657E7576750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A2A296-94DF-522E-F5D3-2734FFBEAF4C}"/>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B20B4AB3-06CA-158D-668C-2E622ABB5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4BAB3-68E9-6F38-C410-3147968BC25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28332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769287-CCBD-D1E6-F02E-8D639F406E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E96829-51BB-8079-F134-8C8D0DE2B1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01FD06-0E22-25E0-419B-3BDAB7AF734B}"/>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D257CB37-4BA0-3E48-19E7-88174E162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5805C9-906D-30B1-7FCB-50480C93D086}"/>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2570101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506DD-CA79-910C-ED16-FD30A9BA732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C05468-AD66-3BA8-1C39-8634CD1FBCD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2554D5-E805-D557-148B-D8849C4937DD}"/>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87503587-AE9E-BA96-2055-04B133CBC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A42D1-4260-57FC-3EED-EABD1412998F}"/>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01018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E166-02F8-7998-458B-E3AE7EC805E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DC90F22-5B12-05AD-682F-B60663D23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F3571EA-8CDA-5B03-A241-AB7CA78E7452}"/>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2F4D81A5-CFF7-9E3D-79D8-75331BA4E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40BEE-6D38-2D1B-0658-477D57132D64}"/>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37900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FFAAD-820B-339E-8239-53E9EDC63D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E676A3C-DA52-D344-5AC3-C60D2018E1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9DD13B1-CDC3-7F30-61DA-442E4A38C22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BCCA118-4963-38DE-A2BA-BC793C3C1917}"/>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C5DE58B7-F65F-56DC-8930-D031F6E75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7A47AA-45E0-6AEE-600A-7CE2B93A18B0}"/>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08534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C28D0-82CE-854C-75AE-837E74279B3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0B063F3-F767-6BB2-78AF-F39B544402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F215963-336B-8EE8-23CF-DFAB104FA9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BE35843-7766-4EC6-20D2-E46A1FA63F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39DDDCD-6E6D-9668-3012-CF08B3FA475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DD38827-45EF-E274-6292-BB758F8E974E}"/>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8" name="Footer Placeholder 7">
            <a:extLst>
              <a:ext uri="{FF2B5EF4-FFF2-40B4-BE49-F238E27FC236}">
                <a16:creationId xmlns:a16="http://schemas.microsoft.com/office/drawing/2014/main" id="{F783ED8C-7292-CE62-01E1-C81333866C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9E9008-5D53-B6B5-52E8-89D86BC8A13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813129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23ED-09D9-509C-378E-2FF7A6C9AA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7A0D4C-3760-82AF-5252-F34B6F775EF2}"/>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4" name="Footer Placeholder 3">
            <a:extLst>
              <a:ext uri="{FF2B5EF4-FFF2-40B4-BE49-F238E27FC236}">
                <a16:creationId xmlns:a16="http://schemas.microsoft.com/office/drawing/2014/main" id="{7DEE948D-E641-9CF4-6BDD-A18F3354C8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B354F7-021D-866A-5BE6-BE558D56F74B}"/>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56879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5DAE5F-C011-148E-308E-5756FA8ADC23}"/>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3" name="Footer Placeholder 2">
            <a:extLst>
              <a:ext uri="{FF2B5EF4-FFF2-40B4-BE49-F238E27FC236}">
                <a16:creationId xmlns:a16="http://schemas.microsoft.com/office/drawing/2014/main" id="{C0F348BC-AF68-58D7-58AC-602D54428B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CE2A8A-0C91-7EDB-2FA3-C72077ECC0C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14245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EE574-0987-FC93-28C1-E14EFF36D0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920D31-2298-9D66-14C1-11B8E523E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C93EEFB-7E57-B94C-1A71-ED772AE2B7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963390-EA83-576A-4D11-30F91345672E}"/>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8C5A85B1-93F2-4C3D-7E81-82400F5E5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606A38-D282-1553-106B-A15E5C7AAA0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99309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659D1-6B91-85D3-5BA1-92CCF04D0B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1649D0-F0A2-9391-5EC0-A161AC854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C10635-D2C6-BE8A-1BEF-AAD05833D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5FF02C-721B-E821-E303-7C0FF10570BB}"/>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E380EB4A-4307-C100-E67F-7CBA6A3CF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E02756-8517-0F11-367C-EC66F603F2D8}"/>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416087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7ACE21-F2DF-9733-29D0-6BA51ACD80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C1B6F87-A6C8-9806-69B3-2C9C99E86F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EE2E9-B730-8292-BED7-E1FCFB1F38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F6B3E0EB-40BA-56ED-8E13-6159892B1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D85E9-BDE5-DF40-1F31-7C63B613BD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77A18-9E9E-E849-8A61-06A983919453}" type="slidenum">
              <a:rPr lang="en-US" smtClean="0"/>
              <a:t>‹#›</a:t>
            </a:fld>
            <a:endParaRPr lang="en-US"/>
          </a:p>
        </p:txBody>
      </p:sp>
    </p:spTree>
    <p:extLst>
      <p:ext uri="{BB962C8B-B14F-4D97-AF65-F5344CB8AC3E}">
        <p14:creationId xmlns:p14="http://schemas.microsoft.com/office/powerpoint/2010/main" val="383145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EA4D3B-0C53-8049-6AC6-61F8AE72AD88}"/>
              </a:ext>
            </a:extLst>
          </p:cNvPr>
          <p:cNvSpPr txBox="1"/>
          <p:nvPr/>
        </p:nvSpPr>
        <p:spPr>
          <a:xfrm>
            <a:off x="968991" y="2101755"/>
            <a:ext cx="5677469" cy="1754326"/>
          </a:xfrm>
          <a:prstGeom prst="rect">
            <a:avLst/>
          </a:prstGeom>
          <a:noFill/>
        </p:spPr>
        <p:txBody>
          <a:bodyPr wrap="square" rtlCol="0">
            <a:spAutoFit/>
          </a:bodyPr>
          <a:lstStyle/>
          <a:p>
            <a:r>
              <a:rPr lang="en-US" sz="3600" b="1" dirty="0">
                <a:solidFill>
                  <a:schemeClr val="bg1"/>
                </a:solidFill>
                <a:latin typeface="Montserrat SemiBold" panose="00000700000000000000" pitchFamily="2" charset="0"/>
              </a:rPr>
              <a:t>Tax Processes for Business (FA24) Revision Session</a:t>
            </a:r>
          </a:p>
        </p:txBody>
      </p:sp>
    </p:spTree>
    <p:extLst>
      <p:ext uri="{BB962C8B-B14F-4D97-AF65-F5344CB8AC3E}">
        <p14:creationId xmlns:p14="http://schemas.microsoft.com/office/powerpoint/2010/main" val="859858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7D168D-5FD7-878E-9AB6-67589B4EE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9C701-489F-CF3C-C6A3-13D2369BD22B}"/>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Company Vehicles</a:t>
            </a:r>
          </a:p>
        </p:txBody>
      </p:sp>
      <p:sp>
        <p:nvSpPr>
          <p:cNvPr id="3" name="Content Placeholder 2">
            <a:extLst>
              <a:ext uri="{FF2B5EF4-FFF2-40B4-BE49-F238E27FC236}">
                <a16:creationId xmlns:a16="http://schemas.microsoft.com/office/drawing/2014/main" id="{E16E2A6E-43A3-9D04-63C9-11F9F25AD9DD}"/>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Identify whether VAT can be reclaimed on the purchase of each of the following vehicles. </a:t>
            </a:r>
          </a:p>
          <a:p>
            <a:pPr marL="0" indent="0">
              <a:buNone/>
            </a:pPr>
            <a:endParaRPr lang="en-US" sz="18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A101A547-378A-5A0A-6066-B240CE3A1E6A}"/>
              </a:ext>
            </a:extLst>
          </p:cNvPr>
          <p:cNvGraphicFramePr>
            <a:graphicFrameLocks noGrp="1"/>
          </p:cNvGraphicFramePr>
          <p:nvPr>
            <p:extLst>
              <p:ext uri="{D42A27DB-BD31-4B8C-83A1-F6EECF244321}">
                <p14:modId xmlns:p14="http://schemas.microsoft.com/office/powerpoint/2010/main" val="2352989407"/>
              </p:ext>
            </p:extLst>
          </p:nvPr>
        </p:nvGraphicFramePr>
        <p:xfrm>
          <a:off x="927476" y="1945640"/>
          <a:ext cx="10108698" cy="2565400"/>
        </p:xfrm>
        <a:graphic>
          <a:graphicData uri="http://schemas.openxmlformats.org/drawingml/2006/table">
            <a:tbl>
              <a:tblPr firstRow="1" bandRow="1">
                <a:tableStyleId>{8A107856-5554-42FB-B03E-39F5DBC370BA}</a:tableStyleId>
              </a:tblPr>
              <a:tblGrid>
                <a:gridCol w="6876611">
                  <a:extLst>
                    <a:ext uri="{9D8B030D-6E8A-4147-A177-3AD203B41FA5}">
                      <a16:colId xmlns:a16="http://schemas.microsoft.com/office/drawing/2014/main" val="2985333662"/>
                    </a:ext>
                  </a:extLst>
                </a:gridCol>
                <a:gridCol w="3232087">
                  <a:extLst>
                    <a:ext uri="{9D8B030D-6E8A-4147-A177-3AD203B41FA5}">
                      <a16:colId xmlns:a16="http://schemas.microsoft.com/office/drawing/2014/main" val="2732834607"/>
                    </a:ext>
                  </a:extLst>
                </a:gridCol>
              </a:tblGrid>
              <a:tr h="370840">
                <a:tc>
                  <a:txBody>
                    <a:bodyPr/>
                    <a:lstStyle/>
                    <a:p>
                      <a:r>
                        <a:rPr lang="en-GB" dirty="0"/>
                        <a:t>Vehicle Purchase</a:t>
                      </a:r>
                    </a:p>
                  </a:txBody>
                  <a:tcPr/>
                </a:tc>
                <a:tc>
                  <a:txBody>
                    <a:bodyPr/>
                    <a:lstStyle/>
                    <a:p>
                      <a:r>
                        <a:rPr lang="en-GB" dirty="0"/>
                        <a:t>VAT Can/Cannot be Reclaimed</a:t>
                      </a:r>
                    </a:p>
                  </a:txBody>
                  <a:tcPr/>
                </a:tc>
                <a:extLst>
                  <a:ext uri="{0D108BD9-81ED-4DB2-BD59-A6C34878D82A}">
                    <a16:rowId xmlns:a16="http://schemas.microsoft.com/office/drawing/2014/main" val="3141711953"/>
                  </a:ext>
                </a:extLst>
              </a:tr>
              <a:tr h="370840">
                <a:tc>
                  <a:txBody>
                    <a:bodyPr/>
                    <a:lstStyle/>
                    <a:p>
                      <a:r>
                        <a:rPr lang="en-GB" dirty="0"/>
                        <a:t>Company Car bought for the Sales Director. The only element of private use is travelling to/from the head office. All other usage is business use.</a:t>
                      </a:r>
                    </a:p>
                  </a:txBody>
                  <a:tcPr/>
                </a:tc>
                <a:tc>
                  <a:txBody>
                    <a:bodyPr/>
                    <a:lstStyle/>
                    <a:p>
                      <a:r>
                        <a:rPr lang="en-GB" b="1" dirty="0">
                          <a:solidFill>
                            <a:srgbClr val="FF0000"/>
                          </a:solidFill>
                        </a:rPr>
                        <a:t>Cannot – any personal use makes it a blocked expense</a:t>
                      </a:r>
                    </a:p>
                  </a:txBody>
                  <a:tcPr/>
                </a:tc>
                <a:extLst>
                  <a:ext uri="{0D108BD9-81ED-4DB2-BD59-A6C34878D82A}">
                    <a16:rowId xmlns:a16="http://schemas.microsoft.com/office/drawing/2014/main" val="969505340"/>
                  </a:ext>
                </a:extLst>
              </a:tr>
              <a:tr h="370840">
                <a:tc>
                  <a:txBody>
                    <a:bodyPr/>
                    <a:lstStyle/>
                    <a:p>
                      <a:r>
                        <a:rPr lang="en-GB" dirty="0"/>
                        <a:t>The purchase of a lorry used for deliveries across the country.</a:t>
                      </a:r>
                    </a:p>
                  </a:txBody>
                  <a:tcPr/>
                </a:tc>
                <a:tc>
                  <a:txBody>
                    <a:bodyPr/>
                    <a:lstStyle/>
                    <a:p>
                      <a:r>
                        <a:rPr lang="en-GB" b="1" dirty="0">
                          <a:solidFill>
                            <a:srgbClr val="FF0000"/>
                          </a:solidFill>
                        </a:rPr>
                        <a:t>Can – all input tax can be reclaimed</a:t>
                      </a:r>
                    </a:p>
                  </a:txBody>
                  <a:tcPr/>
                </a:tc>
                <a:extLst>
                  <a:ext uri="{0D108BD9-81ED-4DB2-BD59-A6C34878D82A}">
                    <a16:rowId xmlns:a16="http://schemas.microsoft.com/office/drawing/2014/main" val="3935020869"/>
                  </a:ext>
                </a:extLst>
              </a:tr>
              <a:tr h="370840">
                <a:tc>
                  <a:txBody>
                    <a:bodyPr/>
                    <a:lstStyle/>
                    <a:p>
                      <a:r>
                        <a:rPr lang="en-GB" dirty="0"/>
                        <a:t>A car bought for driving lessons. The funding method for this is a lease.</a:t>
                      </a:r>
                    </a:p>
                  </a:txBody>
                  <a:tcPr/>
                </a:tc>
                <a:tc>
                  <a:txBody>
                    <a:bodyPr/>
                    <a:lstStyle/>
                    <a:p>
                      <a:r>
                        <a:rPr lang="en-GB" b="1" dirty="0">
                          <a:solidFill>
                            <a:srgbClr val="FF0000"/>
                          </a:solidFill>
                        </a:rPr>
                        <a:t>Can – only 50% of the input tax can be reclaimed when cars are leased or hired. </a:t>
                      </a:r>
                    </a:p>
                  </a:txBody>
                  <a:tcPr/>
                </a:tc>
                <a:extLst>
                  <a:ext uri="{0D108BD9-81ED-4DB2-BD59-A6C34878D82A}">
                    <a16:rowId xmlns:a16="http://schemas.microsoft.com/office/drawing/2014/main" val="2193735653"/>
                  </a:ext>
                </a:extLst>
              </a:tr>
            </a:tbl>
          </a:graphicData>
        </a:graphic>
      </p:graphicFrame>
    </p:spTree>
    <p:extLst>
      <p:ext uri="{BB962C8B-B14F-4D97-AF65-F5344CB8AC3E}">
        <p14:creationId xmlns:p14="http://schemas.microsoft.com/office/powerpoint/2010/main" val="3549684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6716DEE-4B37-A0DC-4676-CA1094029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E9114-93B9-F466-DDED-428E875DA2CD}"/>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VAT on Overseas Transactions</a:t>
            </a:r>
          </a:p>
        </p:txBody>
      </p:sp>
      <p:sp>
        <p:nvSpPr>
          <p:cNvPr id="3" name="Content Placeholder 2">
            <a:extLst>
              <a:ext uri="{FF2B5EF4-FFF2-40B4-BE49-F238E27FC236}">
                <a16:creationId xmlns:a16="http://schemas.microsoft.com/office/drawing/2014/main" id="{85AE81F1-F56D-EC2A-BE7A-2563D9238AF9}"/>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Identify if the following are imports or exports and provide the correct treatment of the VAT.</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80E99664-CA36-D9B3-4E38-76EBAB39A133}"/>
              </a:ext>
            </a:extLst>
          </p:cNvPr>
          <p:cNvGraphicFramePr>
            <a:graphicFrameLocks noGrp="1"/>
          </p:cNvGraphicFramePr>
          <p:nvPr>
            <p:extLst>
              <p:ext uri="{D42A27DB-BD31-4B8C-83A1-F6EECF244321}">
                <p14:modId xmlns:p14="http://schemas.microsoft.com/office/powerpoint/2010/main" val="378736617"/>
              </p:ext>
            </p:extLst>
          </p:nvPr>
        </p:nvGraphicFramePr>
        <p:xfrm>
          <a:off x="927477" y="2159167"/>
          <a:ext cx="9764666" cy="3576320"/>
        </p:xfrm>
        <a:graphic>
          <a:graphicData uri="http://schemas.openxmlformats.org/drawingml/2006/table">
            <a:tbl>
              <a:tblPr firstRow="1" bandRow="1">
                <a:tableStyleId>{8A107856-5554-42FB-B03E-39F5DBC370BA}</a:tableStyleId>
              </a:tblPr>
              <a:tblGrid>
                <a:gridCol w="4368800">
                  <a:extLst>
                    <a:ext uri="{9D8B030D-6E8A-4147-A177-3AD203B41FA5}">
                      <a16:colId xmlns:a16="http://schemas.microsoft.com/office/drawing/2014/main" val="4061732932"/>
                    </a:ext>
                  </a:extLst>
                </a:gridCol>
                <a:gridCol w="1557196">
                  <a:extLst>
                    <a:ext uri="{9D8B030D-6E8A-4147-A177-3AD203B41FA5}">
                      <a16:colId xmlns:a16="http://schemas.microsoft.com/office/drawing/2014/main" val="1982175476"/>
                    </a:ext>
                  </a:extLst>
                </a:gridCol>
                <a:gridCol w="3838670">
                  <a:extLst>
                    <a:ext uri="{9D8B030D-6E8A-4147-A177-3AD203B41FA5}">
                      <a16:colId xmlns:a16="http://schemas.microsoft.com/office/drawing/2014/main" val="2986294599"/>
                    </a:ext>
                  </a:extLst>
                </a:gridCol>
              </a:tblGrid>
              <a:tr h="370840">
                <a:tc>
                  <a:txBody>
                    <a:bodyPr/>
                    <a:lstStyle/>
                    <a:p>
                      <a:r>
                        <a:rPr lang="en-GB" dirty="0"/>
                        <a:t>Transaction</a:t>
                      </a:r>
                    </a:p>
                  </a:txBody>
                  <a:tcPr/>
                </a:tc>
                <a:tc>
                  <a:txBody>
                    <a:bodyPr/>
                    <a:lstStyle/>
                    <a:p>
                      <a:r>
                        <a:rPr lang="en-GB" dirty="0"/>
                        <a:t>Import/Export</a:t>
                      </a:r>
                    </a:p>
                  </a:txBody>
                  <a:tcPr/>
                </a:tc>
                <a:tc>
                  <a:txBody>
                    <a:bodyPr/>
                    <a:lstStyle/>
                    <a:p>
                      <a:r>
                        <a:rPr lang="en-GB" dirty="0"/>
                        <a:t>Treatment of VAT</a:t>
                      </a:r>
                    </a:p>
                  </a:txBody>
                  <a:tcPr/>
                </a:tc>
                <a:extLst>
                  <a:ext uri="{0D108BD9-81ED-4DB2-BD59-A6C34878D82A}">
                    <a16:rowId xmlns:a16="http://schemas.microsoft.com/office/drawing/2014/main" val="2109232769"/>
                  </a:ext>
                </a:extLst>
              </a:tr>
              <a:tr h="370840">
                <a:tc>
                  <a:txBody>
                    <a:bodyPr/>
                    <a:lstStyle/>
                    <a:p>
                      <a:r>
                        <a:rPr lang="en-US" sz="1800" b="0" i="0" u="none" strike="noStrike" kern="1200" baseline="0" dirty="0">
                          <a:solidFill>
                            <a:schemeClr val="dk1"/>
                          </a:solidFill>
                          <a:latin typeface="+mn-lt"/>
                          <a:ea typeface="+mn-ea"/>
                          <a:cs typeface="+mn-cs"/>
                        </a:rPr>
                        <a:t>Purchase of goods for resale in the UK from Mexico</a:t>
                      </a:r>
                      <a:endParaRPr lang="en-GB" dirty="0"/>
                    </a:p>
                  </a:txBody>
                  <a:tcPr/>
                </a:tc>
                <a:tc>
                  <a:txBody>
                    <a:bodyPr/>
                    <a:lstStyle/>
                    <a:p>
                      <a:r>
                        <a:rPr lang="en-GB" b="1" dirty="0">
                          <a:solidFill>
                            <a:srgbClr val="FF0000"/>
                          </a:solidFill>
                        </a:rPr>
                        <a:t>Import</a:t>
                      </a:r>
                    </a:p>
                  </a:txBody>
                  <a:tcPr/>
                </a:tc>
                <a:tc>
                  <a:txBody>
                    <a:bodyPr/>
                    <a:lstStyle/>
                    <a:p>
                      <a:r>
                        <a:rPr lang="en-GB" b="1" dirty="0">
                          <a:solidFill>
                            <a:srgbClr val="FF0000"/>
                          </a:solidFill>
                        </a:rPr>
                        <a:t>UK VAT applied using postponed import scheme</a:t>
                      </a:r>
                    </a:p>
                  </a:txBody>
                  <a:tcPr/>
                </a:tc>
                <a:extLst>
                  <a:ext uri="{0D108BD9-81ED-4DB2-BD59-A6C34878D82A}">
                    <a16:rowId xmlns:a16="http://schemas.microsoft.com/office/drawing/2014/main" val="4058363820"/>
                  </a:ext>
                </a:extLst>
              </a:tr>
              <a:tr h="370840">
                <a:tc>
                  <a:txBody>
                    <a:bodyPr/>
                    <a:lstStyle/>
                    <a:p>
                      <a:r>
                        <a:rPr lang="en-US" sz="1800" b="0" i="0" u="none" strike="noStrike" kern="1200" baseline="0" dirty="0">
                          <a:solidFill>
                            <a:schemeClr val="dk1"/>
                          </a:solidFill>
                          <a:latin typeface="+mn-lt"/>
                          <a:ea typeface="+mn-ea"/>
                          <a:cs typeface="+mn-cs"/>
                        </a:rPr>
                        <a:t>Sale of services to a non-business customer in Sweden</a:t>
                      </a:r>
                      <a:endParaRPr lang="en-GB" dirty="0"/>
                    </a:p>
                  </a:txBody>
                  <a:tcPr/>
                </a:tc>
                <a:tc>
                  <a:txBody>
                    <a:bodyPr/>
                    <a:lstStyle/>
                    <a:p>
                      <a:r>
                        <a:rPr lang="en-GB" b="1" dirty="0">
                          <a:solidFill>
                            <a:srgbClr val="FF0000"/>
                          </a:solidFill>
                        </a:rPr>
                        <a:t>Export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FF0000"/>
                          </a:solidFill>
                          <a:latin typeface="+mn-lt"/>
                          <a:ea typeface="+mn-ea"/>
                          <a:cs typeface="+mn-cs"/>
                        </a:rPr>
                        <a:t>Supplies to non-business customers, place of supply is the location of the supplier (charge UK VAT)</a:t>
                      </a:r>
                      <a:endParaRPr lang="en-GB" b="1" dirty="0">
                        <a:solidFill>
                          <a:srgbClr val="FF0000"/>
                        </a:solidFill>
                      </a:endParaRPr>
                    </a:p>
                  </a:txBody>
                  <a:tcPr/>
                </a:tc>
                <a:extLst>
                  <a:ext uri="{0D108BD9-81ED-4DB2-BD59-A6C34878D82A}">
                    <a16:rowId xmlns:a16="http://schemas.microsoft.com/office/drawing/2014/main" val="1322617160"/>
                  </a:ext>
                </a:extLst>
              </a:tr>
              <a:tr h="370840">
                <a:tc>
                  <a:txBody>
                    <a:bodyPr/>
                    <a:lstStyle/>
                    <a:p>
                      <a:r>
                        <a:rPr lang="en-GB" dirty="0"/>
                        <a:t>Purchase of services from Italy</a:t>
                      </a:r>
                    </a:p>
                  </a:txBody>
                  <a:tcPr/>
                </a:tc>
                <a:tc>
                  <a:txBody>
                    <a:bodyPr/>
                    <a:lstStyle/>
                    <a:p>
                      <a:r>
                        <a:rPr lang="en-GB" b="1" dirty="0">
                          <a:solidFill>
                            <a:srgbClr val="FF0000"/>
                          </a:solidFill>
                        </a:rPr>
                        <a:t>Import</a:t>
                      </a:r>
                    </a:p>
                  </a:txBody>
                  <a:tcPr/>
                </a:tc>
                <a:tc>
                  <a:txBody>
                    <a:bodyPr/>
                    <a:lstStyle/>
                    <a:p>
                      <a:r>
                        <a:rPr lang="en-GB" b="1" dirty="0">
                          <a:solidFill>
                            <a:srgbClr val="FF0000"/>
                          </a:solidFill>
                        </a:rPr>
                        <a:t>Reverse Charge</a:t>
                      </a:r>
                    </a:p>
                  </a:txBody>
                  <a:tcPr/>
                </a:tc>
                <a:extLst>
                  <a:ext uri="{0D108BD9-81ED-4DB2-BD59-A6C34878D82A}">
                    <a16:rowId xmlns:a16="http://schemas.microsoft.com/office/drawing/2014/main" val="2368175476"/>
                  </a:ext>
                </a:extLst>
              </a:tr>
              <a:tr h="185420">
                <a:tc>
                  <a:txBody>
                    <a:bodyPr/>
                    <a:lstStyle/>
                    <a:p>
                      <a:r>
                        <a:rPr lang="en-GB" dirty="0"/>
                        <a:t>Sale of goods from the UK to Finland</a:t>
                      </a:r>
                    </a:p>
                  </a:txBody>
                  <a:tcPr/>
                </a:tc>
                <a:tc>
                  <a:txBody>
                    <a:bodyPr/>
                    <a:lstStyle/>
                    <a:p>
                      <a:r>
                        <a:rPr lang="en-GB" b="1" dirty="0">
                          <a:solidFill>
                            <a:srgbClr val="FF0000"/>
                          </a:solidFill>
                        </a:rPr>
                        <a:t>Export</a:t>
                      </a:r>
                    </a:p>
                  </a:txBody>
                  <a:tcPr/>
                </a:tc>
                <a:tc>
                  <a:txBody>
                    <a:bodyPr/>
                    <a:lstStyle/>
                    <a:p>
                      <a:r>
                        <a:rPr lang="en-GB" b="1" dirty="0">
                          <a:solidFill>
                            <a:srgbClr val="FF0000"/>
                          </a:solidFill>
                        </a:rPr>
                        <a:t>Zero Rated</a:t>
                      </a:r>
                    </a:p>
                  </a:txBody>
                  <a:tcPr/>
                </a:tc>
                <a:extLst>
                  <a:ext uri="{0D108BD9-81ED-4DB2-BD59-A6C34878D82A}">
                    <a16:rowId xmlns:a16="http://schemas.microsoft.com/office/drawing/2014/main" val="21297265"/>
                  </a:ext>
                </a:extLst>
              </a:tr>
              <a:tr h="185420">
                <a:tc>
                  <a:txBody>
                    <a:bodyPr/>
                    <a:lstStyle/>
                    <a:p>
                      <a:r>
                        <a:rPr lang="en-GB" dirty="0"/>
                        <a:t>Sale of services to a business customer based in Thailand</a:t>
                      </a:r>
                    </a:p>
                  </a:txBody>
                  <a:tcPr/>
                </a:tc>
                <a:tc>
                  <a:txBody>
                    <a:bodyPr/>
                    <a:lstStyle/>
                    <a:p>
                      <a:r>
                        <a:rPr lang="en-GB" b="1" dirty="0">
                          <a:solidFill>
                            <a:srgbClr val="FF0000"/>
                          </a:solidFill>
                        </a:rPr>
                        <a:t>Export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 VAT is charged - </a:t>
                      </a:r>
                      <a:r>
                        <a:rPr lang="en-US" sz="1800" b="1" i="0" u="none" strike="noStrike" kern="1200" baseline="0" dirty="0">
                          <a:solidFill>
                            <a:srgbClr val="FF0000"/>
                          </a:solidFill>
                          <a:latin typeface="+mn-lt"/>
                          <a:ea typeface="+mn-ea"/>
                          <a:cs typeface="+mn-cs"/>
                        </a:rPr>
                        <a:t>place of supply is the location of the customer (outside the scope of UK VAT)</a:t>
                      </a:r>
                    </a:p>
                  </a:txBody>
                  <a:tcPr/>
                </a:tc>
                <a:extLst>
                  <a:ext uri="{0D108BD9-81ED-4DB2-BD59-A6C34878D82A}">
                    <a16:rowId xmlns:a16="http://schemas.microsoft.com/office/drawing/2014/main" val="826566135"/>
                  </a:ext>
                </a:extLst>
              </a:tr>
            </a:tbl>
          </a:graphicData>
        </a:graphic>
      </p:graphicFrame>
    </p:spTree>
    <p:extLst>
      <p:ext uri="{BB962C8B-B14F-4D97-AF65-F5344CB8AC3E}">
        <p14:creationId xmlns:p14="http://schemas.microsoft.com/office/powerpoint/2010/main" val="3097419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BD9EDFA-4E95-82CA-1434-FB621CA019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669F7-027A-413E-879B-78D22BB7F37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0DC7A0D2-10B8-917F-623C-FAC1D7459702}"/>
              </a:ext>
            </a:extLst>
          </p:cNvPr>
          <p:cNvSpPr>
            <a:spLocks noGrp="1"/>
          </p:cNvSpPr>
          <p:nvPr>
            <p:ph idx="1"/>
          </p:nvPr>
        </p:nvSpPr>
        <p:spPr>
          <a:xfrm>
            <a:off x="838200" y="1312752"/>
            <a:ext cx="10677808" cy="4997513"/>
          </a:xfrm>
        </p:spPr>
        <p:txBody>
          <a:bodyPr>
            <a:normAutofit lnSpcReduction="10000"/>
          </a:bodyPr>
          <a:lstStyle/>
          <a:p>
            <a:pPr marL="0" indent="0">
              <a:buNone/>
            </a:pPr>
            <a:r>
              <a:rPr lang="en-US" sz="1800" b="1" dirty="0">
                <a:solidFill>
                  <a:schemeClr val="bg1"/>
                </a:solidFill>
                <a:latin typeface="Montserrat" pitchFamily="2" charset="77"/>
              </a:rPr>
              <a:t>Box 1</a:t>
            </a:r>
            <a:r>
              <a:rPr lang="en-US" sz="1800" dirty="0">
                <a:solidFill>
                  <a:schemeClr val="bg1"/>
                </a:solidFill>
                <a:latin typeface="Montserrat" pitchFamily="2" charset="77"/>
              </a:rPr>
              <a:t> = VAT on UK sales (less any returns), goods taken for private use, postponed import VAT, reverse charges, fuel scale charge, any over or understated VAT from previous return.</a:t>
            </a:r>
          </a:p>
          <a:p>
            <a:pPr marL="0" indent="0">
              <a:buNone/>
            </a:pPr>
            <a:r>
              <a:rPr lang="en-US" sz="1800" b="1" dirty="0">
                <a:solidFill>
                  <a:schemeClr val="bg1"/>
                </a:solidFill>
                <a:latin typeface="Montserrat" pitchFamily="2" charset="77"/>
              </a:rPr>
              <a:t>Box 2</a:t>
            </a:r>
            <a:r>
              <a:rPr lang="en-US" sz="1800" dirty="0">
                <a:solidFill>
                  <a:schemeClr val="bg1"/>
                </a:solidFill>
                <a:latin typeface="Montserrat" pitchFamily="2" charset="77"/>
              </a:rPr>
              <a:t> = VAT on acquisitions from EU countries into Northern Ireland.</a:t>
            </a:r>
          </a:p>
          <a:p>
            <a:pPr marL="0" indent="0">
              <a:buNone/>
            </a:pPr>
            <a:r>
              <a:rPr lang="en-US" sz="1800" b="1" dirty="0">
                <a:solidFill>
                  <a:schemeClr val="bg1"/>
                </a:solidFill>
                <a:latin typeface="Montserrat" pitchFamily="2" charset="77"/>
              </a:rPr>
              <a:t>Box 3</a:t>
            </a:r>
            <a:r>
              <a:rPr lang="en-US" sz="1800" dirty="0">
                <a:solidFill>
                  <a:schemeClr val="bg1"/>
                </a:solidFill>
                <a:latin typeface="Montserrat" pitchFamily="2" charset="77"/>
              </a:rPr>
              <a:t> = Total of boxes 1 and 2.</a:t>
            </a:r>
          </a:p>
          <a:p>
            <a:pPr marL="0" indent="0">
              <a:buNone/>
            </a:pPr>
            <a:r>
              <a:rPr lang="en-US" sz="1800" b="1" dirty="0">
                <a:solidFill>
                  <a:schemeClr val="bg1"/>
                </a:solidFill>
                <a:latin typeface="Montserrat" pitchFamily="2" charset="77"/>
              </a:rPr>
              <a:t>Box 4</a:t>
            </a:r>
            <a:r>
              <a:rPr lang="en-US" sz="1800" dirty="0">
                <a:solidFill>
                  <a:schemeClr val="bg1"/>
                </a:solidFill>
                <a:latin typeface="Montserrat" pitchFamily="2" charset="77"/>
              </a:rPr>
              <a:t> = VAT on UK purchases / expenses (less any returns), reverse charge transactions, import VAT, bad debt relief, any over or understated VAT from previous return.</a:t>
            </a:r>
          </a:p>
          <a:p>
            <a:pPr marL="0" indent="0">
              <a:buNone/>
            </a:pPr>
            <a:r>
              <a:rPr lang="en-US" sz="1800" b="1" dirty="0">
                <a:solidFill>
                  <a:schemeClr val="bg1"/>
                </a:solidFill>
                <a:latin typeface="Montserrat" pitchFamily="2" charset="77"/>
              </a:rPr>
              <a:t>Box 5</a:t>
            </a:r>
            <a:r>
              <a:rPr lang="en-US" sz="1800" dirty="0">
                <a:solidFill>
                  <a:schemeClr val="bg1"/>
                </a:solidFill>
                <a:latin typeface="Montserrat" pitchFamily="2" charset="77"/>
              </a:rPr>
              <a:t> = Box 3 less Box 4. This is the amount to be either owed to HMRC or to be refunded</a:t>
            </a:r>
          </a:p>
          <a:p>
            <a:pPr marL="0" indent="0">
              <a:buNone/>
            </a:pPr>
            <a:r>
              <a:rPr lang="en-US" sz="1800" dirty="0">
                <a:solidFill>
                  <a:schemeClr val="bg1"/>
                </a:solidFill>
                <a:latin typeface="Montserrat" pitchFamily="2" charset="77"/>
              </a:rPr>
              <a:t>from HMRC.</a:t>
            </a:r>
          </a:p>
          <a:p>
            <a:pPr marL="0" indent="0">
              <a:buNone/>
            </a:pPr>
            <a:r>
              <a:rPr lang="en-US" sz="1800" b="1" dirty="0">
                <a:solidFill>
                  <a:schemeClr val="bg1"/>
                </a:solidFill>
                <a:latin typeface="Montserrat" pitchFamily="2" charset="77"/>
              </a:rPr>
              <a:t>Box 6</a:t>
            </a:r>
            <a:r>
              <a:rPr lang="en-US" sz="1800" dirty="0">
                <a:solidFill>
                  <a:schemeClr val="bg1"/>
                </a:solidFill>
                <a:latin typeface="Montserrat" pitchFamily="2" charset="77"/>
              </a:rPr>
              <a:t> = VAT Exclusive for UK sales (including zero rate, reduced rate and exempt supplies), exports to customers outside the UK, reverse charge transactions, fuel scale charge, supplies to EU member states if the goods are moved from Northern Ireland (also include in Box 8).</a:t>
            </a:r>
          </a:p>
          <a:p>
            <a:pPr marL="0" indent="0">
              <a:buNone/>
            </a:pPr>
            <a:r>
              <a:rPr lang="en-US" sz="1800" b="1" dirty="0">
                <a:solidFill>
                  <a:schemeClr val="bg1"/>
                </a:solidFill>
                <a:latin typeface="Montserrat" pitchFamily="2" charset="77"/>
              </a:rPr>
              <a:t>Box 7</a:t>
            </a:r>
            <a:r>
              <a:rPr lang="en-US" sz="1800" dirty="0">
                <a:solidFill>
                  <a:schemeClr val="bg1"/>
                </a:solidFill>
                <a:latin typeface="Montserrat" pitchFamily="2" charset="77"/>
              </a:rPr>
              <a:t> = VAT Exclusive for UK purchases and expenses, imports, reverse transactions, acquisitions of goods you bring into Northern Ireland from EU member states. </a:t>
            </a:r>
          </a:p>
          <a:p>
            <a:pPr marL="0" indent="0">
              <a:buNone/>
            </a:pPr>
            <a:r>
              <a:rPr lang="en-US" sz="1800" b="1" dirty="0">
                <a:solidFill>
                  <a:schemeClr val="bg1"/>
                </a:solidFill>
                <a:latin typeface="Montserrat" pitchFamily="2" charset="77"/>
              </a:rPr>
              <a:t>Boxes 8 and 9 </a:t>
            </a:r>
            <a:r>
              <a:rPr lang="en-US" sz="1800" dirty="0">
                <a:solidFill>
                  <a:schemeClr val="bg1"/>
                </a:solidFill>
                <a:latin typeface="Montserrat" pitchFamily="2" charset="77"/>
              </a:rPr>
              <a:t>are used if the business buys from the EU into Northern Ireland or sells from</a:t>
            </a:r>
          </a:p>
          <a:p>
            <a:pPr marL="0" indent="0">
              <a:buNone/>
            </a:pPr>
            <a:r>
              <a:rPr lang="en-US" sz="1800" dirty="0">
                <a:solidFill>
                  <a:schemeClr val="bg1"/>
                </a:solidFill>
                <a:latin typeface="Montserrat" pitchFamily="2" charset="77"/>
              </a:rPr>
              <a:t>Northern Ireland to the EU.</a:t>
            </a:r>
          </a:p>
        </p:txBody>
      </p:sp>
    </p:spTree>
    <p:extLst>
      <p:ext uri="{BB962C8B-B14F-4D97-AF65-F5344CB8AC3E}">
        <p14:creationId xmlns:p14="http://schemas.microsoft.com/office/powerpoint/2010/main" val="1279271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7AD2142-9257-35E6-2712-9E62BC8E6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DC6E5D-B1E4-004D-5117-ABE08CEAEBB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FAD17371-F6E0-FA75-6EAD-7703B10B09F4}"/>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The following accounts have been extracted to prepare a VAT return for the end of quarter.</a:t>
            </a:r>
          </a:p>
          <a:p>
            <a:pPr marL="0" indent="0">
              <a:buNone/>
            </a:pPr>
            <a:r>
              <a:rPr lang="en-US" sz="1800" dirty="0">
                <a:solidFill>
                  <a:schemeClr val="bg1"/>
                </a:solidFill>
                <a:latin typeface="Montserrat" pitchFamily="2" charset="77"/>
              </a:rPr>
              <a:t> </a:t>
            </a:r>
          </a:p>
        </p:txBody>
      </p:sp>
      <p:graphicFrame>
        <p:nvGraphicFramePr>
          <p:cNvPr id="4" name="Table 3">
            <a:extLst>
              <a:ext uri="{FF2B5EF4-FFF2-40B4-BE49-F238E27FC236}">
                <a16:creationId xmlns:a16="http://schemas.microsoft.com/office/drawing/2014/main" id="{F79678B5-C1CD-15EB-2E1E-745D0DC6DB8B}"/>
              </a:ext>
            </a:extLst>
          </p:cNvPr>
          <p:cNvGraphicFramePr>
            <a:graphicFrameLocks noGrp="1"/>
          </p:cNvGraphicFramePr>
          <p:nvPr>
            <p:extLst>
              <p:ext uri="{D42A27DB-BD31-4B8C-83A1-F6EECF244321}">
                <p14:modId xmlns:p14="http://schemas.microsoft.com/office/powerpoint/2010/main" val="3067422762"/>
              </p:ext>
            </p:extLst>
          </p:nvPr>
        </p:nvGraphicFramePr>
        <p:xfrm>
          <a:off x="838200" y="1711215"/>
          <a:ext cx="8704152" cy="1854200"/>
        </p:xfrm>
        <a:graphic>
          <a:graphicData uri="http://schemas.openxmlformats.org/drawingml/2006/table">
            <a:tbl>
              <a:tblPr firstRow="1" bandRow="1">
                <a:tableStyleId>{21E4AEA4-8DFA-4A89-87EB-49C32662AFE0}</a:tableStyleId>
              </a:tblPr>
              <a:tblGrid>
                <a:gridCol w="919429">
                  <a:extLst>
                    <a:ext uri="{9D8B030D-6E8A-4147-A177-3AD203B41FA5}">
                      <a16:colId xmlns:a16="http://schemas.microsoft.com/office/drawing/2014/main" val="2759062177"/>
                    </a:ext>
                  </a:extLst>
                </a:gridCol>
                <a:gridCol w="1892175">
                  <a:extLst>
                    <a:ext uri="{9D8B030D-6E8A-4147-A177-3AD203B41FA5}">
                      <a16:colId xmlns:a16="http://schemas.microsoft.com/office/drawing/2014/main" val="3712549166"/>
                    </a:ext>
                  </a:extLst>
                </a:gridCol>
                <a:gridCol w="1252397">
                  <a:extLst>
                    <a:ext uri="{9D8B030D-6E8A-4147-A177-3AD203B41FA5}">
                      <a16:colId xmlns:a16="http://schemas.microsoft.com/office/drawing/2014/main" val="3727000671"/>
                    </a:ext>
                  </a:extLst>
                </a:gridCol>
                <a:gridCol w="892017">
                  <a:extLst>
                    <a:ext uri="{9D8B030D-6E8A-4147-A177-3AD203B41FA5}">
                      <a16:colId xmlns:a16="http://schemas.microsoft.com/office/drawing/2014/main" val="679593942"/>
                    </a:ext>
                  </a:extLst>
                </a:gridCol>
                <a:gridCol w="2326740">
                  <a:extLst>
                    <a:ext uri="{9D8B030D-6E8A-4147-A177-3AD203B41FA5}">
                      <a16:colId xmlns:a16="http://schemas.microsoft.com/office/drawing/2014/main" val="2122763877"/>
                    </a:ext>
                  </a:extLst>
                </a:gridCol>
                <a:gridCol w="1421394">
                  <a:extLst>
                    <a:ext uri="{9D8B030D-6E8A-4147-A177-3AD203B41FA5}">
                      <a16:colId xmlns:a16="http://schemas.microsoft.com/office/drawing/2014/main" val="450927536"/>
                    </a:ext>
                  </a:extLst>
                </a:gridCol>
              </a:tblGrid>
              <a:tr h="370840">
                <a:tc gridSpan="6">
                  <a:txBody>
                    <a:bodyPr/>
                    <a:lstStyle/>
                    <a:p>
                      <a:pPr algn="ctr"/>
                      <a:r>
                        <a:rPr lang="en-GB" dirty="0"/>
                        <a:t>Purchases</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4044337882"/>
                  </a:ext>
                </a:extLst>
              </a:tr>
              <a:tr h="370840">
                <a:tc>
                  <a:txBody>
                    <a:bodyPr/>
                    <a:lstStyle/>
                    <a:p>
                      <a:r>
                        <a:rPr lang="en-GB" b="1" dirty="0"/>
                        <a:t>Date</a:t>
                      </a:r>
                    </a:p>
                  </a:txBody>
                  <a:tcPr/>
                </a:tc>
                <a:tc>
                  <a:txBody>
                    <a:bodyPr/>
                    <a:lstStyle/>
                    <a:p>
                      <a:r>
                        <a:rPr lang="en-GB" b="1" dirty="0"/>
                        <a:t>Details</a:t>
                      </a:r>
                    </a:p>
                  </a:txBody>
                  <a:tcPr/>
                </a:tc>
                <a:tc>
                  <a:txBody>
                    <a:bodyPr/>
                    <a:lstStyle/>
                    <a:p>
                      <a:r>
                        <a:rPr lang="en-GB" b="1" dirty="0"/>
                        <a:t>£</a:t>
                      </a:r>
                    </a:p>
                  </a:txBody>
                  <a:tcPr/>
                </a:tc>
                <a:tc>
                  <a:txBody>
                    <a:bodyPr/>
                    <a:lstStyle/>
                    <a:p>
                      <a:r>
                        <a:rPr lang="en-GB" b="1" dirty="0"/>
                        <a:t>Date </a:t>
                      </a:r>
                    </a:p>
                  </a:txBody>
                  <a:tcPr/>
                </a:tc>
                <a:tc>
                  <a:txBody>
                    <a:bodyPr/>
                    <a:lstStyle/>
                    <a:p>
                      <a:r>
                        <a:rPr lang="en-GB" b="1" dirty="0"/>
                        <a:t>Details</a:t>
                      </a:r>
                    </a:p>
                  </a:txBody>
                  <a:tcPr/>
                </a:tc>
                <a:tc>
                  <a:txBody>
                    <a:bodyPr/>
                    <a:lstStyle/>
                    <a:p>
                      <a:r>
                        <a:rPr lang="en-GB" b="1" dirty="0"/>
                        <a:t>£</a:t>
                      </a:r>
                    </a:p>
                  </a:txBody>
                  <a:tcPr/>
                </a:tc>
                <a:extLst>
                  <a:ext uri="{0D108BD9-81ED-4DB2-BD59-A6C34878D82A}">
                    <a16:rowId xmlns:a16="http://schemas.microsoft.com/office/drawing/2014/main" val="954683098"/>
                  </a:ext>
                </a:extLst>
              </a:tr>
              <a:tr h="370840">
                <a:tc>
                  <a:txBody>
                    <a:bodyPr/>
                    <a:lstStyle/>
                    <a:p>
                      <a:endParaRPr lang="en-GB"/>
                    </a:p>
                  </a:txBody>
                  <a:tcPr/>
                </a:tc>
                <a:tc>
                  <a:txBody>
                    <a:bodyPr/>
                    <a:lstStyle/>
                    <a:p>
                      <a:r>
                        <a:rPr lang="en-GB" dirty="0"/>
                        <a:t>UK Purchases</a:t>
                      </a:r>
                    </a:p>
                  </a:txBody>
                  <a:tcPr/>
                </a:tc>
                <a:tc>
                  <a:txBody>
                    <a:bodyPr/>
                    <a:lstStyle/>
                    <a:p>
                      <a:r>
                        <a:rPr lang="en-GB" dirty="0"/>
                        <a:t>487,300.50</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636701314"/>
                  </a:ext>
                </a:extLst>
              </a:tr>
              <a:tr h="370840">
                <a:tc>
                  <a:txBody>
                    <a:bodyPr/>
                    <a:lstStyle/>
                    <a:p>
                      <a:endParaRPr lang="en-GB"/>
                    </a:p>
                  </a:txBody>
                  <a:tcPr/>
                </a:tc>
                <a:tc>
                  <a:txBody>
                    <a:bodyPr/>
                    <a:lstStyle/>
                    <a:p>
                      <a:r>
                        <a:rPr lang="en-GB" dirty="0"/>
                        <a:t>Imports</a:t>
                      </a:r>
                    </a:p>
                  </a:txBody>
                  <a:tcPr/>
                </a:tc>
                <a:tc>
                  <a:txBody>
                    <a:bodyPr/>
                    <a:lstStyle/>
                    <a:p>
                      <a:r>
                        <a:rPr lang="en-GB" dirty="0"/>
                        <a:t>42,612.60</a:t>
                      </a:r>
                    </a:p>
                  </a:txBody>
                  <a:tcP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2402155221"/>
                  </a:ext>
                </a:extLst>
              </a:tr>
              <a:tr h="370840">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781931764"/>
                  </a:ext>
                </a:extLst>
              </a:tr>
            </a:tbl>
          </a:graphicData>
        </a:graphic>
      </p:graphicFrame>
      <p:graphicFrame>
        <p:nvGraphicFramePr>
          <p:cNvPr id="5" name="Table 4">
            <a:extLst>
              <a:ext uri="{FF2B5EF4-FFF2-40B4-BE49-F238E27FC236}">
                <a16:creationId xmlns:a16="http://schemas.microsoft.com/office/drawing/2014/main" id="{DDA49E67-BD5C-F602-FEB5-0498A788DBCB}"/>
              </a:ext>
            </a:extLst>
          </p:cNvPr>
          <p:cNvGraphicFramePr>
            <a:graphicFrameLocks noGrp="1"/>
          </p:cNvGraphicFramePr>
          <p:nvPr>
            <p:extLst>
              <p:ext uri="{D42A27DB-BD31-4B8C-83A1-F6EECF244321}">
                <p14:modId xmlns:p14="http://schemas.microsoft.com/office/powerpoint/2010/main" val="1758022322"/>
              </p:ext>
            </p:extLst>
          </p:nvPr>
        </p:nvGraphicFramePr>
        <p:xfrm>
          <a:off x="838200" y="3811508"/>
          <a:ext cx="8740366" cy="1854200"/>
        </p:xfrm>
        <a:graphic>
          <a:graphicData uri="http://schemas.openxmlformats.org/drawingml/2006/table">
            <a:tbl>
              <a:tblPr firstRow="1" bandRow="1">
                <a:tableStyleId>{21E4AEA4-8DFA-4A89-87EB-49C32662AFE0}</a:tableStyleId>
              </a:tblPr>
              <a:tblGrid>
                <a:gridCol w="963440">
                  <a:extLst>
                    <a:ext uri="{9D8B030D-6E8A-4147-A177-3AD203B41FA5}">
                      <a16:colId xmlns:a16="http://schemas.microsoft.com/office/drawing/2014/main" val="2759062177"/>
                    </a:ext>
                  </a:extLst>
                </a:gridCol>
                <a:gridCol w="1745894">
                  <a:extLst>
                    <a:ext uri="{9D8B030D-6E8A-4147-A177-3AD203B41FA5}">
                      <a16:colId xmlns:a16="http://schemas.microsoft.com/office/drawing/2014/main" val="3712549166"/>
                    </a:ext>
                  </a:extLst>
                </a:gridCol>
                <a:gridCol w="1354667">
                  <a:extLst>
                    <a:ext uri="{9D8B030D-6E8A-4147-A177-3AD203B41FA5}">
                      <a16:colId xmlns:a16="http://schemas.microsoft.com/office/drawing/2014/main" val="3727000671"/>
                    </a:ext>
                  </a:extLst>
                </a:gridCol>
                <a:gridCol w="928231">
                  <a:extLst>
                    <a:ext uri="{9D8B030D-6E8A-4147-A177-3AD203B41FA5}">
                      <a16:colId xmlns:a16="http://schemas.microsoft.com/office/drawing/2014/main" val="679593942"/>
                    </a:ext>
                  </a:extLst>
                </a:gridCol>
                <a:gridCol w="2263366">
                  <a:extLst>
                    <a:ext uri="{9D8B030D-6E8A-4147-A177-3AD203B41FA5}">
                      <a16:colId xmlns:a16="http://schemas.microsoft.com/office/drawing/2014/main" val="2122763877"/>
                    </a:ext>
                  </a:extLst>
                </a:gridCol>
                <a:gridCol w="1484768">
                  <a:extLst>
                    <a:ext uri="{9D8B030D-6E8A-4147-A177-3AD203B41FA5}">
                      <a16:colId xmlns:a16="http://schemas.microsoft.com/office/drawing/2014/main" val="450927536"/>
                    </a:ext>
                  </a:extLst>
                </a:gridCol>
              </a:tblGrid>
              <a:tr h="370840">
                <a:tc gridSpan="6">
                  <a:txBody>
                    <a:bodyPr/>
                    <a:lstStyle/>
                    <a:p>
                      <a:pPr algn="ctr"/>
                      <a:r>
                        <a:rPr lang="en-GB" dirty="0"/>
                        <a:t>VAT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4044337882"/>
                  </a:ext>
                </a:extLst>
              </a:tr>
              <a:tr h="370840">
                <a:tc>
                  <a:txBody>
                    <a:bodyPr/>
                    <a:lstStyle/>
                    <a:p>
                      <a:r>
                        <a:rPr lang="en-GB" b="1" dirty="0"/>
                        <a:t>Date</a:t>
                      </a:r>
                    </a:p>
                  </a:txBody>
                  <a:tcPr/>
                </a:tc>
                <a:tc>
                  <a:txBody>
                    <a:bodyPr/>
                    <a:lstStyle/>
                    <a:p>
                      <a:r>
                        <a:rPr lang="en-GB" b="1" dirty="0"/>
                        <a:t>Details</a:t>
                      </a:r>
                    </a:p>
                  </a:txBody>
                  <a:tcPr/>
                </a:tc>
                <a:tc>
                  <a:txBody>
                    <a:bodyPr/>
                    <a:lstStyle/>
                    <a:p>
                      <a:r>
                        <a:rPr lang="en-GB" b="1" dirty="0"/>
                        <a:t>£</a:t>
                      </a:r>
                    </a:p>
                  </a:txBody>
                  <a:tcPr/>
                </a:tc>
                <a:tc>
                  <a:txBody>
                    <a:bodyPr/>
                    <a:lstStyle/>
                    <a:p>
                      <a:r>
                        <a:rPr lang="en-GB" b="1" dirty="0"/>
                        <a:t>Date </a:t>
                      </a:r>
                    </a:p>
                  </a:txBody>
                  <a:tcPr/>
                </a:tc>
                <a:tc>
                  <a:txBody>
                    <a:bodyPr/>
                    <a:lstStyle/>
                    <a:p>
                      <a:r>
                        <a:rPr lang="en-GB" b="1" dirty="0"/>
                        <a:t>Details</a:t>
                      </a:r>
                    </a:p>
                  </a:txBody>
                  <a:tcPr/>
                </a:tc>
                <a:tc>
                  <a:txBody>
                    <a:bodyPr/>
                    <a:lstStyle/>
                    <a:p>
                      <a:r>
                        <a:rPr lang="en-GB" b="1" dirty="0"/>
                        <a:t>£</a:t>
                      </a:r>
                    </a:p>
                  </a:txBody>
                  <a:tcPr/>
                </a:tc>
                <a:extLst>
                  <a:ext uri="{0D108BD9-81ED-4DB2-BD59-A6C34878D82A}">
                    <a16:rowId xmlns:a16="http://schemas.microsoft.com/office/drawing/2014/main" val="954683098"/>
                  </a:ext>
                </a:extLst>
              </a:tr>
              <a:tr h="370840">
                <a:tc>
                  <a:txBody>
                    <a:bodyPr/>
                    <a:lstStyle/>
                    <a:p>
                      <a:endParaRPr lang="en-GB"/>
                    </a:p>
                  </a:txBody>
                  <a:tcPr/>
                </a:tc>
                <a:tc>
                  <a:txBody>
                    <a:bodyPr/>
                    <a:lstStyle/>
                    <a:p>
                      <a:r>
                        <a:rPr lang="en-GB" dirty="0"/>
                        <a:t>UK Purchases</a:t>
                      </a:r>
                    </a:p>
                  </a:txBody>
                  <a:tcPr/>
                </a:tc>
                <a:tc>
                  <a:txBody>
                    <a:bodyPr/>
                    <a:lstStyle/>
                    <a:p>
                      <a:r>
                        <a:rPr lang="en-GB" dirty="0"/>
                        <a:t>97,460.10</a:t>
                      </a:r>
                    </a:p>
                  </a:txBody>
                  <a:tcPr/>
                </a:tc>
                <a:tc>
                  <a:txBody>
                    <a:bodyPr/>
                    <a:lstStyle/>
                    <a:p>
                      <a:endParaRPr lang="en-GB" dirty="0"/>
                    </a:p>
                  </a:txBody>
                  <a:tcPr/>
                </a:tc>
                <a:tc>
                  <a:txBody>
                    <a:bodyPr/>
                    <a:lstStyle/>
                    <a:p>
                      <a:r>
                        <a:rPr lang="en-GB" dirty="0"/>
                        <a:t>UK Sales</a:t>
                      </a:r>
                    </a:p>
                  </a:txBody>
                  <a:tcPr/>
                </a:tc>
                <a:tc>
                  <a:txBody>
                    <a:bodyPr/>
                    <a:lstStyle/>
                    <a:p>
                      <a:r>
                        <a:rPr lang="en-GB" dirty="0"/>
                        <a:t>141,288.20</a:t>
                      </a:r>
                    </a:p>
                  </a:txBody>
                  <a:tcPr/>
                </a:tc>
                <a:extLst>
                  <a:ext uri="{0D108BD9-81ED-4DB2-BD59-A6C34878D82A}">
                    <a16:rowId xmlns:a16="http://schemas.microsoft.com/office/drawing/2014/main" val="636701314"/>
                  </a:ext>
                </a:extLst>
              </a:tr>
              <a:tr h="370840">
                <a:tc>
                  <a:txBody>
                    <a:bodyPr/>
                    <a:lstStyle/>
                    <a:p>
                      <a:endParaRPr lang="en-GB"/>
                    </a:p>
                  </a:txBody>
                  <a:tcPr/>
                </a:tc>
                <a:tc>
                  <a:txBody>
                    <a:bodyPr/>
                    <a:lstStyle/>
                    <a:p>
                      <a:r>
                        <a:rPr lang="en-GB" dirty="0"/>
                        <a:t>Imports</a:t>
                      </a:r>
                    </a:p>
                  </a:txBody>
                  <a:tcPr/>
                </a:tc>
                <a:tc>
                  <a:txBody>
                    <a:bodyPr/>
                    <a:lstStyle/>
                    <a:p>
                      <a:r>
                        <a:rPr lang="en-GB" dirty="0"/>
                        <a:t>8,522.52</a:t>
                      </a:r>
                    </a:p>
                  </a:txBody>
                  <a:tcPr/>
                </a:tc>
                <a:tc>
                  <a:txBody>
                    <a:bodyPr/>
                    <a:lstStyle/>
                    <a:p>
                      <a:endParaRPr lang="en-GB"/>
                    </a:p>
                  </a:txBody>
                  <a:tcPr/>
                </a:tc>
                <a:tc>
                  <a:txBody>
                    <a:bodyPr/>
                    <a:lstStyle/>
                    <a:p>
                      <a:r>
                        <a:rPr lang="en-GB" dirty="0"/>
                        <a:t>UK Cash Sales</a:t>
                      </a:r>
                    </a:p>
                  </a:txBody>
                  <a:tcPr/>
                </a:tc>
                <a:tc>
                  <a:txBody>
                    <a:bodyPr/>
                    <a:lstStyle/>
                    <a:p>
                      <a:r>
                        <a:rPr lang="en-GB" dirty="0"/>
                        <a:t>13,692.45</a:t>
                      </a:r>
                    </a:p>
                  </a:txBody>
                  <a:tcPr/>
                </a:tc>
                <a:extLst>
                  <a:ext uri="{0D108BD9-81ED-4DB2-BD59-A6C34878D82A}">
                    <a16:rowId xmlns:a16="http://schemas.microsoft.com/office/drawing/2014/main" val="2402155221"/>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781931764"/>
                  </a:ext>
                </a:extLst>
              </a:tr>
            </a:tbl>
          </a:graphicData>
        </a:graphic>
      </p:graphicFrame>
    </p:spTree>
    <p:extLst>
      <p:ext uri="{BB962C8B-B14F-4D97-AF65-F5344CB8AC3E}">
        <p14:creationId xmlns:p14="http://schemas.microsoft.com/office/powerpoint/2010/main" val="941577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4132C5B-A6F6-7D72-E932-D64610FEC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4931A7-7D4E-1D0F-3F11-C972351CBCA7}"/>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11E518FB-ACDB-4A64-571D-302C547E9C4F}"/>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You have also been given the following adjustments to make:</a:t>
            </a:r>
          </a:p>
          <a:p>
            <a:r>
              <a:rPr lang="en-US" sz="1800" dirty="0">
                <a:solidFill>
                  <a:schemeClr val="bg1"/>
                </a:solidFill>
                <a:latin typeface="Montserrat" pitchFamily="2" charset="77"/>
              </a:rPr>
              <a:t>UK Purchases includes a company car for the amount of £22,200 including VAT.</a:t>
            </a:r>
          </a:p>
          <a:p>
            <a:r>
              <a:rPr lang="en-US" sz="1800" dirty="0">
                <a:solidFill>
                  <a:schemeClr val="bg1"/>
                </a:solidFill>
                <a:latin typeface="Montserrat" pitchFamily="2" charset="77"/>
              </a:rPr>
              <a:t>UK Purchases includes £2,500 excluding VAT for entertaining UK customers.</a:t>
            </a:r>
          </a:p>
          <a:p>
            <a:r>
              <a:rPr lang="en-US" sz="1800" dirty="0">
                <a:solidFill>
                  <a:schemeClr val="bg1"/>
                </a:solidFill>
                <a:latin typeface="Montserrat" pitchFamily="2" charset="77"/>
              </a:rPr>
              <a:t>Bad Debt Relief is to be claimed on a debt for £1,980 including VAT. </a:t>
            </a:r>
          </a:p>
          <a:p>
            <a:r>
              <a:rPr lang="en-US" sz="1800" dirty="0">
                <a:solidFill>
                  <a:schemeClr val="bg1"/>
                </a:solidFill>
                <a:latin typeface="Montserrat" pitchFamily="2" charset="77"/>
              </a:rPr>
              <a:t>It has also been discovered that a purchases invoice for £1800 excluding VAT was recorded twice in the previous return. </a:t>
            </a:r>
          </a:p>
          <a:p>
            <a:r>
              <a:rPr lang="en-US" sz="1800" dirty="0">
                <a:solidFill>
                  <a:schemeClr val="bg1"/>
                </a:solidFill>
                <a:latin typeface="Montserrat" pitchFamily="2" charset="77"/>
              </a:rPr>
              <a:t>The VAT element of the fuel scale charge has been omitted. This is for the amount of £212.</a:t>
            </a:r>
          </a:p>
          <a:p>
            <a:endParaRPr lang="en-US" sz="1800" dirty="0">
              <a:solidFill>
                <a:schemeClr val="bg1"/>
              </a:solidFill>
              <a:latin typeface="Montserrat" pitchFamily="2" charset="77"/>
            </a:endParaRPr>
          </a:p>
          <a:p>
            <a:pPr marL="0" indent="0">
              <a:buNone/>
            </a:pPr>
            <a:r>
              <a:rPr lang="en-US" sz="1800" dirty="0">
                <a:solidFill>
                  <a:schemeClr val="bg1"/>
                </a:solidFill>
                <a:latin typeface="Montserrat" pitchFamily="2" charset="77"/>
              </a:rPr>
              <a:t>Calculate the figures to be entered into Box 1 of the VAT Return.</a:t>
            </a:r>
          </a:p>
          <a:p>
            <a:pPr marL="0" indent="0">
              <a:buNone/>
            </a:pPr>
            <a:r>
              <a:rPr lang="en-US" sz="1800" dirty="0">
                <a:solidFill>
                  <a:schemeClr val="bg1"/>
                </a:solidFill>
                <a:latin typeface="Montserrat" pitchFamily="2" charset="77"/>
              </a:rPr>
              <a:t>Calculate the figures to be entered into Box 4 of the VAT Return.</a:t>
            </a:r>
          </a:p>
          <a:p>
            <a:pPr marL="0" indent="0">
              <a:buNone/>
            </a:pPr>
            <a:r>
              <a:rPr lang="en-US" sz="1800" dirty="0">
                <a:solidFill>
                  <a:schemeClr val="bg1"/>
                </a:solidFill>
                <a:latin typeface="Montserrat" pitchFamily="2" charset="77"/>
              </a:rPr>
              <a:t>Calculate the figures to be entered into Box 7 of the VAT Return.</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010262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E83EDEB-61CC-B090-DBC4-43B05500F9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285A9-8837-350A-2FD0-2D0A3A527681}"/>
              </a:ext>
            </a:extLst>
          </p:cNvPr>
          <p:cNvSpPr>
            <a:spLocks noGrp="1"/>
          </p:cNvSpPr>
          <p:nvPr>
            <p:ph type="title"/>
          </p:nvPr>
        </p:nvSpPr>
        <p:spPr>
          <a:xfrm>
            <a:off x="838200" y="259853"/>
            <a:ext cx="10515600" cy="1325563"/>
          </a:xfrm>
        </p:spPr>
        <p:txBody>
          <a:bodyPr>
            <a:normAutofit/>
          </a:bodyPr>
          <a:lstStyle/>
          <a:p>
            <a:r>
              <a:rPr lang="en-US" sz="3600" b="1">
                <a:solidFill>
                  <a:schemeClr val="bg1"/>
                </a:solidFill>
                <a:latin typeface="Montserrat SemiBold" pitchFamily="2" charset="77"/>
              </a:rPr>
              <a:t>Completion of VAT Return</a:t>
            </a:r>
            <a:endParaRPr lang="en-US" sz="3600" b="1" dirty="0">
              <a:solidFill>
                <a:schemeClr val="bg1"/>
              </a:solidFill>
              <a:latin typeface="Montserrat SemiBold" pitchFamily="2" charset="77"/>
            </a:endParaRPr>
          </a:p>
        </p:txBody>
      </p:sp>
      <p:sp>
        <p:nvSpPr>
          <p:cNvPr id="3" name="Content Placeholder 2">
            <a:extLst>
              <a:ext uri="{FF2B5EF4-FFF2-40B4-BE49-F238E27FC236}">
                <a16:creationId xmlns:a16="http://schemas.microsoft.com/office/drawing/2014/main" id="{4DBB2BF9-ECD3-EAC4-7059-7A7800F18E62}"/>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Box 1 = </a:t>
            </a:r>
            <a:r>
              <a:rPr lang="en-US" sz="1800" b="1" dirty="0">
                <a:solidFill>
                  <a:srgbClr val="FF0000"/>
                </a:solidFill>
                <a:latin typeface="Montserrat" pitchFamily="2" charset="77"/>
              </a:rPr>
              <a:t>VAT on Sales £154,980.65 + Import VAT £8,522.52 + Fuel Scale Charge £212 + Duplicate Invoice Error in Previous Return £360 = £164,075.17</a:t>
            </a:r>
          </a:p>
          <a:p>
            <a:pPr marL="0" indent="0">
              <a:buNone/>
            </a:pPr>
            <a:r>
              <a:rPr lang="en-US" sz="1800" dirty="0">
                <a:solidFill>
                  <a:schemeClr val="bg1"/>
                </a:solidFill>
                <a:latin typeface="Montserrat" pitchFamily="2" charset="77"/>
              </a:rPr>
              <a:t>Box 4 = </a:t>
            </a:r>
            <a:r>
              <a:rPr lang="en-US" sz="1800" b="1" dirty="0">
                <a:solidFill>
                  <a:srgbClr val="FF0000"/>
                </a:solidFill>
                <a:latin typeface="Montserrat" pitchFamily="2" charset="77"/>
              </a:rPr>
              <a:t>VAT on Purchases £97,460.10 + Import VAT £8,522.52 – Company Car £3,700 – Entertainment £500 + Bad Debt Relief £330 = £102,112.62</a:t>
            </a:r>
          </a:p>
          <a:p>
            <a:pPr marL="0" indent="0">
              <a:buNone/>
            </a:pPr>
            <a:r>
              <a:rPr lang="en-US" sz="1800" dirty="0">
                <a:solidFill>
                  <a:schemeClr val="bg1"/>
                </a:solidFill>
                <a:latin typeface="Montserrat" pitchFamily="2" charset="77"/>
              </a:rPr>
              <a:t>Box 7 =</a:t>
            </a:r>
            <a:r>
              <a:rPr lang="en-US" sz="1800" b="1" dirty="0">
                <a:solidFill>
                  <a:srgbClr val="FF0000"/>
                </a:solidFill>
                <a:latin typeface="Montserrat" pitchFamily="2" charset="77"/>
              </a:rPr>
              <a:t> Net Purchases £487,300.50 + Net Imports £42,612.60 = £529,913 (whole number)</a:t>
            </a:r>
          </a:p>
          <a:p>
            <a:pPr marL="0" indent="0">
              <a:buNone/>
            </a:pPr>
            <a:r>
              <a:rPr lang="en-US" sz="1800" b="1" dirty="0">
                <a:solidFill>
                  <a:srgbClr val="FF0000"/>
                </a:solidFill>
                <a:latin typeface="Montserrat" pitchFamily="2" charset="77"/>
              </a:rPr>
              <a:t>In the VAT return, we don’t actually record the VAT on blocked expenses (entertainment, company cars </a:t>
            </a:r>
            <a:r>
              <a:rPr lang="en-US" sz="1800" b="1" dirty="0" err="1">
                <a:solidFill>
                  <a:srgbClr val="FF0000"/>
                </a:solidFill>
                <a:latin typeface="Montserrat" pitchFamily="2" charset="77"/>
              </a:rPr>
              <a:t>etc</a:t>
            </a:r>
            <a:r>
              <a:rPr lang="en-US" sz="1800" b="1" dirty="0">
                <a:solidFill>
                  <a:srgbClr val="FF0000"/>
                </a:solidFill>
                <a:latin typeface="Montserrat" pitchFamily="2" charset="77"/>
              </a:rPr>
              <a:t>) anywhere which is following HMRC guidelines. We can’t reclaim the VAT so it doesn't go in Box 4 as part of our input tax figure but we don't show it in Box 7 either as this figure only shows the Net amount. Please note that this is only the case in the VAT return. The full amount would be recorded in the business accounts.</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290018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3E9244E-D8A2-675E-DC09-B2C9C7FDA5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0742A-5657-4A7D-2810-6DE0421D317F}"/>
              </a:ext>
            </a:extLst>
          </p:cNvPr>
          <p:cNvSpPr>
            <a:spLocks noGrp="1"/>
          </p:cNvSpPr>
          <p:nvPr>
            <p:ph type="title"/>
          </p:nvPr>
        </p:nvSpPr>
        <p:spPr>
          <a:xfrm>
            <a:off x="218039" y="69731"/>
            <a:ext cx="11135761" cy="799026"/>
          </a:xfrm>
        </p:spPr>
        <p:txBody>
          <a:bodyPr>
            <a:normAutofit fontScale="90000"/>
          </a:bodyPr>
          <a:lstStyle/>
          <a:p>
            <a:r>
              <a:rPr lang="en-US" sz="3200" b="1" dirty="0">
                <a:solidFill>
                  <a:schemeClr val="bg1"/>
                </a:solidFill>
                <a:latin typeface="Montserrat SemiBold" pitchFamily="2" charset="77"/>
              </a:rPr>
              <a:t>Reconciling Draft VAT Return with VAT Control Account</a:t>
            </a:r>
          </a:p>
        </p:txBody>
      </p:sp>
      <p:sp>
        <p:nvSpPr>
          <p:cNvPr id="3" name="Content Placeholder 2">
            <a:extLst>
              <a:ext uri="{FF2B5EF4-FFF2-40B4-BE49-F238E27FC236}">
                <a16:creationId xmlns:a16="http://schemas.microsoft.com/office/drawing/2014/main" id="{960075A3-5F4A-1320-A9F7-2C2C1ED5C5B5}"/>
              </a:ext>
            </a:extLst>
          </p:cNvPr>
          <p:cNvSpPr>
            <a:spLocks noGrp="1"/>
          </p:cNvSpPr>
          <p:nvPr>
            <p:ph idx="1"/>
          </p:nvPr>
        </p:nvSpPr>
        <p:spPr>
          <a:xfrm>
            <a:off x="218039" y="796704"/>
            <a:ext cx="11786856" cy="5730845"/>
          </a:xfrm>
        </p:spPr>
        <p:txBody>
          <a:bodyPr>
            <a:normAutofit/>
          </a:bodyPr>
          <a:lstStyle/>
          <a:p>
            <a:pPr marL="0" indent="0">
              <a:buNone/>
            </a:pPr>
            <a:r>
              <a:rPr lang="en-US" sz="1800" dirty="0">
                <a:solidFill>
                  <a:schemeClr val="bg1"/>
                </a:solidFill>
                <a:latin typeface="Montserrat" pitchFamily="2" charset="77"/>
              </a:rPr>
              <a:t>You are working on the VAT Return for period ending 30</a:t>
            </a:r>
            <a:r>
              <a:rPr lang="en-US" sz="1800" baseline="30000" dirty="0">
                <a:solidFill>
                  <a:schemeClr val="bg1"/>
                </a:solidFill>
                <a:latin typeface="Montserrat" pitchFamily="2" charset="77"/>
              </a:rPr>
              <a:t>th</a:t>
            </a:r>
            <a:r>
              <a:rPr lang="en-US" sz="1800" dirty="0">
                <a:solidFill>
                  <a:schemeClr val="bg1"/>
                </a:solidFill>
                <a:latin typeface="Montserrat" pitchFamily="2" charset="77"/>
              </a:rPr>
              <a:t> Sept 2025. The business has recently changed from manual to accounting software and no special schemes are used. Your manager has asked you to check the draft VAT Return with the VAT Control account in the trial balance to check accuracy before submitting the return. The draft VAT Return looks as follows:</a:t>
            </a:r>
          </a:p>
          <a:p>
            <a:pPr marL="0" indent="0">
              <a:buNone/>
            </a:pPr>
            <a:r>
              <a:rPr lang="en-US" sz="1800" b="1" dirty="0">
                <a:solidFill>
                  <a:schemeClr val="bg1"/>
                </a:solidFill>
                <a:latin typeface="Montserrat" pitchFamily="2" charset="77"/>
              </a:rPr>
              <a:t>Box 1 = £6,250.00		Box 4 = £3,900.00</a:t>
            </a:r>
          </a:p>
          <a:p>
            <a:pPr marL="0" indent="0">
              <a:buNone/>
            </a:pPr>
            <a:r>
              <a:rPr lang="en-US" sz="1800" b="1" dirty="0">
                <a:solidFill>
                  <a:schemeClr val="bg1"/>
                </a:solidFill>
                <a:latin typeface="Montserrat" pitchFamily="2" charset="77"/>
              </a:rPr>
              <a:t>Box 5 = £2,350.00		Box 6 = £91,812.00		Box 7 = £53,750.00</a:t>
            </a:r>
          </a:p>
          <a:p>
            <a:pPr marL="0" indent="0">
              <a:buNone/>
            </a:pPr>
            <a:r>
              <a:rPr lang="en-US" sz="1800" dirty="0">
                <a:solidFill>
                  <a:schemeClr val="bg1"/>
                </a:solidFill>
                <a:latin typeface="Montserrat" pitchFamily="2" charset="77"/>
              </a:rPr>
              <a:t>An extract of the VAT Control Account is shown below. </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r>
              <a:rPr lang="en-US" sz="1800" dirty="0">
                <a:solidFill>
                  <a:schemeClr val="bg1"/>
                </a:solidFill>
                <a:latin typeface="Montserrat" pitchFamily="2" charset="77"/>
              </a:rPr>
              <a:t>You are also told that the trial balance contains closing balances for Trade Receivables at £82,500 and Trade Payables at £49,800. All transactions relating to these are standard rated. What could explain the difference between the owed amount showing in the draft VAT Return and the VAT Control Account?</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graphicFrame>
        <p:nvGraphicFramePr>
          <p:cNvPr id="5" name="Table 4">
            <a:extLst>
              <a:ext uri="{FF2B5EF4-FFF2-40B4-BE49-F238E27FC236}">
                <a16:creationId xmlns:a16="http://schemas.microsoft.com/office/drawing/2014/main" id="{DD3E2E47-E054-75F5-6F4B-8D524674F6F8}"/>
              </a:ext>
            </a:extLst>
          </p:cNvPr>
          <p:cNvGraphicFramePr>
            <a:graphicFrameLocks noGrp="1"/>
          </p:cNvGraphicFramePr>
          <p:nvPr>
            <p:extLst>
              <p:ext uri="{D42A27DB-BD31-4B8C-83A1-F6EECF244321}">
                <p14:modId xmlns:p14="http://schemas.microsoft.com/office/powerpoint/2010/main" val="181549105"/>
              </p:ext>
            </p:extLst>
          </p:nvPr>
        </p:nvGraphicFramePr>
        <p:xfrm>
          <a:off x="1814716" y="3139289"/>
          <a:ext cx="7637100" cy="2011680"/>
        </p:xfrm>
        <a:graphic>
          <a:graphicData uri="http://schemas.openxmlformats.org/drawingml/2006/table">
            <a:tbl>
              <a:tblPr firstRow="1" bandRow="1">
                <a:tableStyleId>{21E4AEA4-8DFA-4A89-87EB-49C32662AFE0}</a:tableStyleId>
              </a:tblPr>
              <a:tblGrid>
                <a:gridCol w="1272850">
                  <a:extLst>
                    <a:ext uri="{9D8B030D-6E8A-4147-A177-3AD203B41FA5}">
                      <a16:colId xmlns:a16="http://schemas.microsoft.com/office/drawing/2014/main" val="2651700836"/>
                    </a:ext>
                  </a:extLst>
                </a:gridCol>
                <a:gridCol w="1272850">
                  <a:extLst>
                    <a:ext uri="{9D8B030D-6E8A-4147-A177-3AD203B41FA5}">
                      <a16:colId xmlns:a16="http://schemas.microsoft.com/office/drawing/2014/main" val="3934794286"/>
                    </a:ext>
                  </a:extLst>
                </a:gridCol>
                <a:gridCol w="1272850">
                  <a:extLst>
                    <a:ext uri="{9D8B030D-6E8A-4147-A177-3AD203B41FA5}">
                      <a16:colId xmlns:a16="http://schemas.microsoft.com/office/drawing/2014/main" val="1212747357"/>
                    </a:ext>
                  </a:extLst>
                </a:gridCol>
                <a:gridCol w="1272850">
                  <a:extLst>
                    <a:ext uri="{9D8B030D-6E8A-4147-A177-3AD203B41FA5}">
                      <a16:colId xmlns:a16="http://schemas.microsoft.com/office/drawing/2014/main" val="3380825095"/>
                    </a:ext>
                  </a:extLst>
                </a:gridCol>
                <a:gridCol w="1272850">
                  <a:extLst>
                    <a:ext uri="{9D8B030D-6E8A-4147-A177-3AD203B41FA5}">
                      <a16:colId xmlns:a16="http://schemas.microsoft.com/office/drawing/2014/main" val="3617746315"/>
                    </a:ext>
                  </a:extLst>
                </a:gridCol>
                <a:gridCol w="1272850">
                  <a:extLst>
                    <a:ext uri="{9D8B030D-6E8A-4147-A177-3AD203B41FA5}">
                      <a16:colId xmlns:a16="http://schemas.microsoft.com/office/drawing/2014/main" val="128619961"/>
                    </a:ext>
                  </a:extLst>
                </a:gridCol>
              </a:tblGrid>
              <a:tr h="200170">
                <a:tc gridSpan="6">
                  <a:txBody>
                    <a:bodyPr/>
                    <a:lstStyle/>
                    <a:p>
                      <a:pPr algn="ctr"/>
                      <a:r>
                        <a:rPr lang="en-GB" sz="1600" dirty="0"/>
                        <a:t>VAT Control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961051587"/>
                  </a:ext>
                </a:extLst>
              </a:tr>
              <a:tr h="200170">
                <a:tc>
                  <a:txBody>
                    <a:bodyPr/>
                    <a:lstStyle/>
                    <a:p>
                      <a:r>
                        <a:rPr lang="en-GB" sz="1600" b="1" dirty="0"/>
                        <a:t>Date</a:t>
                      </a:r>
                    </a:p>
                  </a:txBody>
                  <a:tcPr/>
                </a:tc>
                <a:tc>
                  <a:txBody>
                    <a:bodyPr/>
                    <a:lstStyle/>
                    <a:p>
                      <a:r>
                        <a:rPr lang="en-GB" sz="1600" b="1" dirty="0"/>
                        <a:t>Details</a:t>
                      </a:r>
                    </a:p>
                  </a:txBody>
                  <a:tcPr/>
                </a:tc>
                <a:tc>
                  <a:txBody>
                    <a:bodyPr/>
                    <a:lstStyle/>
                    <a:p>
                      <a:r>
                        <a:rPr lang="en-GB" sz="1600" b="1" dirty="0"/>
                        <a:t>£</a:t>
                      </a:r>
                    </a:p>
                  </a:txBody>
                  <a:tcPr/>
                </a:tc>
                <a:tc>
                  <a:txBody>
                    <a:bodyPr/>
                    <a:lstStyle/>
                    <a:p>
                      <a:r>
                        <a:rPr lang="en-GB" sz="1600" b="1" dirty="0"/>
                        <a:t>Date</a:t>
                      </a:r>
                    </a:p>
                  </a:txBody>
                  <a:tcPr/>
                </a:tc>
                <a:tc>
                  <a:txBody>
                    <a:bodyPr/>
                    <a:lstStyle/>
                    <a:p>
                      <a:r>
                        <a:rPr lang="en-GB" sz="1600" b="1" dirty="0"/>
                        <a:t>Details</a:t>
                      </a:r>
                    </a:p>
                  </a:txBody>
                  <a:tcPr/>
                </a:tc>
                <a:tc>
                  <a:txBody>
                    <a:bodyPr/>
                    <a:lstStyle/>
                    <a:p>
                      <a:r>
                        <a:rPr lang="en-GB" sz="1600" b="1" dirty="0"/>
                        <a:t>£</a:t>
                      </a:r>
                    </a:p>
                  </a:txBody>
                  <a:tcPr/>
                </a:tc>
                <a:extLst>
                  <a:ext uri="{0D108BD9-81ED-4DB2-BD59-A6C34878D82A}">
                    <a16:rowId xmlns:a16="http://schemas.microsoft.com/office/drawing/2014/main" val="2449149075"/>
                  </a:ext>
                </a:extLst>
              </a:tr>
              <a:tr h="200170">
                <a:tc>
                  <a:txBody>
                    <a:bodyPr/>
                    <a:lstStyle/>
                    <a:p>
                      <a:r>
                        <a:rPr lang="en-GB" sz="1600" dirty="0"/>
                        <a:t>30/09</a:t>
                      </a:r>
                    </a:p>
                  </a:txBody>
                  <a:tcPr/>
                </a:tc>
                <a:tc>
                  <a:txBody>
                    <a:bodyPr/>
                    <a:lstStyle/>
                    <a:p>
                      <a:r>
                        <a:rPr lang="en-GB" sz="1600" dirty="0"/>
                        <a:t>Bank</a:t>
                      </a:r>
                    </a:p>
                  </a:txBody>
                  <a:tcPr/>
                </a:tc>
                <a:tc>
                  <a:txBody>
                    <a:bodyPr/>
                    <a:lstStyle/>
                    <a:p>
                      <a:r>
                        <a:rPr lang="en-GB" sz="1600" dirty="0"/>
                        <a:t>4,312.22</a:t>
                      </a:r>
                    </a:p>
                  </a:txBody>
                  <a:tcPr/>
                </a:tc>
                <a:tc>
                  <a:txBody>
                    <a:bodyPr/>
                    <a:lstStyle/>
                    <a:p>
                      <a:r>
                        <a:rPr lang="en-GB" sz="1600" dirty="0"/>
                        <a:t>30/09</a:t>
                      </a:r>
                    </a:p>
                  </a:txBody>
                  <a:tcPr/>
                </a:tc>
                <a:tc>
                  <a:txBody>
                    <a:bodyPr/>
                    <a:lstStyle/>
                    <a:p>
                      <a:r>
                        <a:rPr lang="en-GB" sz="1600" dirty="0"/>
                        <a:t>Bal b/d</a:t>
                      </a:r>
                    </a:p>
                  </a:txBody>
                  <a:tcPr/>
                </a:tc>
                <a:tc>
                  <a:txBody>
                    <a:bodyPr/>
                    <a:lstStyle/>
                    <a:p>
                      <a:r>
                        <a:rPr lang="en-GB" sz="1600" dirty="0"/>
                        <a:t>4,312.22</a:t>
                      </a:r>
                    </a:p>
                  </a:txBody>
                  <a:tcPr/>
                </a:tc>
                <a:extLst>
                  <a:ext uri="{0D108BD9-81ED-4DB2-BD59-A6C34878D82A}">
                    <a16:rowId xmlns:a16="http://schemas.microsoft.com/office/drawing/2014/main" val="3435269305"/>
                  </a:ext>
                </a:extLst>
              </a:tr>
              <a:tr h="200170">
                <a:tc>
                  <a:txBody>
                    <a:bodyPr/>
                    <a:lstStyle/>
                    <a:p>
                      <a:r>
                        <a:rPr lang="en-GB" sz="1600" dirty="0"/>
                        <a:t>30/09</a:t>
                      </a:r>
                    </a:p>
                  </a:txBody>
                  <a:tcPr/>
                </a:tc>
                <a:tc>
                  <a:txBody>
                    <a:bodyPr/>
                    <a:lstStyle/>
                    <a:p>
                      <a:r>
                        <a:rPr lang="en-GB" sz="1600" dirty="0"/>
                        <a:t>Input VAT</a:t>
                      </a:r>
                    </a:p>
                  </a:txBody>
                  <a:tcPr/>
                </a:tc>
                <a:tc>
                  <a:txBody>
                    <a:bodyPr/>
                    <a:lstStyle/>
                    <a:p>
                      <a:r>
                        <a:rPr lang="en-GB" sz="1600" dirty="0"/>
                        <a:t>12,200.00</a:t>
                      </a:r>
                    </a:p>
                  </a:txBody>
                  <a:tcPr/>
                </a:tc>
                <a:tc>
                  <a:txBody>
                    <a:bodyPr/>
                    <a:lstStyle/>
                    <a:p>
                      <a:r>
                        <a:rPr lang="en-GB" sz="1600" dirty="0"/>
                        <a:t>30/09</a:t>
                      </a:r>
                    </a:p>
                  </a:txBody>
                  <a:tcPr/>
                </a:tc>
                <a:tc>
                  <a:txBody>
                    <a:bodyPr/>
                    <a:lstStyle/>
                    <a:p>
                      <a:r>
                        <a:rPr lang="en-GB" sz="1600" dirty="0"/>
                        <a:t>Output VAT</a:t>
                      </a:r>
                    </a:p>
                  </a:txBody>
                  <a:tcPr/>
                </a:tc>
                <a:tc>
                  <a:txBody>
                    <a:bodyPr/>
                    <a:lstStyle/>
                    <a:p>
                      <a:r>
                        <a:rPr lang="en-GB" sz="1600" dirty="0"/>
                        <a:t>20,000.00</a:t>
                      </a:r>
                    </a:p>
                  </a:txBody>
                  <a:tcPr/>
                </a:tc>
                <a:extLst>
                  <a:ext uri="{0D108BD9-81ED-4DB2-BD59-A6C34878D82A}">
                    <a16:rowId xmlns:a16="http://schemas.microsoft.com/office/drawing/2014/main" val="4209624005"/>
                  </a:ext>
                </a:extLst>
              </a:tr>
              <a:tr h="200170">
                <a:tc>
                  <a:txBody>
                    <a:bodyPr/>
                    <a:lstStyle/>
                    <a:p>
                      <a:r>
                        <a:rPr lang="en-GB" sz="1600" dirty="0"/>
                        <a:t>30/09</a:t>
                      </a:r>
                    </a:p>
                  </a:txBody>
                  <a:tcPr/>
                </a:tc>
                <a:tc>
                  <a:txBody>
                    <a:bodyPr/>
                    <a:lstStyle/>
                    <a:p>
                      <a:r>
                        <a:rPr lang="en-GB" sz="1600" dirty="0"/>
                        <a:t>Bal c/d</a:t>
                      </a:r>
                    </a:p>
                  </a:txBody>
                  <a:tcPr/>
                </a:tc>
                <a:tc>
                  <a:txBody>
                    <a:bodyPr/>
                    <a:lstStyle/>
                    <a:p>
                      <a:r>
                        <a:rPr lang="en-GB" sz="1600" dirty="0"/>
                        <a:t>7,800.00</a:t>
                      </a:r>
                    </a:p>
                  </a:txBody>
                  <a:tcPr/>
                </a:tc>
                <a:tc>
                  <a:txBody>
                    <a:bodyPr/>
                    <a:lstStyle/>
                    <a:p>
                      <a:endParaRPr lang="en-GB" sz="1600"/>
                    </a:p>
                  </a:txBody>
                  <a:tcPr/>
                </a:tc>
                <a:tc>
                  <a:txBody>
                    <a:bodyPr/>
                    <a:lstStyle/>
                    <a:p>
                      <a:endParaRPr lang="en-GB" sz="1600"/>
                    </a:p>
                  </a:txBody>
                  <a:tcPr/>
                </a:tc>
                <a:tc>
                  <a:txBody>
                    <a:bodyPr/>
                    <a:lstStyle/>
                    <a:p>
                      <a:endParaRPr lang="en-GB" sz="1600" dirty="0"/>
                    </a:p>
                  </a:txBody>
                  <a:tcPr/>
                </a:tc>
                <a:extLst>
                  <a:ext uri="{0D108BD9-81ED-4DB2-BD59-A6C34878D82A}">
                    <a16:rowId xmlns:a16="http://schemas.microsoft.com/office/drawing/2014/main" val="3066557782"/>
                  </a:ext>
                </a:extLst>
              </a:tr>
              <a:tr h="200170">
                <a:tc>
                  <a:txBody>
                    <a:bodyPr/>
                    <a:lstStyle/>
                    <a:p>
                      <a:endParaRPr lang="en-GB" sz="1600" dirty="0"/>
                    </a:p>
                  </a:txBody>
                  <a:tcPr/>
                </a:tc>
                <a:tc>
                  <a:txBody>
                    <a:bodyPr/>
                    <a:lstStyle/>
                    <a:p>
                      <a:endParaRPr lang="en-GB" sz="1600" dirty="0"/>
                    </a:p>
                  </a:txBody>
                  <a:tcPr/>
                </a:tc>
                <a:tc>
                  <a:txBody>
                    <a:bodyPr/>
                    <a:lstStyle/>
                    <a:p>
                      <a:r>
                        <a:rPr lang="en-GB" sz="1600" b="1" dirty="0"/>
                        <a:t>£24,312.22</a:t>
                      </a:r>
                    </a:p>
                  </a:txBody>
                  <a:tcPr/>
                </a:tc>
                <a:tc>
                  <a:txBody>
                    <a:bodyPr/>
                    <a:lstStyle/>
                    <a:p>
                      <a:endParaRPr lang="en-GB" sz="1600" dirty="0"/>
                    </a:p>
                  </a:txBody>
                  <a:tcPr/>
                </a:tc>
                <a:tc>
                  <a:txBody>
                    <a:bodyPr/>
                    <a:lstStyle/>
                    <a:p>
                      <a:endParaRPr lang="en-GB" sz="1600" dirty="0"/>
                    </a:p>
                  </a:txBody>
                  <a:tcPr/>
                </a:tc>
                <a:tc>
                  <a:txBody>
                    <a:bodyPr/>
                    <a:lstStyle/>
                    <a:p>
                      <a:r>
                        <a:rPr lang="en-GB" sz="1600" b="1" dirty="0"/>
                        <a:t>£24,312.22</a:t>
                      </a:r>
                    </a:p>
                  </a:txBody>
                  <a:tcPr/>
                </a:tc>
                <a:extLst>
                  <a:ext uri="{0D108BD9-81ED-4DB2-BD59-A6C34878D82A}">
                    <a16:rowId xmlns:a16="http://schemas.microsoft.com/office/drawing/2014/main" val="2333891738"/>
                  </a:ext>
                </a:extLst>
              </a:tr>
            </a:tbl>
          </a:graphicData>
        </a:graphic>
      </p:graphicFrame>
    </p:spTree>
    <p:extLst>
      <p:ext uri="{BB962C8B-B14F-4D97-AF65-F5344CB8AC3E}">
        <p14:creationId xmlns:p14="http://schemas.microsoft.com/office/powerpoint/2010/main" val="3556110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1E4EDE7-6429-5550-EB5E-37EBF6A66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C978D-94A7-B603-B80D-B471A0408865}"/>
              </a:ext>
            </a:extLst>
          </p:cNvPr>
          <p:cNvSpPr>
            <a:spLocks noGrp="1"/>
          </p:cNvSpPr>
          <p:nvPr>
            <p:ph type="title"/>
          </p:nvPr>
        </p:nvSpPr>
        <p:spPr>
          <a:xfrm>
            <a:off x="218039" y="69731"/>
            <a:ext cx="11135761" cy="799026"/>
          </a:xfrm>
        </p:spPr>
        <p:txBody>
          <a:bodyPr>
            <a:normAutofit fontScale="90000"/>
          </a:bodyPr>
          <a:lstStyle/>
          <a:p>
            <a:r>
              <a:rPr lang="en-US" sz="3200" b="1" dirty="0">
                <a:solidFill>
                  <a:schemeClr val="bg1"/>
                </a:solidFill>
                <a:latin typeface="Montserrat SemiBold" pitchFamily="2" charset="77"/>
              </a:rPr>
              <a:t>Reconciling Draft VAT Return with VAT Control Account</a:t>
            </a:r>
          </a:p>
        </p:txBody>
      </p:sp>
      <p:sp>
        <p:nvSpPr>
          <p:cNvPr id="3" name="Content Placeholder 2">
            <a:extLst>
              <a:ext uri="{FF2B5EF4-FFF2-40B4-BE49-F238E27FC236}">
                <a16:creationId xmlns:a16="http://schemas.microsoft.com/office/drawing/2014/main" id="{9A594CD6-EE74-E2DE-E0B4-EFF9AE3FBE06}"/>
              </a:ext>
            </a:extLst>
          </p:cNvPr>
          <p:cNvSpPr>
            <a:spLocks noGrp="1"/>
          </p:cNvSpPr>
          <p:nvPr>
            <p:ph idx="1"/>
          </p:nvPr>
        </p:nvSpPr>
        <p:spPr>
          <a:xfrm>
            <a:off x="218039" y="796704"/>
            <a:ext cx="11786856" cy="5730845"/>
          </a:xfrm>
        </p:spPr>
        <p:txBody>
          <a:bodyPr>
            <a:normAutofit/>
          </a:bodyPr>
          <a:lstStyle/>
          <a:p>
            <a:pPr marL="0" indent="0">
              <a:buNone/>
            </a:pPr>
            <a:r>
              <a:rPr lang="en-US" sz="1800" dirty="0">
                <a:solidFill>
                  <a:schemeClr val="bg1"/>
                </a:solidFill>
                <a:latin typeface="Montserrat" pitchFamily="2" charset="77"/>
              </a:rPr>
              <a:t>Complete the reconciliation statement below.</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r>
              <a:rPr lang="en-US" sz="1800" b="1" dirty="0">
                <a:solidFill>
                  <a:srgbClr val="FF0000"/>
                </a:solidFill>
                <a:latin typeface="Montserrat" pitchFamily="2" charset="77"/>
              </a:rPr>
              <a:t>Look out for key information given in the scenario. For example, flat rate scheme cannot reclaim any input VAT and pays a reduced % on output tax instead.  </a:t>
            </a:r>
          </a:p>
          <a:p>
            <a:pPr marL="0" indent="0">
              <a:buNone/>
            </a:pPr>
            <a:endParaRPr lang="en-US" sz="18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C708839-8C7C-7086-D9F6-A0606D547C28}"/>
              </a:ext>
            </a:extLst>
          </p:cNvPr>
          <p:cNvGraphicFramePr>
            <a:graphicFrameLocks noGrp="1"/>
          </p:cNvGraphicFramePr>
          <p:nvPr>
            <p:extLst>
              <p:ext uri="{D42A27DB-BD31-4B8C-83A1-F6EECF244321}">
                <p14:modId xmlns:p14="http://schemas.microsoft.com/office/powerpoint/2010/main" val="2172297458"/>
              </p:ext>
            </p:extLst>
          </p:nvPr>
        </p:nvGraphicFramePr>
        <p:xfrm>
          <a:off x="293734" y="1353409"/>
          <a:ext cx="8128000" cy="1854200"/>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val="3372310321"/>
                    </a:ext>
                  </a:extLst>
                </a:gridCol>
                <a:gridCol w="4064000">
                  <a:extLst>
                    <a:ext uri="{9D8B030D-6E8A-4147-A177-3AD203B41FA5}">
                      <a16:colId xmlns:a16="http://schemas.microsoft.com/office/drawing/2014/main" val="4100392764"/>
                    </a:ext>
                  </a:extLst>
                </a:gridCol>
              </a:tblGrid>
              <a:tr h="370840">
                <a:tc gridSpan="2">
                  <a:txBody>
                    <a:bodyPr/>
                    <a:lstStyle/>
                    <a:p>
                      <a:pPr algn="ctr"/>
                      <a:r>
                        <a:rPr lang="en-GB" dirty="0"/>
                        <a:t>Reconciliation</a:t>
                      </a:r>
                    </a:p>
                  </a:txBody>
                  <a:tcPr/>
                </a:tc>
                <a:tc hMerge="1">
                  <a:txBody>
                    <a:bodyPr/>
                    <a:lstStyle/>
                    <a:p>
                      <a:endParaRPr lang="en-GB" dirty="0"/>
                    </a:p>
                  </a:txBody>
                  <a:tcPr/>
                </a:tc>
                <a:extLst>
                  <a:ext uri="{0D108BD9-81ED-4DB2-BD59-A6C34878D82A}">
                    <a16:rowId xmlns:a16="http://schemas.microsoft.com/office/drawing/2014/main" val="739203131"/>
                  </a:ext>
                </a:extLst>
              </a:tr>
              <a:tr h="370840">
                <a:tc>
                  <a:txBody>
                    <a:bodyPr/>
                    <a:lstStyle/>
                    <a:p>
                      <a:r>
                        <a:rPr lang="en-GB" dirty="0"/>
                        <a:t>Balance as per Draft VAT Return</a:t>
                      </a:r>
                    </a:p>
                  </a:txBody>
                  <a:tcPr/>
                </a:tc>
                <a:tc>
                  <a:txBody>
                    <a:bodyPr/>
                    <a:lstStyle/>
                    <a:p>
                      <a:r>
                        <a:rPr lang="en-GB" dirty="0"/>
                        <a:t>£2,350.00</a:t>
                      </a:r>
                    </a:p>
                  </a:txBody>
                  <a:tcPr/>
                </a:tc>
                <a:extLst>
                  <a:ext uri="{0D108BD9-81ED-4DB2-BD59-A6C34878D82A}">
                    <a16:rowId xmlns:a16="http://schemas.microsoft.com/office/drawing/2014/main" val="255042064"/>
                  </a:ext>
                </a:extLst>
              </a:tr>
              <a:tr h="370840">
                <a:tc>
                  <a:txBody>
                    <a:bodyPr/>
                    <a:lstStyle/>
                    <a:p>
                      <a:r>
                        <a:rPr lang="en-GB" b="1" dirty="0">
                          <a:solidFill>
                            <a:srgbClr val="FF0000"/>
                          </a:solidFill>
                        </a:rPr>
                        <a:t>Output VAT on Trade Receivables</a:t>
                      </a:r>
                    </a:p>
                  </a:txBody>
                  <a:tcPr/>
                </a:tc>
                <a:tc>
                  <a:txBody>
                    <a:bodyPr/>
                    <a:lstStyle/>
                    <a:p>
                      <a:r>
                        <a:rPr lang="en-GB" b="1" dirty="0">
                          <a:solidFill>
                            <a:srgbClr val="FF0000"/>
                          </a:solidFill>
                        </a:rPr>
                        <a:t>£13,750.00</a:t>
                      </a:r>
                    </a:p>
                  </a:txBody>
                  <a:tcPr/>
                </a:tc>
                <a:extLst>
                  <a:ext uri="{0D108BD9-81ED-4DB2-BD59-A6C34878D82A}">
                    <a16:rowId xmlns:a16="http://schemas.microsoft.com/office/drawing/2014/main" val="2484593061"/>
                  </a:ext>
                </a:extLst>
              </a:tr>
              <a:tr h="370840">
                <a:tc>
                  <a:txBody>
                    <a:bodyPr/>
                    <a:lstStyle/>
                    <a:p>
                      <a:r>
                        <a:rPr lang="en-GB" b="1" dirty="0">
                          <a:solidFill>
                            <a:srgbClr val="FF0000"/>
                          </a:solidFill>
                        </a:rPr>
                        <a:t>Input VAT on Trade Payables</a:t>
                      </a:r>
                    </a:p>
                  </a:txBody>
                  <a:tcPr/>
                </a:tc>
                <a:tc>
                  <a:txBody>
                    <a:bodyPr/>
                    <a:lstStyle/>
                    <a:p>
                      <a:r>
                        <a:rPr lang="en-GB" b="1" dirty="0">
                          <a:solidFill>
                            <a:srgbClr val="FF0000"/>
                          </a:solidFill>
                        </a:rPr>
                        <a:t>£8,300.00</a:t>
                      </a:r>
                    </a:p>
                  </a:txBody>
                  <a:tcPr/>
                </a:tc>
                <a:extLst>
                  <a:ext uri="{0D108BD9-81ED-4DB2-BD59-A6C34878D82A}">
                    <a16:rowId xmlns:a16="http://schemas.microsoft.com/office/drawing/2014/main" val="1979263688"/>
                  </a:ext>
                </a:extLst>
              </a:tr>
              <a:tr h="370840">
                <a:tc>
                  <a:txBody>
                    <a:bodyPr/>
                    <a:lstStyle/>
                    <a:p>
                      <a:r>
                        <a:rPr lang="en-GB" dirty="0"/>
                        <a:t>Balance as per VAT Control Account</a:t>
                      </a:r>
                    </a:p>
                  </a:txBody>
                  <a:tcPr/>
                </a:tc>
                <a:tc>
                  <a:txBody>
                    <a:bodyPr/>
                    <a:lstStyle/>
                    <a:p>
                      <a:r>
                        <a:rPr lang="en-GB" dirty="0"/>
                        <a:t>£7,800.00</a:t>
                      </a:r>
                    </a:p>
                  </a:txBody>
                  <a:tcPr/>
                </a:tc>
                <a:extLst>
                  <a:ext uri="{0D108BD9-81ED-4DB2-BD59-A6C34878D82A}">
                    <a16:rowId xmlns:a16="http://schemas.microsoft.com/office/drawing/2014/main" val="1144347409"/>
                  </a:ext>
                </a:extLst>
              </a:tr>
            </a:tbl>
          </a:graphicData>
        </a:graphic>
      </p:graphicFrame>
    </p:spTree>
    <p:extLst>
      <p:ext uri="{BB962C8B-B14F-4D97-AF65-F5344CB8AC3E}">
        <p14:creationId xmlns:p14="http://schemas.microsoft.com/office/powerpoint/2010/main" val="382286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40C39-724F-F753-92D5-FAB392C7DF9E}"/>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Topics</a:t>
            </a:r>
          </a:p>
        </p:txBody>
      </p:sp>
      <p:sp>
        <p:nvSpPr>
          <p:cNvPr id="3" name="Content Placeholder 2">
            <a:extLst>
              <a:ext uri="{FF2B5EF4-FFF2-40B4-BE49-F238E27FC236}">
                <a16:creationId xmlns:a16="http://schemas.microsoft.com/office/drawing/2014/main" id="{9773D70B-9321-EF9C-81F8-79490A584D13}"/>
              </a:ext>
            </a:extLst>
          </p:cNvPr>
          <p:cNvSpPr>
            <a:spLocks noGrp="1"/>
          </p:cNvSpPr>
          <p:nvPr>
            <p:ph idx="1"/>
          </p:nvPr>
        </p:nvSpPr>
        <p:spPr/>
        <p:txBody>
          <a:bodyPr>
            <a:normAutofit/>
          </a:bodyPr>
          <a:lstStyle/>
          <a:p>
            <a:r>
              <a:rPr lang="en-US" sz="1800" dirty="0">
                <a:solidFill>
                  <a:schemeClr val="bg1"/>
                </a:solidFill>
                <a:latin typeface="Montserrat" pitchFamily="2" charset="77"/>
              </a:rPr>
              <a:t>What’s changing? FA24 to FA25 updates</a:t>
            </a:r>
          </a:p>
          <a:p>
            <a:r>
              <a:rPr lang="en-US" sz="1800" dirty="0">
                <a:solidFill>
                  <a:schemeClr val="bg1"/>
                </a:solidFill>
                <a:latin typeface="Montserrat" pitchFamily="2" charset="77"/>
              </a:rPr>
              <a:t>Aspects of VAT</a:t>
            </a:r>
          </a:p>
          <a:p>
            <a:r>
              <a:rPr lang="en-US" sz="1800" dirty="0">
                <a:solidFill>
                  <a:schemeClr val="bg1"/>
                </a:solidFill>
                <a:latin typeface="Montserrat" pitchFamily="2" charset="77"/>
              </a:rPr>
              <a:t>VAT on Overseas Transactions</a:t>
            </a:r>
          </a:p>
          <a:p>
            <a:r>
              <a:rPr lang="en-US" sz="1800" dirty="0">
                <a:solidFill>
                  <a:schemeClr val="bg1"/>
                </a:solidFill>
                <a:latin typeface="Montserrat" pitchFamily="2" charset="77"/>
              </a:rPr>
              <a:t>Completion of VAT Return</a:t>
            </a:r>
          </a:p>
          <a:p>
            <a:r>
              <a:rPr lang="en-US" sz="1800" dirty="0">
                <a:solidFill>
                  <a:schemeClr val="bg1"/>
                </a:solidFill>
                <a:latin typeface="Montserrat" pitchFamily="2" charset="77"/>
              </a:rPr>
              <a:t>Reconciling the Draft VAT Return with the VAT Control Account</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75518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C96F4BD-29DC-7954-C4DB-B75FF807E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B9109-4464-3B71-41F2-EFB0786C0EA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FA24 to FA25 Updates</a:t>
            </a:r>
          </a:p>
        </p:txBody>
      </p:sp>
      <p:sp>
        <p:nvSpPr>
          <p:cNvPr id="3" name="Content Placeholder 2">
            <a:extLst>
              <a:ext uri="{FF2B5EF4-FFF2-40B4-BE49-F238E27FC236}">
                <a16:creationId xmlns:a16="http://schemas.microsoft.com/office/drawing/2014/main" id="{090AB630-7D44-9573-F077-708C2F80EF81}"/>
              </a:ext>
            </a:extLst>
          </p:cNvPr>
          <p:cNvSpPr>
            <a:spLocks noGrp="1"/>
          </p:cNvSpPr>
          <p:nvPr>
            <p:ph idx="1"/>
          </p:nvPr>
        </p:nvSpPr>
        <p:spPr/>
        <p:txBody>
          <a:bodyPr>
            <a:normAutofit/>
          </a:bodyPr>
          <a:lstStyle/>
          <a:p>
            <a:r>
              <a:rPr lang="en-US" sz="1800" dirty="0">
                <a:solidFill>
                  <a:schemeClr val="bg1"/>
                </a:solidFill>
                <a:latin typeface="Montserrat" pitchFamily="2" charset="77"/>
              </a:rPr>
              <a:t>Fuel Scale Charge - VAT inclusive consideration for 1/3/12 month prescribed accounting period at each CO2 emission level. </a:t>
            </a:r>
          </a:p>
          <a:p>
            <a:r>
              <a:rPr lang="en-US" sz="1800" dirty="0">
                <a:solidFill>
                  <a:schemeClr val="bg1"/>
                </a:solidFill>
                <a:latin typeface="Montserrat" pitchFamily="2" charset="77"/>
              </a:rPr>
              <a:t>Late Payment Penalties:</a:t>
            </a:r>
          </a:p>
          <a:p>
            <a:pPr marL="0" indent="0">
              <a:buNone/>
            </a:pPr>
            <a:r>
              <a:rPr lang="en-US" sz="1800" dirty="0">
                <a:solidFill>
                  <a:schemeClr val="bg1"/>
                </a:solidFill>
                <a:latin typeface="Montserrat" pitchFamily="2" charset="77"/>
              </a:rPr>
              <a:t>	The first late payment penalty for VAT has increased from 2% to 3%.</a:t>
            </a:r>
          </a:p>
          <a:p>
            <a:pPr marL="0" indent="0">
              <a:buNone/>
            </a:pPr>
            <a:r>
              <a:rPr lang="en-US" sz="1800" dirty="0">
                <a:solidFill>
                  <a:schemeClr val="bg1"/>
                </a:solidFill>
                <a:latin typeface="Montserrat" pitchFamily="2" charset="77"/>
              </a:rPr>
              <a:t>	The second late payment penalty daily rate has increased from 4% to 10%.</a:t>
            </a:r>
          </a:p>
          <a:p>
            <a:r>
              <a:rPr lang="en-US" sz="1800" dirty="0">
                <a:solidFill>
                  <a:schemeClr val="bg1"/>
                </a:solidFill>
                <a:latin typeface="Montserrat" pitchFamily="2" charset="77"/>
              </a:rPr>
              <a:t>Interest Charges – The interest charged on outstanding amounts has increased from the base rate + 2.5% to the base rate + 4%. The Bank of England base rate will be given in the exam.</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253457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0938CD1-33A4-5DE0-A563-8238793A6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EA5A8-DA76-3F65-6014-8CD2DD8B8CEC}"/>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Aspects of VAT</a:t>
            </a:r>
          </a:p>
        </p:txBody>
      </p:sp>
      <p:sp>
        <p:nvSpPr>
          <p:cNvPr id="3" name="Content Placeholder 2">
            <a:extLst>
              <a:ext uri="{FF2B5EF4-FFF2-40B4-BE49-F238E27FC236}">
                <a16:creationId xmlns:a16="http://schemas.microsoft.com/office/drawing/2014/main" id="{02708366-B37E-A2B3-64B7-20737C634CC9}"/>
              </a:ext>
            </a:extLst>
          </p:cNvPr>
          <p:cNvSpPr>
            <a:spLocks noGrp="1"/>
          </p:cNvSpPr>
          <p:nvPr>
            <p:ph idx="1"/>
          </p:nvPr>
        </p:nvSpPr>
        <p:spPr/>
        <p:txBody>
          <a:bodyPr>
            <a:normAutofit/>
          </a:bodyPr>
          <a:lstStyle/>
          <a:p>
            <a:r>
              <a:rPr lang="en-US" sz="1800" dirty="0">
                <a:solidFill>
                  <a:schemeClr val="bg1"/>
                </a:solidFill>
                <a:latin typeface="Montserrat" pitchFamily="2" charset="77"/>
              </a:rPr>
              <a:t>Taking Goods for Private Use</a:t>
            </a:r>
          </a:p>
          <a:p>
            <a:r>
              <a:rPr lang="en-US" sz="1800" dirty="0">
                <a:solidFill>
                  <a:schemeClr val="bg1"/>
                </a:solidFill>
                <a:latin typeface="Montserrat" pitchFamily="2" charset="77"/>
              </a:rPr>
              <a:t>VAT on Road Fuel</a:t>
            </a:r>
          </a:p>
          <a:p>
            <a:r>
              <a:rPr lang="en-US" sz="1800" dirty="0">
                <a:solidFill>
                  <a:schemeClr val="bg1"/>
                </a:solidFill>
                <a:latin typeface="Montserrat" pitchFamily="2" charset="77"/>
              </a:rPr>
              <a:t>Irrecoverable Debts</a:t>
            </a:r>
          </a:p>
          <a:p>
            <a:r>
              <a:rPr lang="en-US" sz="1800" dirty="0">
                <a:solidFill>
                  <a:schemeClr val="bg1"/>
                </a:solidFill>
                <a:latin typeface="Montserrat" pitchFamily="2" charset="77"/>
              </a:rPr>
              <a:t>Business Entertaining</a:t>
            </a:r>
          </a:p>
          <a:p>
            <a:r>
              <a:rPr lang="en-US" sz="1800" dirty="0">
                <a:solidFill>
                  <a:schemeClr val="bg1"/>
                </a:solidFill>
                <a:latin typeface="Montserrat" pitchFamily="2" charset="77"/>
              </a:rPr>
              <a:t>Company Assets</a:t>
            </a:r>
          </a:p>
          <a:p>
            <a:r>
              <a:rPr lang="en-US" sz="1800" dirty="0">
                <a:solidFill>
                  <a:schemeClr val="bg1"/>
                </a:solidFill>
                <a:latin typeface="Montserrat" pitchFamily="2" charset="77"/>
              </a:rPr>
              <a:t>Company Vehicles</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154583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EC5AD17-5529-B916-A159-5E46E8ECE7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FC9EF-D91F-8499-7F0C-8321BA79981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Taking Goods for Private Use</a:t>
            </a:r>
          </a:p>
        </p:txBody>
      </p:sp>
      <p:sp>
        <p:nvSpPr>
          <p:cNvPr id="3" name="Content Placeholder 2">
            <a:extLst>
              <a:ext uri="{FF2B5EF4-FFF2-40B4-BE49-F238E27FC236}">
                <a16:creationId xmlns:a16="http://schemas.microsoft.com/office/drawing/2014/main" id="{3002CDBA-1F8A-DFA6-5700-5056406E27E8}"/>
              </a:ext>
            </a:extLst>
          </p:cNvPr>
          <p:cNvSpPr>
            <a:spLocks noGrp="1"/>
          </p:cNvSpPr>
          <p:nvPr>
            <p:ph idx="1"/>
          </p:nvPr>
        </p:nvSpPr>
        <p:spPr/>
        <p:txBody>
          <a:bodyPr>
            <a:normAutofit/>
          </a:bodyPr>
          <a:lstStyle/>
          <a:p>
            <a:pPr marL="0" indent="0">
              <a:buNone/>
            </a:pPr>
            <a:r>
              <a:rPr lang="en-US" sz="1800" dirty="0">
                <a:solidFill>
                  <a:schemeClr val="bg1"/>
                </a:solidFill>
                <a:latin typeface="Montserrat" pitchFamily="2" charset="77"/>
              </a:rPr>
              <a:t>Del owns a business that is VAT registered. He recently took goods out of the business for private use. These goods would normally be sold to customers. Does Del need to account for VAT on this transaction? </a:t>
            </a:r>
            <a:r>
              <a:rPr lang="en-US" sz="1800" b="1" dirty="0">
                <a:solidFill>
                  <a:srgbClr val="FF0000"/>
                </a:solidFill>
                <a:latin typeface="Montserrat" pitchFamily="2" charset="77"/>
              </a:rPr>
              <a:t>Yes. This means the business will have to account for VAT on them if the business is VAT-registered:</a:t>
            </a:r>
          </a:p>
          <a:p>
            <a:pPr marL="0" indent="0">
              <a:buNone/>
            </a:pPr>
            <a:r>
              <a:rPr lang="en-US" sz="1800" b="1" dirty="0">
                <a:solidFill>
                  <a:srgbClr val="FF0000"/>
                </a:solidFill>
                <a:latin typeface="Montserrat" pitchFamily="2" charset="77"/>
              </a:rPr>
              <a:t>These goods might include:</a:t>
            </a:r>
          </a:p>
          <a:p>
            <a:pPr marL="0" indent="0">
              <a:buNone/>
            </a:pPr>
            <a:r>
              <a:rPr lang="en-US" sz="1800" b="1" dirty="0">
                <a:solidFill>
                  <a:srgbClr val="FF0000"/>
                </a:solidFill>
                <a:latin typeface="Montserrat" pitchFamily="2" charset="77"/>
              </a:rPr>
              <a:t>• items from stock that would normally be sold to customers</a:t>
            </a:r>
          </a:p>
          <a:p>
            <a:pPr marL="0" indent="0">
              <a:buNone/>
            </a:pPr>
            <a:r>
              <a:rPr lang="en-US" sz="1800" b="1" dirty="0">
                <a:solidFill>
                  <a:srgbClr val="FF0000"/>
                </a:solidFill>
                <a:latin typeface="Montserrat" pitchFamily="2" charset="77"/>
              </a:rPr>
              <a:t>• goods that the business makes or produces</a:t>
            </a:r>
          </a:p>
          <a:p>
            <a:pPr marL="0" indent="0">
              <a:buNone/>
            </a:pPr>
            <a:r>
              <a:rPr lang="en-US" sz="1800" b="1" dirty="0">
                <a:solidFill>
                  <a:srgbClr val="FF0000"/>
                </a:solidFill>
                <a:latin typeface="Montserrat" pitchFamily="2" charset="77"/>
              </a:rPr>
              <a:t>• materials that the business uses to make things</a:t>
            </a:r>
          </a:p>
          <a:p>
            <a:pPr marL="0" indent="0">
              <a:buNone/>
            </a:pPr>
            <a:r>
              <a:rPr lang="en-US" sz="1800" b="1" dirty="0">
                <a:solidFill>
                  <a:srgbClr val="FF0000"/>
                </a:solidFill>
                <a:latin typeface="Montserrat" pitchFamily="2" charset="77"/>
              </a:rPr>
              <a:t>• business supplies, like office supplies and protective clothing that the business may</a:t>
            </a:r>
          </a:p>
          <a:p>
            <a:pPr marL="0" indent="0">
              <a:buNone/>
            </a:pPr>
            <a:r>
              <a:rPr lang="en-US" sz="1800" b="1" dirty="0">
                <a:solidFill>
                  <a:srgbClr val="FF0000"/>
                </a:solidFill>
                <a:latin typeface="Montserrat" pitchFamily="2" charset="77"/>
              </a:rPr>
              <a:t>keep in stores</a:t>
            </a:r>
          </a:p>
          <a:p>
            <a:pPr marL="0" indent="0">
              <a:buNone/>
            </a:pPr>
            <a:r>
              <a:rPr lang="en-US" sz="1800" b="1" dirty="0">
                <a:solidFill>
                  <a:srgbClr val="FF0000"/>
                </a:solidFill>
                <a:latin typeface="Montserrat" pitchFamily="2" charset="77"/>
              </a:rPr>
              <a:t>• business assets, like computers, tools and machinery that the business uses</a:t>
            </a:r>
          </a:p>
          <a:p>
            <a:pPr marL="0" indent="0">
              <a:buNone/>
            </a:pPr>
            <a:r>
              <a:rPr lang="en-US" sz="1800" b="1" dirty="0">
                <a:solidFill>
                  <a:srgbClr val="FF0000"/>
                </a:solidFill>
                <a:latin typeface="Montserrat" pitchFamily="2" charset="77"/>
              </a:rPr>
              <a:t>Private use includes use by the owner or someone else the goods are given to.</a:t>
            </a:r>
            <a:endParaRPr lang="en-US" sz="1800" b="1" dirty="0">
              <a:solidFill>
                <a:schemeClr val="bg1"/>
              </a:solidFill>
              <a:latin typeface="Montserrat" pitchFamily="2" charset="77"/>
            </a:endParaRPr>
          </a:p>
        </p:txBody>
      </p:sp>
    </p:spTree>
    <p:extLst>
      <p:ext uri="{BB962C8B-B14F-4D97-AF65-F5344CB8AC3E}">
        <p14:creationId xmlns:p14="http://schemas.microsoft.com/office/powerpoint/2010/main" val="357448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CA116BA-01A6-6A24-2A00-6DDC649CC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BA13B9-497D-2B33-29C5-2C1F95733E3C}"/>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VAT on Road Fuel</a:t>
            </a:r>
          </a:p>
        </p:txBody>
      </p:sp>
      <p:sp>
        <p:nvSpPr>
          <p:cNvPr id="3" name="Content Placeholder 2">
            <a:extLst>
              <a:ext uri="{FF2B5EF4-FFF2-40B4-BE49-F238E27FC236}">
                <a16:creationId xmlns:a16="http://schemas.microsoft.com/office/drawing/2014/main" id="{D35521C7-EEDB-1034-1A3F-4456400C9F71}"/>
              </a:ext>
            </a:extLst>
          </p:cNvPr>
          <p:cNvSpPr>
            <a:spLocks noGrp="1"/>
          </p:cNvSpPr>
          <p:nvPr>
            <p:ph idx="1"/>
          </p:nvPr>
        </p:nvSpPr>
        <p:spPr>
          <a:xfrm>
            <a:off x="838200" y="1345791"/>
            <a:ext cx="10515600" cy="2411397"/>
          </a:xfrm>
        </p:spPr>
        <p:txBody>
          <a:bodyPr>
            <a:normAutofit/>
          </a:bodyPr>
          <a:lstStyle/>
          <a:p>
            <a:pPr marL="0" indent="0">
              <a:buNone/>
            </a:pPr>
            <a:r>
              <a:rPr lang="en-US" sz="1800" dirty="0">
                <a:solidFill>
                  <a:schemeClr val="bg1"/>
                </a:solidFill>
                <a:latin typeface="Montserrat" pitchFamily="2" charset="77"/>
              </a:rPr>
              <a:t>The CO2 emissions figure on a company car is at 129 g/km and the petrol cost inclusive of VAT is £590 for the 1st quarter period in the financial year.</a:t>
            </a:r>
          </a:p>
          <a:p>
            <a:pPr marL="0" indent="0">
              <a:buNone/>
            </a:pPr>
            <a:r>
              <a:rPr lang="en-US" sz="1800" dirty="0">
                <a:solidFill>
                  <a:schemeClr val="bg1"/>
                </a:solidFill>
                <a:latin typeface="Montserrat" pitchFamily="2" charset="77"/>
              </a:rPr>
              <a:t>Calculate the fuel scale charge to be included as Output VAT, the Input VAT on fuel for the period and the net effect on VAT to be reclaimed.</a:t>
            </a:r>
          </a:p>
          <a:p>
            <a:pPr marL="0" indent="0">
              <a:buNone/>
            </a:pPr>
            <a:r>
              <a:rPr lang="en-US" sz="1800" dirty="0">
                <a:solidFill>
                  <a:schemeClr val="bg1"/>
                </a:solidFill>
                <a:latin typeface="Montserrat" pitchFamily="2" charset="77"/>
              </a:rPr>
              <a:t>Fuel Scale Charge = </a:t>
            </a:r>
            <a:r>
              <a:rPr lang="en-US" sz="1800" b="1" dirty="0">
                <a:solidFill>
                  <a:srgbClr val="FF0000"/>
                </a:solidFill>
                <a:latin typeface="Montserrat" pitchFamily="2" charset="77"/>
              </a:rPr>
              <a:t>£248 / 6 = £41.33</a:t>
            </a:r>
          </a:p>
          <a:p>
            <a:pPr marL="0" indent="0">
              <a:buNone/>
            </a:pPr>
            <a:r>
              <a:rPr lang="en-US" sz="1800" dirty="0">
                <a:solidFill>
                  <a:schemeClr val="bg1"/>
                </a:solidFill>
                <a:latin typeface="Montserrat" pitchFamily="2" charset="77"/>
              </a:rPr>
              <a:t>Input VAT on Fuel = </a:t>
            </a:r>
            <a:r>
              <a:rPr lang="en-US" sz="1800" b="1" dirty="0">
                <a:solidFill>
                  <a:srgbClr val="FF0000"/>
                </a:solidFill>
                <a:latin typeface="Montserrat" pitchFamily="2" charset="77"/>
              </a:rPr>
              <a:t>£590 / 6 = £98.33</a:t>
            </a:r>
          </a:p>
          <a:p>
            <a:pPr marL="0" indent="0">
              <a:buNone/>
            </a:pPr>
            <a:r>
              <a:rPr lang="en-US" sz="1800" dirty="0">
                <a:solidFill>
                  <a:schemeClr val="bg1"/>
                </a:solidFill>
                <a:latin typeface="Montserrat" pitchFamily="2" charset="77"/>
              </a:rPr>
              <a:t>Net VAT reclaimed = </a:t>
            </a:r>
            <a:r>
              <a:rPr lang="en-US" sz="1800" b="1" dirty="0">
                <a:solidFill>
                  <a:srgbClr val="FF0000"/>
                </a:solidFill>
                <a:latin typeface="Montserrat" pitchFamily="2" charset="77"/>
              </a:rPr>
              <a:t>£98.33 - £41.33 = £57 reclaimed </a:t>
            </a:r>
          </a:p>
        </p:txBody>
      </p:sp>
      <p:graphicFrame>
        <p:nvGraphicFramePr>
          <p:cNvPr id="5" name="Table 4">
            <a:extLst>
              <a:ext uri="{FF2B5EF4-FFF2-40B4-BE49-F238E27FC236}">
                <a16:creationId xmlns:a16="http://schemas.microsoft.com/office/drawing/2014/main" id="{DF53C786-D08D-EAF7-7E81-E5BA2DB6E1DA}"/>
              </a:ext>
            </a:extLst>
          </p:cNvPr>
          <p:cNvGraphicFramePr>
            <a:graphicFrameLocks noGrp="1"/>
          </p:cNvGraphicFramePr>
          <p:nvPr>
            <p:extLst>
              <p:ext uri="{D42A27DB-BD31-4B8C-83A1-F6EECF244321}">
                <p14:modId xmlns:p14="http://schemas.microsoft.com/office/powerpoint/2010/main" val="3040492382"/>
              </p:ext>
            </p:extLst>
          </p:nvPr>
        </p:nvGraphicFramePr>
        <p:xfrm>
          <a:off x="936531" y="3854947"/>
          <a:ext cx="10986882" cy="2743200"/>
        </p:xfrm>
        <a:graphic>
          <a:graphicData uri="http://schemas.openxmlformats.org/drawingml/2006/table">
            <a:tbl>
              <a:tblPr firstRow="1" bandRow="1">
                <a:tableStyleId>{8A107856-5554-42FB-B03E-39F5DBC370BA}</a:tableStyleId>
              </a:tblPr>
              <a:tblGrid>
                <a:gridCol w="2123540">
                  <a:extLst>
                    <a:ext uri="{9D8B030D-6E8A-4147-A177-3AD203B41FA5}">
                      <a16:colId xmlns:a16="http://schemas.microsoft.com/office/drawing/2014/main" val="1843697453"/>
                    </a:ext>
                  </a:extLst>
                </a:gridCol>
                <a:gridCol w="2906163">
                  <a:extLst>
                    <a:ext uri="{9D8B030D-6E8A-4147-A177-3AD203B41FA5}">
                      <a16:colId xmlns:a16="http://schemas.microsoft.com/office/drawing/2014/main" val="1494659586"/>
                    </a:ext>
                  </a:extLst>
                </a:gridCol>
                <a:gridCol w="2860895">
                  <a:extLst>
                    <a:ext uri="{9D8B030D-6E8A-4147-A177-3AD203B41FA5}">
                      <a16:colId xmlns:a16="http://schemas.microsoft.com/office/drawing/2014/main" val="1139181124"/>
                    </a:ext>
                  </a:extLst>
                </a:gridCol>
                <a:gridCol w="3096284">
                  <a:extLst>
                    <a:ext uri="{9D8B030D-6E8A-4147-A177-3AD203B41FA5}">
                      <a16:colId xmlns:a16="http://schemas.microsoft.com/office/drawing/2014/main" val="1066427239"/>
                    </a:ext>
                  </a:extLst>
                </a:gridCol>
              </a:tblGrid>
              <a:tr h="546497">
                <a:tc>
                  <a:txBody>
                    <a:bodyPr/>
                    <a:lstStyle/>
                    <a:p>
                      <a:r>
                        <a:rPr lang="en-GB" dirty="0"/>
                        <a:t>Vehicles CO2 Emissions Figure</a:t>
                      </a:r>
                    </a:p>
                  </a:txBody>
                  <a:tcPr/>
                </a:tc>
                <a:tc>
                  <a:txBody>
                    <a:bodyPr/>
                    <a:lstStyle/>
                    <a:p>
                      <a:r>
                        <a:rPr lang="en-GB" dirty="0"/>
                        <a:t>VAT Inclusive Consideration for a 12 month Accounting Period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VAT Inclusive Consideration for a 3 month Accounting Period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VAT Inclusive Consideration for a 1 month Accounting Period (£)</a:t>
                      </a:r>
                    </a:p>
                  </a:txBody>
                  <a:tcPr/>
                </a:tc>
                <a:extLst>
                  <a:ext uri="{0D108BD9-81ED-4DB2-BD59-A6C34878D82A}">
                    <a16:rowId xmlns:a16="http://schemas.microsoft.com/office/drawing/2014/main" val="1130759826"/>
                  </a:ext>
                </a:extLst>
              </a:tr>
              <a:tr h="309159">
                <a:tc>
                  <a:txBody>
                    <a:bodyPr/>
                    <a:lstStyle/>
                    <a:p>
                      <a:r>
                        <a:rPr lang="en-GB" dirty="0"/>
                        <a:t>120 or less</a:t>
                      </a:r>
                    </a:p>
                  </a:txBody>
                  <a:tcPr/>
                </a:tc>
                <a:tc>
                  <a:txBody>
                    <a:bodyPr/>
                    <a:lstStyle/>
                    <a:p>
                      <a:r>
                        <a:rPr lang="en-GB" dirty="0"/>
                        <a:t>661</a:t>
                      </a:r>
                    </a:p>
                  </a:txBody>
                  <a:tcPr/>
                </a:tc>
                <a:tc>
                  <a:txBody>
                    <a:bodyPr/>
                    <a:lstStyle/>
                    <a:p>
                      <a:r>
                        <a:rPr lang="en-GB" dirty="0"/>
                        <a:t>164</a:t>
                      </a:r>
                    </a:p>
                  </a:txBody>
                  <a:tcPr/>
                </a:tc>
                <a:tc>
                  <a:txBody>
                    <a:bodyPr/>
                    <a:lstStyle/>
                    <a:p>
                      <a:r>
                        <a:rPr lang="en-GB" dirty="0"/>
                        <a:t>54</a:t>
                      </a:r>
                    </a:p>
                  </a:txBody>
                  <a:tcPr/>
                </a:tc>
                <a:extLst>
                  <a:ext uri="{0D108BD9-81ED-4DB2-BD59-A6C34878D82A}">
                    <a16:rowId xmlns:a16="http://schemas.microsoft.com/office/drawing/2014/main" val="2734562255"/>
                  </a:ext>
                </a:extLst>
              </a:tr>
              <a:tr h="309159">
                <a:tc>
                  <a:txBody>
                    <a:bodyPr/>
                    <a:lstStyle/>
                    <a:p>
                      <a:r>
                        <a:rPr lang="en-GB" dirty="0"/>
                        <a:t>125</a:t>
                      </a:r>
                    </a:p>
                  </a:txBody>
                  <a:tcPr/>
                </a:tc>
                <a:tc>
                  <a:txBody>
                    <a:bodyPr/>
                    <a:lstStyle/>
                    <a:p>
                      <a:r>
                        <a:rPr lang="en-GB" dirty="0"/>
                        <a:t>990</a:t>
                      </a:r>
                    </a:p>
                  </a:txBody>
                  <a:tcPr/>
                </a:tc>
                <a:tc>
                  <a:txBody>
                    <a:bodyPr/>
                    <a:lstStyle/>
                    <a:p>
                      <a:r>
                        <a:rPr lang="en-GB" dirty="0">
                          <a:highlight>
                            <a:srgbClr val="FFFF00"/>
                          </a:highlight>
                        </a:rPr>
                        <a:t>248</a:t>
                      </a:r>
                    </a:p>
                  </a:txBody>
                  <a:tcPr/>
                </a:tc>
                <a:tc>
                  <a:txBody>
                    <a:bodyPr/>
                    <a:lstStyle/>
                    <a:p>
                      <a:r>
                        <a:rPr lang="en-GB" dirty="0"/>
                        <a:t>82</a:t>
                      </a:r>
                    </a:p>
                  </a:txBody>
                  <a:tcPr/>
                </a:tc>
                <a:extLst>
                  <a:ext uri="{0D108BD9-81ED-4DB2-BD59-A6C34878D82A}">
                    <a16:rowId xmlns:a16="http://schemas.microsoft.com/office/drawing/2014/main" val="2682655297"/>
                  </a:ext>
                </a:extLst>
              </a:tr>
              <a:tr h="309159">
                <a:tc>
                  <a:txBody>
                    <a:bodyPr/>
                    <a:lstStyle/>
                    <a:p>
                      <a:r>
                        <a:rPr lang="en-GB" dirty="0"/>
                        <a:t>130</a:t>
                      </a:r>
                    </a:p>
                  </a:txBody>
                  <a:tcPr/>
                </a:tc>
                <a:tc>
                  <a:txBody>
                    <a:bodyPr/>
                    <a:lstStyle/>
                    <a:p>
                      <a:r>
                        <a:rPr lang="en-GB" dirty="0"/>
                        <a:t>1,059</a:t>
                      </a:r>
                    </a:p>
                  </a:txBody>
                  <a:tcPr/>
                </a:tc>
                <a:tc>
                  <a:txBody>
                    <a:bodyPr/>
                    <a:lstStyle/>
                    <a:p>
                      <a:r>
                        <a:rPr lang="en-GB" dirty="0"/>
                        <a:t>263</a:t>
                      </a:r>
                    </a:p>
                  </a:txBody>
                  <a:tcPr/>
                </a:tc>
                <a:tc>
                  <a:txBody>
                    <a:bodyPr/>
                    <a:lstStyle/>
                    <a:p>
                      <a:r>
                        <a:rPr lang="en-GB" dirty="0"/>
                        <a:t>87</a:t>
                      </a:r>
                    </a:p>
                  </a:txBody>
                  <a:tcPr/>
                </a:tc>
                <a:extLst>
                  <a:ext uri="{0D108BD9-81ED-4DB2-BD59-A6C34878D82A}">
                    <a16:rowId xmlns:a16="http://schemas.microsoft.com/office/drawing/2014/main" val="840518680"/>
                  </a:ext>
                </a:extLst>
              </a:tr>
              <a:tr h="309159">
                <a:tc>
                  <a:txBody>
                    <a:bodyPr/>
                    <a:lstStyle/>
                    <a:p>
                      <a:r>
                        <a:rPr lang="en-GB" dirty="0"/>
                        <a:t>135</a:t>
                      </a:r>
                    </a:p>
                  </a:txBody>
                  <a:tcPr/>
                </a:tc>
                <a:tc>
                  <a:txBody>
                    <a:bodyPr/>
                    <a:lstStyle/>
                    <a:p>
                      <a:r>
                        <a:rPr lang="en-GB" dirty="0"/>
                        <a:t>1,122</a:t>
                      </a:r>
                    </a:p>
                  </a:txBody>
                  <a:tcPr/>
                </a:tc>
                <a:tc>
                  <a:txBody>
                    <a:bodyPr/>
                    <a:lstStyle/>
                    <a:p>
                      <a:r>
                        <a:rPr lang="en-GB" dirty="0"/>
                        <a:t>280</a:t>
                      </a:r>
                    </a:p>
                  </a:txBody>
                  <a:tcPr/>
                </a:tc>
                <a:tc>
                  <a:txBody>
                    <a:bodyPr/>
                    <a:lstStyle/>
                    <a:p>
                      <a:r>
                        <a:rPr lang="en-GB" dirty="0"/>
                        <a:t>93</a:t>
                      </a:r>
                    </a:p>
                  </a:txBody>
                  <a:tcPr/>
                </a:tc>
                <a:extLst>
                  <a:ext uri="{0D108BD9-81ED-4DB2-BD59-A6C34878D82A}">
                    <a16:rowId xmlns:a16="http://schemas.microsoft.com/office/drawing/2014/main" val="173840679"/>
                  </a:ext>
                </a:extLst>
              </a:tr>
              <a:tr h="309159">
                <a:tc>
                  <a:txBody>
                    <a:bodyPr/>
                    <a:lstStyle/>
                    <a:p>
                      <a:r>
                        <a:rPr lang="en-GB" dirty="0"/>
                        <a:t>140</a:t>
                      </a:r>
                    </a:p>
                  </a:txBody>
                  <a:tcPr/>
                </a:tc>
                <a:tc>
                  <a:txBody>
                    <a:bodyPr/>
                    <a:lstStyle/>
                    <a:p>
                      <a:r>
                        <a:rPr lang="en-GB" dirty="0"/>
                        <a:t>1,191</a:t>
                      </a:r>
                    </a:p>
                  </a:txBody>
                  <a:tcPr/>
                </a:tc>
                <a:tc>
                  <a:txBody>
                    <a:bodyPr/>
                    <a:lstStyle/>
                    <a:p>
                      <a:r>
                        <a:rPr lang="en-GB" dirty="0"/>
                        <a:t>297</a:t>
                      </a:r>
                    </a:p>
                  </a:txBody>
                  <a:tcPr/>
                </a:tc>
                <a:tc>
                  <a:txBody>
                    <a:bodyPr/>
                    <a:lstStyle/>
                    <a:p>
                      <a:r>
                        <a:rPr lang="en-GB" dirty="0"/>
                        <a:t>99</a:t>
                      </a:r>
                    </a:p>
                  </a:txBody>
                  <a:tcPr/>
                </a:tc>
                <a:extLst>
                  <a:ext uri="{0D108BD9-81ED-4DB2-BD59-A6C34878D82A}">
                    <a16:rowId xmlns:a16="http://schemas.microsoft.com/office/drawing/2014/main" val="2362087306"/>
                  </a:ext>
                </a:extLst>
              </a:tr>
            </a:tbl>
          </a:graphicData>
        </a:graphic>
      </p:graphicFrame>
    </p:spTree>
    <p:extLst>
      <p:ext uri="{BB962C8B-B14F-4D97-AF65-F5344CB8AC3E}">
        <p14:creationId xmlns:p14="http://schemas.microsoft.com/office/powerpoint/2010/main" val="455506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0D37FC4-6841-213D-68FB-74C99E564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6CB2A-A9B6-1A0A-3D6D-E9C2A595501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Irrecoverable Debt</a:t>
            </a:r>
          </a:p>
        </p:txBody>
      </p:sp>
      <p:sp>
        <p:nvSpPr>
          <p:cNvPr id="3" name="Content Placeholder 2">
            <a:extLst>
              <a:ext uri="{FF2B5EF4-FFF2-40B4-BE49-F238E27FC236}">
                <a16:creationId xmlns:a16="http://schemas.microsoft.com/office/drawing/2014/main" id="{1DAA797E-D438-3AEF-5B75-89231862C53F}"/>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Sarah is reviewing an Aged Receivable Report which she produced in accounting software and some Irrecoverable Debts have been identified. Which of the following are eligible for Bad Debt Relief?</a:t>
            </a:r>
          </a:p>
          <a:p>
            <a:pPr marL="0" indent="0">
              <a:buNone/>
            </a:pPr>
            <a:r>
              <a:rPr lang="en-US" sz="1800" dirty="0">
                <a:solidFill>
                  <a:schemeClr val="bg1"/>
                </a:solidFill>
                <a:latin typeface="Montserrat" pitchFamily="2" charset="77"/>
              </a:rPr>
              <a:t>1 – Blythe Ltd still owes £2,250 from an invoice issued 5 months ago. This has been written off as bed debt in the accounts. </a:t>
            </a:r>
            <a:r>
              <a:rPr lang="en-US" sz="1800" b="1" dirty="0">
                <a:solidFill>
                  <a:srgbClr val="FF0000"/>
                </a:solidFill>
                <a:latin typeface="Montserrat" pitchFamily="2" charset="77"/>
              </a:rPr>
              <a:t>No, debt has to be 6 months old to be able to be reclaimed from HMRC. </a:t>
            </a:r>
          </a:p>
          <a:p>
            <a:pPr marL="0" indent="0">
              <a:buNone/>
            </a:pPr>
            <a:r>
              <a:rPr lang="en-US" sz="1800" dirty="0">
                <a:solidFill>
                  <a:schemeClr val="bg1"/>
                </a:solidFill>
                <a:latin typeface="Montserrat" pitchFamily="2" charset="77"/>
              </a:rPr>
              <a:t>2 – An amount of £720 plus VAT owed from Carters and Sons has been written off as irrecoverable due to the business ceasing to exist. The debt was outstanding for 8 months. </a:t>
            </a:r>
            <a:r>
              <a:rPr lang="en-US" sz="1800" b="1" dirty="0">
                <a:solidFill>
                  <a:srgbClr val="FF0000"/>
                </a:solidFill>
                <a:latin typeface="Montserrat" pitchFamily="2" charset="77"/>
              </a:rPr>
              <a:t>Yes, this meets the criteria.</a:t>
            </a:r>
            <a:endParaRPr lang="en-US" sz="1800" dirty="0">
              <a:solidFill>
                <a:schemeClr val="bg1"/>
              </a:solidFill>
              <a:latin typeface="Montserrat" pitchFamily="2" charset="77"/>
            </a:endParaRPr>
          </a:p>
          <a:p>
            <a:pPr marL="0" indent="0">
              <a:buNone/>
            </a:pPr>
            <a:r>
              <a:rPr lang="en-US" sz="1800" dirty="0">
                <a:solidFill>
                  <a:schemeClr val="bg1"/>
                </a:solidFill>
                <a:latin typeface="Montserrat" pitchFamily="2" charset="77"/>
              </a:rPr>
              <a:t>3 – An invoice for £1,200 including VAT has been outstanding for 12 months. It has also been discovered that this invoice was omitted from the business accounts and as a result, no VAT has been paid to HMRC relating to this sale. </a:t>
            </a:r>
            <a:r>
              <a:rPr lang="en-US" sz="1800" b="1" dirty="0">
                <a:solidFill>
                  <a:srgbClr val="FF0000"/>
                </a:solidFill>
                <a:latin typeface="Montserrat" pitchFamily="2" charset="77"/>
              </a:rPr>
              <a:t>No, although the debt is old enough, only amounts paid to HMRC can be reclaimed. </a:t>
            </a: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2181243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BBBB21-78C2-88D5-3EB9-3F3D95846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68F84-6F82-E81D-8CCF-0CADCF2C1EA7}"/>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Business Entertaining</a:t>
            </a:r>
          </a:p>
        </p:txBody>
      </p:sp>
      <p:sp>
        <p:nvSpPr>
          <p:cNvPr id="3" name="Content Placeholder 2">
            <a:extLst>
              <a:ext uri="{FF2B5EF4-FFF2-40B4-BE49-F238E27FC236}">
                <a16:creationId xmlns:a16="http://schemas.microsoft.com/office/drawing/2014/main" id="{D7B31169-AB19-DF6B-3BBA-DBC4BEB4E250}"/>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Olaf Ltd held 2 corporate events during the year and the details for each are listed below. Can any VAT be reclaimed for these events?</a:t>
            </a:r>
          </a:p>
          <a:p>
            <a:r>
              <a:rPr lang="en-US" sz="1800" dirty="0">
                <a:solidFill>
                  <a:schemeClr val="bg1"/>
                </a:solidFill>
                <a:latin typeface="Montserrat" pitchFamily="2" charset="77"/>
              </a:rPr>
              <a:t>Some of the sales team went to a local football match where the had food and drinks in the director's box with several customers. This was done to further encourage sales and raise the business profile. The total cost including VAT was £4,500. </a:t>
            </a:r>
            <a:r>
              <a:rPr lang="en-US" sz="1800" b="1" dirty="0">
                <a:solidFill>
                  <a:srgbClr val="FF0000"/>
                </a:solidFill>
                <a:latin typeface="Montserrat" pitchFamily="2" charset="77"/>
              </a:rPr>
              <a:t>No, VAT cannot be reclaimed on entertaining customers. Only overseas customers is allowable. </a:t>
            </a:r>
          </a:p>
          <a:p>
            <a:r>
              <a:rPr lang="en-US" sz="1800" dirty="0">
                <a:solidFill>
                  <a:schemeClr val="bg1"/>
                </a:solidFill>
                <a:latin typeface="Montserrat" pitchFamily="2" charset="77"/>
              </a:rPr>
              <a:t>The staff attended a Christmas party at a restaurant. The total on the bill came to £3,678. </a:t>
            </a:r>
            <a:r>
              <a:rPr lang="en-US" sz="1800" b="1" dirty="0">
                <a:solidFill>
                  <a:srgbClr val="FF0000"/>
                </a:solidFill>
                <a:latin typeface="Montserrat" pitchFamily="2" charset="77"/>
              </a:rPr>
              <a:t>Yes, entertaining staff is allowed so £3,678 / 6 = £613 to be reclaimed as input tax.</a:t>
            </a: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32084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09494A2-3985-77FA-FD7F-6D1CDC325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9892F-E179-2776-0DD1-A43E50068239}"/>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Company Assets</a:t>
            </a:r>
          </a:p>
        </p:txBody>
      </p:sp>
      <p:sp>
        <p:nvSpPr>
          <p:cNvPr id="3" name="Content Placeholder 2">
            <a:extLst>
              <a:ext uri="{FF2B5EF4-FFF2-40B4-BE49-F238E27FC236}">
                <a16:creationId xmlns:a16="http://schemas.microsoft.com/office/drawing/2014/main" id="{438759B0-B061-4EF1-BA92-03CE6C4CF27E}"/>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Monty Ltd is not registered for VAT. In the first year of trading, £30,000 was spent on the purchase of non-current assets required for the business to become fully operational. Included in the £30,000 paid to suppliers was £5,000 VAT. </a:t>
            </a:r>
          </a:p>
          <a:p>
            <a:pPr marL="0" indent="0">
              <a:buNone/>
            </a:pPr>
            <a:r>
              <a:rPr lang="en-US" sz="1800" dirty="0">
                <a:solidFill>
                  <a:schemeClr val="bg1"/>
                </a:solidFill>
                <a:latin typeface="Montserrat" pitchFamily="2" charset="77"/>
              </a:rPr>
              <a:t>5 years later, Monty Ltd required new non-current assets and to help fund this, all of the original non-current assets bought in the first year of trading will be sold. The amount received for these is £12,000. </a:t>
            </a:r>
          </a:p>
          <a:p>
            <a:pPr marL="0" indent="0">
              <a:buNone/>
            </a:pPr>
            <a:r>
              <a:rPr lang="en-US" sz="1800" dirty="0">
                <a:solidFill>
                  <a:schemeClr val="bg1"/>
                </a:solidFill>
                <a:latin typeface="Montserrat" pitchFamily="2" charset="77"/>
              </a:rPr>
              <a:t>How much VAT should Monty Ltd account for on the sale of non-current assets in year 5 assuming no circumstances have changed? </a:t>
            </a:r>
            <a:r>
              <a:rPr lang="en-US" sz="1800" b="1" dirty="0">
                <a:solidFill>
                  <a:srgbClr val="FF0000"/>
                </a:solidFill>
                <a:latin typeface="Montserrat" pitchFamily="2" charset="77"/>
              </a:rPr>
              <a:t>None, as the business is not VAT registered. If they were and VAT was reclaimed on the purchase, then VAT would need to be charged on the sale. </a:t>
            </a: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2021212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1853</TotalTime>
  <Words>2062</Words>
  <Application>Microsoft Office PowerPoint</Application>
  <PresentationFormat>Widescreen</PresentationFormat>
  <Paragraphs>213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Montserrat</vt:lpstr>
      <vt:lpstr>Montserrat SemiBold</vt:lpstr>
      <vt:lpstr>Office Theme</vt:lpstr>
      <vt:lpstr>PowerPoint Presentation</vt:lpstr>
      <vt:lpstr>Topics</vt:lpstr>
      <vt:lpstr>FA24 to FA25 Updates</vt:lpstr>
      <vt:lpstr>Aspects of VAT</vt:lpstr>
      <vt:lpstr>Taking Goods for Private Use</vt:lpstr>
      <vt:lpstr>VAT on Road Fuel</vt:lpstr>
      <vt:lpstr>Irrecoverable Debt</vt:lpstr>
      <vt:lpstr>Business Entertaining</vt:lpstr>
      <vt:lpstr>Company Assets</vt:lpstr>
      <vt:lpstr>Company Vehicles</vt:lpstr>
      <vt:lpstr>VAT on Overseas Transactions</vt:lpstr>
      <vt:lpstr>Completion of VAT Return</vt:lpstr>
      <vt:lpstr>Completion of VAT Return</vt:lpstr>
      <vt:lpstr>Completion of VAT Return</vt:lpstr>
      <vt:lpstr>Completion of VAT Return</vt:lpstr>
      <vt:lpstr>Reconciling Draft VAT Return with VAT Control Account</vt:lpstr>
      <vt:lpstr>Reconciling Draft VAT Return with VAT Control Account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Nash</dc:creator>
  <cp:lastModifiedBy>Jake Richardson</cp:lastModifiedBy>
  <cp:revision>100</cp:revision>
  <dcterms:created xsi:type="dcterms:W3CDTF">2023-01-20T15:18:18Z</dcterms:created>
  <dcterms:modified xsi:type="dcterms:W3CDTF">2026-01-07T19:19:37Z</dcterms:modified>
</cp:coreProperties>
</file>