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739"/>
    <p:restoredTop sz="96405"/>
  </p:normalViewPr>
  <p:slideViewPr>
    <p:cSldViewPr snapToGrid="0">
      <p:cViewPr varScale="1">
        <p:scale>
          <a:sx n="106" d="100"/>
          <a:sy n="106" d="100"/>
        </p:scale>
        <p:origin x="114"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628EB-1968-5644-82DF-5CF5BD0E37B9}" type="datetimeFigureOut">
              <a:rPr lang="en-US" smtClean="0"/>
              <a:t>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DEEC91-5955-D148-8D4E-16C9C29A99D5}" type="slidenum">
              <a:rPr lang="en-US" smtClean="0"/>
              <a:t>‹#›</a:t>
            </a:fld>
            <a:endParaRPr lang="en-US"/>
          </a:p>
        </p:txBody>
      </p:sp>
    </p:spTree>
    <p:extLst>
      <p:ext uri="{BB962C8B-B14F-4D97-AF65-F5344CB8AC3E}">
        <p14:creationId xmlns:p14="http://schemas.microsoft.com/office/powerpoint/2010/main" val="4218196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17E02-4DFC-2E9D-AD8B-57C5FADB8FD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DB1A91E-455A-C190-D513-6622CF13E5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85D47D5A-B369-3AFA-11D8-4527B4A5AF1D}"/>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914A42E5-6C92-1595-9A15-E0CC886266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36D9D7-B04C-CCC0-AF82-B22CFCAE21FC}"/>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908343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22FA1-FC6C-1D31-EFC0-BF704A2F2C2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35276B9A-602C-6C7E-0BE2-657E7576750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5A2A296-94DF-522E-F5D3-2734FFBEAF4C}"/>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B20B4AB3-06CA-158D-668C-2E622ABB50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4BAB3-68E9-6F38-C410-3147968BC251}"/>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28332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769287-CCBD-D1E6-F02E-8D639F406E0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BE96829-51BB-8079-F134-8C8D0DE2B18B}"/>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D01FD06-0E22-25E0-419B-3BDAB7AF734B}"/>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D257CB37-4BA0-3E48-19E7-88174E162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5805C9-906D-30B1-7FCB-50480C93D086}"/>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2570101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506DD-CA79-910C-ED16-FD30A9BA732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BC05468-AD66-3BA8-1C39-8634CD1FBCD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22554D5-E805-D557-148B-D8849C4937DD}"/>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87503587-AE9E-BA96-2055-04B133CBC1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A42D1-4260-57FC-3EED-EABD1412998F}"/>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01018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5E166-02F8-7998-458B-E3AE7EC805E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DC90F22-5B12-05AD-682F-B60663D23B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F3571EA-8CDA-5B03-A241-AB7CA78E7452}"/>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2F4D81A5-CFF7-9E3D-79D8-75331BA4EE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E40BEE-6D38-2D1B-0658-477D57132D64}"/>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379003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FFAAD-820B-339E-8239-53E9EDC63DE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E676A3C-DA52-D344-5AC3-C60D2018E14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9DD13B1-CDC3-7F30-61DA-442E4A38C22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BCCA118-4963-38DE-A2BA-BC793C3C1917}"/>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6" name="Footer Placeholder 5">
            <a:extLst>
              <a:ext uri="{FF2B5EF4-FFF2-40B4-BE49-F238E27FC236}">
                <a16:creationId xmlns:a16="http://schemas.microsoft.com/office/drawing/2014/main" id="{C5DE58B7-F65F-56DC-8930-D031F6E757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7A47AA-45E0-6AEE-600A-7CE2B93A18B0}"/>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085347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C28D0-82CE-854C-75AE-837E74279B3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0B063F3-F767-6BB2-78AF-F39B544402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AF215963-336B-8EE8-23CF-DFAB104FA97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BE35843-7766-4EC6-20D2-E46A1FA63F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39DDDCD-6E6D-9668-3012-CF08B3FA475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DD38827-45EF-E274-6292-BB758F8E974E}"/>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8" name="Footer Placeholder 7">
            <a:extLst>
              <a:ext uri="{FF2B5EF4-FFF2-40B4-BE49-F238E27FC236}">
                <a16:creationId xmlns:a16="http://schemas.microsoft.com/office/drawing/2014/main" id="{F783ED8C-7292-CE62-01E1-C81333866C7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9E9008-5D53-B6B5-52E8-89D86BC8A131}"/>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813129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823ED-09D9-509C-378E-2FF7A6C9AAC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87A0D4C-3760-82AF-5252-F34B6F775EF2}"/>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4" name="Footer Placeholder 3">
            <a:extLst>
              <a:ext uri="{FF2B5EF4-FFF2-40B4-BE49-F238E27FC236}">
                <a16:creationId xmlns:a16="http://schemas.microsoft.com/office/drawing/2014/main" id="{7DEE948D-E641-9CF4-6BDD-A18F3354C82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EB354F7-021D-866A-5BE6-BE558D56F74B}"/>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568798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5DAE5F-C011-148E-308E-5756FA8ADC23}"/>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3" name="Footer Placeholder 2">
            <a:extLst>
              <a:ext uri="{FF2B5EF4-FFF2-40B4-BE49-F238E27FC236}">
                <a16:creationId xmlns:a16="http://schemas.microsoft.com/office/drawing/2014/main" id="{C0F348BC-AF68-58D7-58AC-602D54428B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3CE2A8A-0C91-7EDB-2FA3-C72077ECC0CE}"/>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1142452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EE574-0987-FC93-28C1-E14EFF36D0D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D920D31-2298-9D66-14C1-11B8E523EF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C93EEFB-7E57-B94C-1A71-ED772AE2B7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6963390-EA83-576A-4D11-30F91345672E}"/>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6" name="Footer Placeholder 5">
            <a:extLst>
              <a:ext uri="{FF2B5EF4-FFF2-40B4-BE49-F238E27FC236}">
                <a16:creationId xmlns:a16="http://schemas.microsoft.com/office/drawing/2014/main" id="{8C5A85B1-93F2-4C3D-7E81-82400F5E51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606A38-D282-1553-106B-A15E5C7AAA0E}"/>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3993090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659D1-6B91-85D3-5BA1-92CCF04D0B88}"/>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361649D0-F0A2-9391-5EC0-A161AC8541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9C10635-D2C6-BE8A-1BEF-AAD05833DD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5FF02C-721B-E821-E303-7C0FF10570BB}"/>
              </a:ext>
            </a:extLst>
          </p:cNvPr>
          <p:cNvSpPr>
            <a:spLocks noGrp="1"/>
          </p:cNvSpPr>
          <p:nvPr>
            <p:ph type="dt" sz="half" idx="10"/>
          </p:nvPr>
        </p:nvSpPr>
        <p:spPr/>
        <p:txBody>
          <a:bodyPr/>
          <a:lstStyle/>
          <a:p>
            <a:fld id="{C2CFC9CB-30BB-904E-946E-DEF9A40B0E73}" type="datetimeFigureOut">
              <a:rPr lang="en-US" smtClean="0"/>
              <a:t>1/7/2026</a:t>
            </a:fld>
            <a:endParaRPr lang="en-US"/>
          </a:p>
        </p:txBody>
      </p:sp>
      <p:sp>
        <p:nvSpPr>
          <p:cNvPr id="6" name="Footer Placeholder 5">
            <a:extLst>
              <a:ext uri="{FF2B5EF4-FFF2-40B4-BE49-F238E27FC236}">
                <a16:creationId xmlns:a16="http://schemas.microsoft.com/office/drawing/2014/main" id="{E380EB4A-4307-C100-E67F-7CBA6A3CF3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E02756-8517-0F11-367C-EC66F603F2D8}"/>
              </a:ext>
            </a:extLst>
          </p:cNvPr>
          <p:cNvSpPr>
            <a:spLocks noGrp="1"/>
          </p:cNvSpPr>
          <p:nvPr>
            <p:ph type="sldNum" sz="quarter" idx="12"/>
          </p:nvPr>
        </p:nvSpPr>
        <p:spPr/>
        <p:txBody>
          <a:bodyPr/>
          <a:lstStyle/>
          <a:p>
            <a:fld id="{D5177A18-9E9E-E849-8A61-06A983919453}" type="slidenum">
              <a:rPr lang="en-US" smtClean="0"/>
              <a:t>‹#›</a:t>
            </a:fld>
            <a:endParaRPr lang="en-US"/>
          </a:p>
        </p:txBody>
      </p:sp>
    </p:spTree>
    <p:extLst>
      <p:ext uri="{BB962C8B-B14F-4D97-AF65-F5344CB8AC3E}">
        <p14:creationId xmlns:p14="http://schemas.microsoft.com/office/powerpoint/2010/main" val="4160878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7ACE21-F2DF-9733-29D0-6BA51ACD80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C1B6F87-A6C8-9806-69B3-2C9C99E86F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F6EE2E9-B730-8292-BED7-E1FCFB1F38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CFC9CB-30BB-904E-946E-DEF9A40B0E73}" type="datetimeFigureOut">
              <a:rPr lang="en-US" smtClean="0"/>
              <a:t>1/7/2026</a:t>
            </a:fld>
            <a:endParaRPr lang="en-US"/>
          </a:p>
        </p:txBody>
      </p:sp>
      <p:sp>
        <p:nvSpPr>
          <p:cNvPr id="5" name="Footer Placeholder 4">
            <a:extLst>
              <a:ext uri="{FF2B5EF4-FFF2-40B4-BE49-F238E27FC236}">
                <a16:creationId xmlns:a16="http://schemas.microsoft.com/office/drawing/2014/main" id="{F6B3E0EB-40BA-56ED-8E13-6159892B1D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D85E9-BDE5-DF40-1F31-7C63B613BD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177A18-9E9E-E849-8A61-06A983919453}" type="slidenum">
              <a:rPr lang="en-US" smtClean="0"/>
              <a:t>‹#›</a:t>
            </a:fld>
            <a:endParaRPr lang="en-US"/>
          </a:p>
        </p:txBody>
      </p:sp>
    </p:spTree>
    <p:extLst>
      <p:ext uri="{BB962C8B-B14F-4D97-AF65-F5344CB8AC3E}">
        <p14:creationId xmlns:p14="http://schemas.microsoft.com/office/powerpoint/2010/main" val="3831453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EA4D3B-0C53-8049-6AC6-61F8AE72AD88}"/>
              </a:ext>
            </a:extLst>
          </p:cNvPr>
          <p:cNvSpPr txBox="1"/>
          <p:nvPr/>
        </p:nvSpPr>
        <p:spPr>
          <a:xfrm>
            <a:off x="968991" y="2101755"/>
            <a:ext cx="5677469" cy="1754326"/>
          </a:xfrm>
          <a:prstGeom prst="rect">
            <a:avLst/>
          </a:prstGeom>
          <a:noFill/>
        </p:spPr>
        <p:txBody>
          <a:bodyPr wrap="square" rtlCol="0">
            <a:spAutoFit/>
          </a:bodyPr>
          <a:lstStyle/>
          <a:p>
            <a:r>
              <a:rPr lang="en-US" sz="3600" b="1" dirty="0">
                <a:solidFill>
                  <a:schemeClr val="bg1"/>
                </a:solidFill>
                <a:latin typeface="Montserrat SemiBold" panose="00000700000000000000" pitchFamily="2" charset="0"/>
              </a:rPr>
              <a:t>Tax Processes for Business (FA24) Revision Session</a:t>
            </a:r>
          </a:p>
        </p:txBody>
      </p:sp>
    </p:spTree>
    <p:extLst>
      <p:ext uri="{BB962C8B-B14F-4D97-AF65-F5344CB8AC3E}">
        <p14:creationId xmlns:p14="http://schemas.microsoft.com/office/powerpoint/2010/main" val="859858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A7D168D-5FD7-878E-9AB6-67589B4EE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F9C701-489F-CF3C-C6A3-13D2369BD22B}"/>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Company Vehicles</a:t>
            </a:r>
          </a:p>
        </p:txBody>
      </p:sp>
      <p:sp>
        <p:nvSpPr>
          <p:cNvPr id="3" name="Content Placeholder 2">
            <a:extLst>
              <a:ext uri="{FF2B5EF4-FFF2-40B4-BE49-F238E27FC236}">
                <a16:creationId xmlns:a16="http://schemas.microsoft.com/office/drawing/2014/main" id="{E16E2A6E-43A3-9D04-63C9-11F9F25AD9DD}"/>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Identify whether VAT can be reclaimed on the purchase of each of the following vehicles. </a:t>
            </a:r>
          </a:p>
          <a:p>
            <a:pPr marL="0" indent="0">
              <a:buNone/>
            </a:pPr>
            <a:endParaRPr lang="en-US" sz="18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A101A547-378A-5A0A-6066-B240CE3A1E6A}"/>
              </a:ext>
            </a:extLst>
          </p:cNvPr>
          <p:cNvGraphicFramePr>
            <a:graphicFrameLocks noGrp="1"/>
          </p:cNvGraphicFramePr>
          <p:nvPr>
            <p:extLst>
              <p:ext uri="{D42A27DB-BD31-4B8C-83A1-F6EECF244321}">
                <p14:modId xmlns:p14="http://schemas.microsoft.com/office/powerpoint/2010/main" val="2679595161"/>
              </p:ext>
            </p:extLst>
          </p:nvPr>
        </p:nvGraphicFramePr>
        <p:xfrm>
          <a:off x="927476" y="1945640"/>
          <a:ext cx="10108698" cy="1752600"/>
        </p:xfrm>
        <a:graphic>
          <a:graphicData uri="http://schemas.openxmlformats.org/drawingml/2006/table">
            <a:tbl>
              <a:tblPr firstRow="1" bandRow="1">
                <a:tableStyleId>{8A107856-5554-42FB-B03E-39F5DBC370BA}</a:tableStyleId>
              </a:tblPr>
              <a:tblGrid>
                <a:gridCol w="6876611">
                  <a:extLst>
                    <a:ext uri="{9D8B030D-6E8A-4147-A177-3AD203B41FA5}">
                      <a16:colId xmlns:a16="http://schemas.microsoft.com/office/drawing/2014/main" val="2985333662"/>
                    </a:ext>
                  </a:extLst>
                </a:gridCol>
                <a:gridCol w="3232087">
                  <a:extLst>
                    <a:ext uri="{9D8B030D-6E8A-4147-A177-3AD203B41FA5}">
                      <a16:colId xmlns:a16="http://schemas.microsoft.com/office/drawing/2014/main" val="2732834607"/>
                    </a:ext>
                  </a:extLst>
                </a:gridCol>
              </a:tblGrid>
              <a:tr h="370840">
                <a:tc>
                  <a:txBody>
                    <a:bodyPr/>
                    <a:lstStyle/>
                    <a:p>
                      <a:r>
                        <a:rPr lang="en-GB" dirty="0"/>
                        <a:t>Vehicle Purchase</a:t>
                      </a:r>
                    </a:p>
                  </a:txBody>
                  <a:tcPr/>
                </a:tc>
                <a:tc>
                  <a:txBody>
                    <a:bodyPr/>
                    <a:lstStyle/>
                    <a:p>
                      <a:r>
                        <a:rPr lang="en-GB" dirty="0"/>
                        <a:t>VAT Can/Cannot be Reclaimed</a:t>
                      </a:r>
                    </a:p>
                  </a:txBody>
                  <a:tcPr/>
                </a:tc>
                <a:extLst>
                  <a:ext uri="{0D108BD9-81ED-4DB2-BD59-A6C34878D82A}">
                    <a16:rowId xmlns:a16="http://schemas.microsoft.com/office/drawing/2014/main" val="3141711953"/>
                  </a:ext>
                </a:extLst>
              </a:tr>
              <a:tr h="370840">
                <a:tc>
                  <a:txBody>
                    <a:bodyPr/>
                    <a:lstStyle/>
                    <a:p>
                      <a:r>
                        <a:rPr lang="en-GB" dirty="0"/>
                        <a:t>Company Car bought for the Sales Director. The only element of private use is travelling to/from the head office. All other usage is business use.</a:t>
                      </a:r>
                    </a:p>
                  </a:txBody>
                  <a:tcPr/>
                </a:tc>
                <a:tc>
                  <a:txBody>
                    <a:bodyPr/>
                    <a:lstStyle/>
                    <a:p>
                      <a:endParaRPr lang="en-GB" b="1" dirty="0">
                        <a:solidFill>
                          <a:srgbClr val="FF0000"/>
                        </a:solidFill>
                      </a:endParaRPr>
                    </a:p>
                  </a:txBody>
                  <a:tcPr/>
                </a:tc>
                <a:extLst>
                  <a:ext uri="{0D108BD9-81ED-4DB2-BD59-A6C34878D82A}">
                    <a16:rowId xmlns:a16="http://schemas.microsoft.com/office/drawing/2014/main" val="969505340"/>
                  </a:ext>
                </a:extLst>
              </a:tr>
              <a:tr h="370840">
                <a:tc>
                  <a:txBody>
                    <a:bodyPr/>
                    <a:lstStyle/>
                    <a:p>
                      <a:r>
                        <a:rPr lang="en-GB" dirty="0"/>
                        <a:t>The purchase of a lorry used for deliveries across the country.</a:t>
                      </a:r>
                    </a:p>
                  </a:txBody>
                  <a:tcPr/>
                </a:tc>
                <a:tc>
                  <a:txBody>
                    <a:bodyPr/>
                    <a:lstStyle/>
                    <a:p>
                      <a:endParaRPr lang="en-GB" b="1" dirty="0">
                        <a:solidFill>
                          <a:srgbClr val="FF0000"/>
                        </a:solidFill>
                      </a:endParaRPr>
                    </a:p>
                  </a:txBody>
                  <a:tcPr/>
                </a:tc>
                <a:extLst>
                  <a:ext uri="{0D108BD9-81ED-4DB2-BD59-A6C34878D82A}">
                    <a16:rowId xmlns:a16="http://schemas.microsoft.com/office/drawing/2014/main" val="3935020869"/>
                  </a:ext>
                </a:extLst>
              </a:tr>
              <a:tr h="370840">
                <a:tc>
                  <a:txBody>
                    <a:bodyPr/>
                    <a:lstStyle/>
                    <a:p>
                      <a:r>
                        <a:rPr lang="en-GB" dirty="0"/>
                        <a:t>A car bought for driving lessons. The funding method for this is a lease.</a:t>
                      </a:r>
                    </a:p>
                  </a:txBody>
                  <a:tcPr/>
                </a:tc>
                <a:tc>
                  <a:txBody>
                    <a:bodyPr/>
                    <a:lstStyle/>
                    <a:p>
                      <a:endParaRPr lang="en-GB" b="1" dirty="0">
                        <a:solidFill>
                          <a:srgbClr val="FF0000"/>
                        </a:solidFill>
                      </a:endParaRPr>
                    </a:p>
                  </a:txBody>
                  <a:tcPr/>
                </a:tc>
                <a:extLst>
                  <a:ext uri="{0D108BD9-81ED-4DB2-BD59-A6C34878D82A}">
                    <a16:rowId xmlns:a16="http://schemas.microsoft.com/office/drawing/2014/main" val="2193735653"/>
                  </a:ext>
                </a:extLst>
              </a:tr>
            </a:tbl>
          </a:graphicData>
        </a:graphic>
      </p:graphicFrame>
    </p:spTree>
    <p:extLst>
      <p:ext uri="{BB962C8B-B14F-4D97-AF65-F5344CB8AC3E}">
        <p14:creationId xmlns:p14="http://schemas.microsoft.com/office/powerpoint/2010/main" val="3549684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6716DEE-4B37-A0DC-4676-CA1094029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1E9114-93B9-F466-DDED-428E875DA2CD}"/>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VAT on Overseas Transactions</a:t>
            </a:r>
          </a:p>
        </p:txBody>
      </p:sp>
      <p:sp>
        <p:nvSpPr>
          <p:cNvPr id="3" name="Content Placeholder 2">
            <a:extLst>
              <a:ext uri="{FF2B5EF4-FFF2-40B4-BE49-F238E27FC236}">
                <a16:creationId xmlns:a16="http://schemas.microsoft.com/office/drawing/2014/main" id="{85AE81F1-F56D-EC2A-BE7A-2563D9238AF9}"/>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Identify if the following are imports or exports and provide the correct treatment of the VAT.</a:t>
            </a: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p:txBody>
      </p:sp>
      <p:graphicFrame>
        <p:nvGraphicFramePr>
          <p:cNvPr id="6" name="Table 5">
            <a:extLst>
              <a:ext uri="{FF2B5EF4-FFF2-40B4-BE49-F238E27FC236}">
                <a16:creationId xmlns:a16="http://schemas.microsoft.com/office/drawing/2014/main" id="{80E99664-CA36-D9B3-4E38-76EBAB39A133}"/>
              </a:ext>
            </a:extLst>
          </p:cNvPr>
          <p:cNvGraphicFramePr>
            <a:graphicFrameLocks noGrp="1"/>
          </p:cNvGraphicFramePr>
          <p:nvPr>
            <p:extLst>
              <p:ext uri="{D42A27DB-BD31-4B8C-83A1-F6EECF244321}">
                <p14:modId xmlns:p14="http://schemas.microsoft.com/office/powerpoint/2010/main" val="691175171"/>
              </p:ext>
            </p:extLst>
          </p:nvPr>
        </p:nvGraphicFramePr>
        <p:xfrm>
          <a:off x="927477" y="2159167"/>
          <a:ext cx="9764666" cy="3027680"/>
        </p:xfrm>
        <a:graphic>
          <a:graphicData uri="http://schemas.openxmlformats.org/drawingml/2006/table">
            <a:tbl>
              <a:tblPr firstRow="1" bandRow="1">
                <a:tableStyleId>{8A107856-5554-42FB-B03E-39F5DBC370BA}</a:tableStyleId>
              </a:tblPr>
              <a:tblGrid>
                <a:gridCol w="4368800">
                  <a:extLst>
                    <a:ext uri="{9D8B030D-6E8A-4147-A177-3AD203B41FA5}">
                      <a16:colId xmlns:a16="http://schemas.microsoft.com/office/drawing/2014/main" val="4061732932"/>
                    </a:ext>
                  </a:extLst>
                </a:gridCol>
                <a:gridCol w="1557196">
                  <a:extLst>
                    <a:ext uri="{9D8B030D-6E8A-4147-A177-3AD203B41FA5}">
                      <a16:colId xmlns:a16="http://schemas.microsoft.com/office/drawing/2014/main" val="1982175476"/>
                    </a:ext>
                  </a:extLst>
                </a:gridCol>
                <a:gridCol w="3838670">
                  <a:extLst>
                    <a:ext uri="{9D8B030D-6E8A-4147-A177-3AD203B41FA5}">
                      <a16:colId xmlns:a16="http://schemas.microsoft.com/office/drawing/2014/main" val="2986294599"/>
                    </a:ext>
                  </a:extLst>
                </a:gridCol>
              </a:tblGrid>
              <a:tr h="370840">
                <a:tc>
                  <a:txBody>
                    <a:bodyPr/>
                    <a:lstStyle/>
                    <a:p>
                      <a:r>
                        <a:rPr lang="en-GB" dirty="0"/>
                        <a:t>Transaction</a:t>
                      </a:r>
                    </a:p>
                  </a:txBody>
                  <a:tcPr/>
                </a:tc>
                <a:tc>
                  <a:txBody>
                    <a:bodyPr/>
                    <a:lstStyle/>
                    <a:p>
                      <a:r>
                        <a:rPr lang="en-GB" dirty="0"/>
                        <a:t>Import/Export</a:t>
                      </a:r>
                    </a:p>
                  </a:txBody>
                  <a:tcPr/>
                </a:tc>
                <a:tc>
                  <a:txBody>
                    <a:bodyPr/>
                    <a:lstStyle/>
                    <a:p>
                      <a:r>
                        <a:rPr lang="en-GB" dirty="0"/>
                        <a:t>Treatment of VAT</a:t>
                      </a:r>
                    </a:p>
                  </a:txBody>
                  <a:tcPr/>
                </a:tc>
                <a:extLst>
                  <a:ext uri="{0D108BD9-81ED-4DB2-BD59-A6C34878D82A}">
                    <a16:rowId xmlns:a16="http://schemas.microsoft.com/office/drawing/2014/main" val="2109232769"/>
                  </a:ext>
                </a:extLst>
              </a:tr>
              <a:tr h="370840">
                <a:tc>
                  <a:txBody>
                    <a:bodyPr/>
                    <a:lstStyle/>
                    <a:p>
                      <a:r>
                        <a:rPr lang="en-US" sz="1800" b="0" i="0" u="none" strike="noStrike" kern="1200" baseline="0" dirty="0">
                          <a:solidFill>
                            <a:schemeClr val="dk1"/>
                          </a:solidFill>
                          <a:latin typeface="+mn-lt"/>
                          <a:ea typeface="+mn-ea"/>
                          <a:cs typeface="+mn-cs"/>
                        </a:rPr>
                        <a:t>Purchase of goods for resale in the UK from Mexico</a:t>
                      </a:r>
                      <a:endParaRPr lang="en-GB" dirty="0"/>
                    </a:p>
                  </a:txBody>
                  <a:tcPr/>
                </a:tc>
                <a:tc>
                  <a:txBody>
                    <a:bodyPr/>
                    <a:lstStyle/>
                    <a:p>
                      <a:endParaRPr lang="en-GB" b="1" dirty="0">
                        <a:solidFill>
                          <a:srgbClr val="FF0000"/>
                        </a:solidFill>
                      </a:endParaRPr>
                    </a:p>
                  </a:txBody>
                  <a:tcPr/>
                </a:tc>
                <a:tc>
                  <a:txBody>
                    <a:bodyPr/>
                    <a:lstStyle/>
                    <a:p>
                      <a:endParaRPr lang="en-GB" b="1" dirty="0">
                        <a:solidFill>
                          <a:srgbClr val="FF0000"/>
                        </a:solidFill>
                      </a:endParaRPr>
                    </a:p>
                  </a:txBody>
                  <a:tcPr/>
                </a:tc>
                <a:extLst>
                  <a:ext uri="{0D108BD9-81ED-4DB2-BD59-A6C34878D82A}">
                    <a16:rowId xmlns:a16="http://schemas.microsoft.com/office/drawing/2014/main" val="4058363820"/>
                  </a:ext>
                </a:extLst>
              </a:tr>
              <a:tr h="370840">
                <a:tc>
                  <a:txBody>
                    <a:bodyPr/>
                    <a:lstStyle/>
                    <a:p>
                      <a:r>
                        <a:rPr lang="en-US" sz="1800" b="0" i="0" u="none" strike="noStrike" kern="1200" baseline="0" dirty="0">
                          <a:solidFill>
                            <a:schemeClr val="dk1"/>
                          </a:solidFill>
                          <a:latin typeface="+mn-lt"/>
                          <a:ea typeface="+mn-ea"/>
                          <a:cs typeface="+mn-cs"/>
                        </a:rPr>
                        <a:t>Sale of services to a non-business customer in Sweden</a:t>
                      </a:r>
                      <a:endParaRPr lang="en-GB" dirty="0"/>
                    </a:p>
                  </a:txBody>
                  <a:tcPr/>
                </a:tc>
                <a:tc>
                  <a:txBody>
                    <a:bodyPr/>
                    <a:lstStyle/>
                    <a:p>
                      <a:endParaRPr lang="en-GB" b="1"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solidFill>
                          <a:srgbClr val="FF0000"/>
                        </a:solidFill>
                      </a:endParaRPr>
                    </a:p>
                  </a:txBody>
                  <a:tcPr/>
                </a:tc>
                <a:extLst>
                  <a:ext uri="{0D108BD9-81ED-4DB2-BD59-A6C34878D82A}">
                    <a16:rowId xmlns:a16="http://schemas.microsoft.com/office/drawing/2014/main" val="1322617160"/>
                  </a:ext>
                </a:extLst>
              </a:tr>
              <a:tr h="370840">
                <a:tc>
                  <a:txBody>
                    <a:bodyPr/>
                    <a:lstStyle/>
                    <a:p>
                      <a:r>
                        <a:rPr lang="en-GB" dirty="0"/>
                        <a:t>Purchase of services from Italy</a:t>
                      </a:r>
                    </a:p>
                  </a:txBody>
                  <a:tcPr/>
                </a:tc>
                <a:tc>
                  <a:txBody>
                    <a:bodyPr/>
                    <a:lstStyle/>
                    <a:p>
                      <a:endParaRPr lang="en-GB" b="1" dirty="0">
                        <a:solidFill>
                          <a:srgbClr val="FF0000"/>
                        </a:solidFill>
                      </a:endParaRPr>
                    </a:p>
                  </a:txBody>
                  <a:tcPr/>
                </a:tc>
                <a:tc>
                  <a:txBody>
                    <a:bodyPr/>
                    <a:lstStyle/>
                    <a:p>
                      <a:endParaRPr lang="en-GB" b="1" dirty="0">
                        <a:solidFill>
                          <a:srgbClr val="FF0000"/>
                        </a:solidFill>
                      </a:endParaRPr>
                    </a:p>
                  </a:txBody>
                  <a:tcPr/>
                </a:tc>
                <a:extLst>
                  <a:ext uri="{0D108BD9-81ED-4DB2-BD59-A6C34878D82A}">
                    <a16:rowId xmlns:a16="http://schemas.microsoft.com/office/drawing/2014/main" val="2368175476"/>
                  </a:ext>
                </a:extLst>
              </a:tr>
              <a:tr h="185420">
                <a:tc>
                  <a:txBody>
                    <a:bodyPr/>
                    <a:lstStyle/>
                    <a:p>
                      <a:r>
                        <a:rPr lang="en-GB" dirty="0"/>
                        <a:t>Sale of goods from the UK to Finland</a:t>
                      </a:r>
                    </a:p>
                  </a:txBody>
                  <a:tcPr/>
                </a:tc>
                <a:tc>
                  <a:txBody>
                    <a:bodyPr/>
                    <a:lstStyle/>
                    <a:p>
                      <a:endParaRPr lang="en-GB" b="1" dirty="0">
                        <a:solidFill>
                          <a:srgbClr val="FF0000"/>
                        </a:solidFill>
                      </a:endParaRPr>
                    </a:p>
                  </a:txBody>
                  <a:tcPr/>
                </a:tc>
                <a:tc>
                  <a:txBody>
                    <a:bodyPr/>
                    <a:lstStyle/>
                    <a:p>
                      <a:endParaRPr lang="en-GB" b="1" dirty="0">
                        <a:solidFill>
                          <a:srgbClr val="FF0000"/>
                        </a:solidFill>
                      </a:endParaRPr>
                    </a:p>
                  </a:txBody>
                  <a:tcPr/>
                </a:tc>
                <a:extLst>
                  <a:ext uri="{0D108BD9-81ED-4DB2-BD59-A6C34878D82A}">
                    <a16:rowId xmlns:a16="http://schemas.microsoft.com/office/drawing/2014/main" val="21297265"/>
                  </a:ext>
                </a:extLst>
              </a:tr>
              <a:tr h="185420">
                <a:tc>
                  <a:txBody>
                    <a:bodyPr/>
                    <a:lstStyle/>
                    <a:p>
                      <a:r>
                        <a:rPr lang="en-GB" dirty="0"/>
                        <a:t>Sale of services to a business customer based in Thailand</a:t>
                      </a:r>
                    </a:p>
                  </a:txBody>
                  <a:tcPr/>
                </a:tc>
                <a:tc>
                  <a:txBody>
                    <a:bodyPr/>
                    <a:lstStyle/>
                    <a:p>
                      <a:endParaRPr lang="en-GB" b="1"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1" i="0" u="none" strike="noStrike" kern="1200" baseline="0" dirty="0">
                        <a:solidFill>
                          <a:srgbClr val="FF0000"/>
                        </a:solidFill>
                        <a:latin typeface="+mn-lt"/>
                        <a:ea typeface="+mn-ea"/>
                        <a:cs typeface="+mn-cs"/>
                      </a:endParaRPr>
                    </a:p>
                  </a:txBody>
                  <a:tcPr/>
                </a:tc>
                <a:extLst>
                  <a:ext uri="{0D108BD9-81ED-4DB2-BD59-A6C34878D82A}">
                    <a16:rowId xmlns:a16="http://schemas.microsoft.com/office/drawing/2014/main" val="826566135"/>
                  </a:ext>
                </a:extLst>
              </a:tr>
            </a:tbl>
          </a:graphicData>
        </a:graphic>
      </p:graphicFrame>
    </p:spTree>
    <p:extLst>
      <p:ext uri="{BB962C8B-B14F-4D97-AF65-F5344CB8AC3E}">
        <p14:creationId xmlns:p14="http://schemas.microsoft.com/office/powerpoint/2010/main" val="3097419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BD9EDFA-4E95-82CA-1434-FB621CA019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7669F7-027A-413E-879B-78D22BB7F376}"/>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Completion of VAT Return</a:t>
            </a:r>
          </a:p>
        </p:txBody>
      </p:sp>
      <p:sp>
        <p:nvSpPr>
          <p:cNvPr id="3" name="Content Placeholder 2">
            <a:extLst>
              <a:ext uri="{FF2B5EF4-FFF2-40B4-BE49-F238E27FC236}">
                <a16:creationId xmlns:a16="http://schemas.microsoft.com/office/drawing/2014/main" id="{0DC7A0D2-10B8-917F-623C-FAC1D7459702}"/>
              </a:ext>
            </a:extLst>
          </p:cNvPr>
          <p:cNvSpPr>
            <a:spLocks noGrp="1"/>
          </p:cNvSpPr>
          <p:nvPr>
            <p:ph idx="1"/>
          </p:nvPr>
        </p:nvSpPr>
        <p:spPr>
          <a:xfrm>
            <a:off x="838200" y="1312752"/>
            <a:ext cx="10677808" cy="4997513"/>
          </a:xfrm>
        </p:spPr>
        <p:txBody>
          <a:bodyPr>
            <a:normAutofit lnSpcReduction="10000"/>
          </a:bodyPr>
          <a:lstStyle/>
          <a:p>
            <a:pPr marL="0" indent="0">
              <a:buNone/>
            </a:pPr>
            <a:r>
              <a:rPr lang="en-US" sz="1800" b="1" dirty="0">
                <a:solidFill>
                  <a:schemeClr val="bg1"/>
                </a:solidFill>
                <a:latin typeface="Montserrat" pitchFamily="2" charset="77"/>
              </a:rPr>
              <a:t>Box 1</a:t>
            </a:r>
            <a:r>
              <a:rPr lang="en-US" sz="1800" dirty="0">
                <a:solidFill>
                  <a:schemeClr val="bg1"/>
                </a:solidFill>
                <a:latin typeface="Montserrat" pitchFamily="2" charset="77"/>
              </a:rPr>
              <a:t> = VAT on UK sales (less any returns), goods taken for private use, postponed import VAT, reverse charges, fuel scale charge, any over or understated VAT from previous return.</a:t>
            </a:r>
          </a:p>
          <a:p>
            <a:pPr marL="0" indent="0">
              <a:buNone/>
            </a:pPr>
            <a:r>
              <a:rPr lang="en-US" sz="1800" b="1" dirty="0">
                <a:solidFill>
                  <a:schemeClr val="bg1"/>
                </a:solidFill>
                <a:latin typeface="Montserrat" pitchFamily="2" charset="77"/>
              </a:rPr>
              <a:t>Box 2</a:t>
            </a:r>
            <a:r>
              <a:rPr lang="en-US" sz="1800" dirty="0">
                <a:solidFill>
                  <a:schemeClr val="bg1"/>
                </a:solidFill>
                <a:latin typeface="Montserrat" pitchFamily="2" charset="77"/>
              </a:rPr>
              <a:t> = VAT on acquisitions from EU countries into Northern Ireland.</a:t>
            </a:r>
          </a:p>
          <a:p>
            <a:pPr marL="0" indent="0">
              <a:buNone/>
            </a:pPr>
            <a:r>
              <a:rPr lang="en-US" sz="1800" b="1" dirty="0">
                <a:solidFill>
                  <a:schemeClr val="bg1"/>
                </a:solidFill>
                <a:latin typeface="Montserrat" pitchFamily="2" charset="77"/>
              </a:rPr>
              <a:t>Box 3</a:t>
            </a:r>
            <a:r>
              <a:rPr lang="en-US" sz="1800" dirty="0">
                <a:solidFill>
                  <a:schemeClr val="bg1"/>
                </a:solidFill>
                <a:latin typeface="Montserrat" pitchFamily="2" charset="77"/>
              </a:rPr>
              <a:t> = Total of boxes 1 and 2.</a:t>
            </a:r>
          </a:p>
          <a:p>
            <a:pPr marL="0" indent="0">
              <a:buNone/>
            </a:pPr>
            <a:r>
              <a:rPr lang="en-US" sz="1800" b="1" dirty="0">
                <a:solidFill>
                  <a:schemeClr val="bg1"/>
                </a:solidFill>
                <a:latin typeface="Montserrat" pitchFamily="2" charset="77"/>
              </a:rPr>
              <a:t>Box 4</a:t>
            </a:r>
            <a:r>
              <a:rPr lang="en-US" sz="1800" dirty="0">
                <a:solidFill>
                  <a:schemeClr val="bg1"/>
                </a:solidFill>
                <a:latin typeface="Montserrat" pitchFamily="2" charset="77"/>
              </a:rPr>
              <a:t> = VAT on UK purchases / expenses (less any returns), reverse charge transactions, import VAT, bad debt relief, any over or understated VAT from previous return.</a:t>
            </a:r>
          </a:p>
          <a:p>
            <a:pPr marL="0" indent="0">
              <a:buNone/>
            </a:pPr>
            <a:r>
              <a:rPr lang="en-US" sz="1800" b="1" dirty="0">
                <a:solidFill>
                  <a:schemeClr val="bg1"/>
                </a:solidFill>
                <a:latin typeface="Montserrat" pitchFamily="2" charset="77"/>
              </a:rPr>
              <a:t>Box 5</a:t>
            </a:r>
            <a:r>
              <a:rPr lang="en-US" sz="1800" dirty="0">
                <a:solidFill>
                  <a:schemeClr val="bg1"/>
                </a:solidFill>
                <a:latin typeface="Montserrat" pitchFamily="2" charset="77"/>
              </a:rPr>
              <a:t> = Box 3 less Box 4. This is the amount to be either owed to HMRC or to be refunded</a:t>
            </a:r>
          </a:p>
          <a:p>
            <a:pPr marL="0" indent="0">
              <a:buNone/>
            </a:pPr>
            <a:r>
              <a:rPr lang="en-US" sz="1800" dirty="0">
                <a:solidFill>
                  <a:schemeClr val="bg1"/>
                </a:solidFill>
                <a:latin typeface="Montserrat" pitchFamily="2" charset="77"/>
              </a:rPr>
              <a:t>from HMRC.</a:t>
            </a:r>
          </a:p>
          <a:p>
            <a:pPr marL="0" indent="0">
              <a:buNone/>
            </a:pPr>
            <a:r>
              <a:rPr lang="en-US" sz="1800" b="1" dirty="0">
                <a:solidFill>
                  <a:schemeClr val="bg1"/>
                </a:solidFill>
                <a:latin typeface="Montserrat" pitchFamily="2" charset="77"/>
              </a:rPr>
              <a:t>Box 6</a:t>
            </a:r>
            <a:r>
              <a:rPr lang="en-US" sz="1800" dirty="0">
                <a:solidFill>
                  <a:schemeClr val="bg1"/>
                </a:solidFill>
                <a:latin typeface="Montserrat" pitchFamily="2" charset="77"/>
              </a:rPr>
              <a:t> = VAT Exclusive for UK sales (including zero rate, reduced rate and exempt supplies), exports to customers outside the UK, reverse charge transactions, fuel scale charge, supplies to EU member states if the goods are moved from Northern Ireland (also include in Box 8).</a:t>
            </a:r>
          </a:p>
          <a:p>
            <a:pPr marL="0" indent="0">
              <a:buNone/>
            </a:pPr>
            <a:r>
              <a:rPr lang="en-US" sz="1800" b="1" dirty="0">
                <a:solidFill>
                  <a:schemeClr val="bg1"/>
                </a:solidFill>
                <a:latin typeface="Montserrat" pitchFamily="2" charset="77"/>
              </a:rPr>
              <a:t>Box 7</a:t>
            </a:r>
            <a:r>
              <a:rPr lang="en-US" sz="1800" dirty="0">
                <a:solidFill>
                  <a:schemeClr val="bg1"/>
                </a:solidFill>
                <a:latin typeface="Montserrat" pitchFamily="2" charset="77"/>
              </a:rPr>
              <a:t> = VAT Exclusive for UK purchases and expenses, imports, reverse transactions, acquisitions of goods you bring into Northern Ireland from EU member states. </a:t>
            </a:r>
          </a:p>
          <a:p>
            <a:pPr marL="0" indent="0">
              <a:buNone/>
            </a:pPr>
            <a:r>
              <a:rPr lang="en-US" sz="1800" b="1" dirty="0">
                <a:solidFill>
                  <a:schemeClr val="bg1"/>
                </a:solidFill>
                <a:latin typeface="Montserrat" pitchFamily="2" charset="77"/>
              </a:rPr>
              <a:t>Boxes 8 and 9 </a:t>
            </a:r>
            <a:r>
              <a:rPr lang="en-US" sz="1800" dirty="0">
                <a:solidFill>
                  <a:schemeClr val="bg1"/>
                </a:solidFill>
                <a:latin typeface="Montserrat" pitchFamily="2" charset="77"/>
              </a:rPr>
              <a:t>are used if the business buys from the EU into Northern Ireland or sells from</a:t>
            </a:r>
          </a:p>
          <a:p>
            <a:pPr marL="0" indent="0">
              <a:buNone/>
            </a:pPr>
            <a:r>
              <a:rPr lang="en-US" sz="1800" dirty="0">
                <a:solidFill>
                  <a:schemeClr val="bg1"/>
                </a:solidFill>
                <a:latin typeface="Montserrat" pitchFamily="2" charset="77"/>
              </a:rPr>
              <a:t>Northern Ireland to the EU.</a:t>
            </a:r>
          </a:p>
        </p:txBody>
      </p:sp>
    </p:spTree>
    <p:extLst>
      <p:ext uri="{BB962C8B-B14F-4D97-AF65-F5344CB8AC3E}">
        <p14:creationId xmlns:p14="http://schemas.microsoft.com/office/powerpoint/2010/main" val="1279271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87AD2142-9257-35E6-2712-9E62BC8E6B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DC6E5D-B1E4-004D-5117-ABE08CEAEBB6}"/>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Completion of VAT Return</a:t>
            </a:r>
          </a:p>
        </p:txBody>
      </p:sp>
      <p:sp>
        <p:nvSpPr>
          <p:cNvPr id="3" name="Content Placeholder 2">
            <a:extLst>
              <a:ext uri="{FF2B5EF4-FFF2-40B4-BE49-F238E27FC236}">
                <a16:creationId xmlns:a16="http://schemas.microsoft.com/office/drawing/2014/main" id="{FAD17371-F6E0-FA75-6EAD-7703B10B09F4}"/>
              </a:ext>
            </a:extLst>
          </p:cNvPr>
          <p:cNvSpPr>
            <a:spLocks noGrp="1"/>
          </p:cNvSpPr>
          <p:nvPr>
            <p:ph idx="1"/>
          </p:nvPr>
        </p:nvSpPr>
        <p:spPr>
          <a:xfrm>
            <a:off x="838200" y="1312752"/>
            <a:ext cx="10677808" cy="4997513"/>
          </a:xfrm>
        </p:spPr>
        <p:txBody>
          <a:bodyPr>
            <a:normAutofit/>
          </a:bodyPr>
          <a:lstStyle/>
          <a:p>
            <a:pPr marL="0" indent="0">
              <a:buNone/>
            </a:pPr>
            <a:r>
              <a:rPr lang="en-US" sz="1800" dirty="0">
                <a:solidFill>
                  <a:schemeClr val="bg1"/>
                </a:solidFill>
                <a:latin typeface="Montserrat" pitchFamily="2" charset="77"/>
              </a:rPr>
              <a:t>The following accounts have been extracted to prepare a VAT return for the end of quarter.</a:t>
            </a:r>
          </a:p>
          <a:p>
            <a:pPr marL="0" indent="0">
              <a:buNone/>
            </a:pPr>
            <a:r>
              <a:rPr lang="en-US" sz="1800" dirty="0">
                <a:solidFill>
                  <a:schemeClr val="bg1"/>
                </a:solidFill>
                <a:latin typeface="Montserrat" pitchFamily="2" charset="77"/>
              </a:rPr>
              <a:t> </a:t>
            </a:r>
          </a:p>
        </p:txBody>
      </p:sp>
      <p:graphicFrame>
        <p:nvGraphicFramePr>
          <p:cNvPr id="4" name="Table 3">
            <a:extLst>
              <a:ext uri="{FF2B5EF4-FFF2-40B4-BE49-F238E27FC236}">
                <a16:creationId xmlns:a16="http://schemas.microsoft.com/office/drawing/2014/main" id="{F79678B5-C1CD-15EB-2E1E-745D0DC6DB8B}"/>
              </a:ext>
            </a:extLst>
          </p:cNvPr>
          <p:cNvGraphicFramePr>
            <a:graphicFrameLocks noGrp="1"/>
          </p:cNvGraphicFramePr>
          <p:nvPr>
            <p:extLst>
              <p:ext uri="{D42A27DB-BD31-4B8C-83A1-F6EECF244321}">
                <p14:modId xmlns:p14="http://schemas.microsoft.com/office/powerpoint/2010/main" val="3067422762"/>
              </p:ext>
            </p:extLst>
          </p:nvPr>
        </p:nvGraphicFramePr>
        <p:xfrm>
          <a:off x="838200" y="1711215"/>
          <a:ext cx="8704152" cy="1854200"/>
        </p:xfrm>
        <a:graphic>
          <a:graphicData uri="http://schemas.openxmlformats.org/drawingml/2006/table">
            <a:tbl>
              <a:tblPr firstRow="1" bandRow="1">
                <a:tableStyleId>{21E4AEA4-8DFA-4A89-87EB-49C32662AFE0}</a:tableStyleId>
              </a:tblPr>
              <a:tblGrid>
                <a:gridCol w="919429">
                  <a:extLst>
                    <a:ext uri="{9D8B030D-6E8A-4147-A177-3AD203B41FA5}">
                      <a16:colId xmlns:a16="http://schemas.microsoft.com/office/drawing/2014/main" val="2759062177"/>
                    </a:ext>
                  </a:extLst>
                </a:gridCol>
                <a:gridCol w="1892175">
                  <a:extLst>
                    <a:ext uri="{9D8B030D-6E8A-4147-A177-3AD203B41FA5}">
                      <a16:colId xmlns:a16="http://schemas.microsoft.com/office/drawing/2014/main" val="3712549166"/>
                    </a:ext>
                  </a:extLst>
                </a:gridCol>
                <a:gridCol w="1252397">
                  <a:extLst>
                    <a:ext uri="{9D8B030D-6E8A-4147-A177-3AD203B41FA5}">
                      <a16:colId xmlns:a16="http://schemas.microsoft.com/office/drawing/2014/main" val="3727000671"/>
                    </a:ext>
                  </a:extLst>
                </a:gridCol>
                <a:gridCol w="892017">
                  <a:extLst>
                    <a:ext uri="{9D8B030D-6E8A-4147-A177-3AD203B41FA5}">
                      <a16:colId xmlns:a16="http://schemas.microsoft.com/office/drawing/2014/main" val="679593942"/>
                    </a:ext>
                  </a:extLst>
                </a:gridCol>
                <a:gridCol w="2326740">
                  <a:extLst>
                    <a:ext uri="{9D8B030D-6E8A-4147-A177-3AD203B41FA5}">
                      <a16:colId xmlns:a16="http://schemas.microsoft.com/office/drawing/2014/main" val="2122763877"/>
                    </a:ext>
                  </a:extLst>
                </a:gridCol>
                <a:gridCol w="1421394">
                  <a:extLst>
                    <a:ext uri="{9D8B030D-6E8A-4147-A177-3AD203B41FA5}">
                      <a16:colId xmlns:a16="http://schemas.microsoft.com/office/drawing/2014/main" val="450927536"/>
                    </a:ext>
                  </a:extLst>
                </a:gridCol>
              </a:tblGrid>
              <a:tr h="370840">
                <a:tc gridSpan="6">
                  <a:txBody>
                    <a:bodyPr/>
                    <a:lstStyle/>
                    <a:p>
                      <a:pPr algn="ctr"/>
                      <a:r>
                        <a:rPr lang="en-GB" dirty="0"/>
                        <a:t>Purchases</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4044337882"/>
                  </a:ext>
                </a:extLst>
              </a:tr>
              <a:tr h="370840">
                <a:tc>
                  <a:txBody>
                    <a:bodyPr/>
                    <a:lstStyle/>
                    <a:p>
                      <a:r>
                        <a:rPr lang="en-GB" b="1" dirty="0"/>
                        <a:t>Date</a:t>
                      </a:r>
                    </a:p>
                  </a:txBody>
                  <a:tcPr/>
                </a:tc>
                <a:tc>
                  <a:txBody>
                    <a:bodyPr/>
                    <a:lstStyle/>
                    <a:p>
                      <a:r>
                        <a:rPr lang="en-GB" b="1" dirty="0"/>
                        <a:t>Details</a:t>
                      </a:r>
                    </a:p>
                  </a:txBody>
                  <a:tcPr/>
                </a:tc>
                <a:tc>
                  <a:txBody>
                    <a:bodyPr/>
                    <a:lstStyle/>
                    <a:p>
                      <a:r>
                        <a:rPr lang="en-GB" b="1" dirty="0"/>
                        <a:t>£</a:t>
                      </a:r>
                    </a:p>
                  </a:txBody>
                  <a:tcPr/>
                </a:tc>
                <a:tc>
                  <a:txBody>
                    <a:bodyPr/>
                    <a:lstStyle/>
                    <a:p>
                      <a:r>
                        <a:rPr lang="en-GB" b="1" dirty="0"/>
                        <a:t>Date </a:t>
                      </a:r>
                    </a:p>
                  </a:txBody>
                  <a:tcPr/>
                </a:tc>
                <a:tc>
                  <a:txBody>
                    <a:bodyPr/>
                    <a:lstStyle/>
                    <a:p>
                      <a:r>
                        <a:rPr lang="en-GB" b="1" dirty="0"/>
                        <a:t>Details</a:t>
                      </a:r>
                    </a:p>
                  </a:txBody>
                  <a:tcPr/>
                </a:tc>
                <a:tc>
                  <a:txBody>
                    <a:bodyPr/>
                    <a:lstStyle/>
                    <a:p>
                      <a:r>
                        <a:rPr lang="en-GB" b="1" dirty="0"/>
                        <a:t>£</a:t>
                      </a:r>
                    </a:p>
                  </a:txBody>
                  <a:tcPr/>
                </a:tc>
                <a:extLst>
                  <a:ext uri="{0D108BD9-81ED-4DB2-BD59-A6C34878D82A}">
                    <a16:rowId xmlns:a16="http://schemas.microsoft.com/office/drawing/2014/main" val="954683098"/>
                  </a:ext>
                </a:extLst>
              </a:tr>
              <a:tr h="370840">
                <a:tc>
                  <a:txBody>
                    <a:bodyPr/>
                    <a:lstStyle/>
                    <a:p>
                      <a:endParaRPr lang="en-GB"/>
                    </a:p>
                  </a:txBody>
                  <a:tcPr/>
                </a:tc>
                <a:tc>
                  <a:txBody>
                    <a:bodyPr/>
                    <a:lstStyle/>
                    <a:p>
                      <a:r>
                        <a:rPr lang="en-GB" dirty="0"/>
                        <a:t>UK Purchases</a:t>
                      </a:r>
                    </a:p>
                  </a:txBody>
                  <a:tcPr/>
                </a:tc>
                <a:tc>
                  <a:txBody>
                    <a:bodyPr/>
                    <a:lstStyle/>
                    <a:p>
                      <a:r>
                        <a:rPr lang="en-GB" dirty="0"/>
                        <a:t>487,300.50</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636701314"/>
                  </a:ext>
                </a:extLst>
              </a:tr>
              <a:tr h="370840">
                <a:tc>
                  <a:txBody>
                    <a:bodyPr/>
                    <a:lstStyle/>
                    <a:p>
                      <a:endParaRPr lang="en-GB"/>
                    </a:p>
                  </a:txBody>
                  <a:tcPr/>
                </a:tc>
                <a:tc>
                  <a:txBody>
                    <a:bodyPr/>
                    <a:lstStyle/>
                    <a:p>
                      <a:r>
                        <a:rPr lang="en-GB" dirty="0"/>
                        <a:t>Imports</a:t>
                      </a:r>
                    </a:p>
                  </a:txBody>
                  <a:tcPr/>
                </a:tc>
                <a:tc>
                  <a:txBody>
                    <a:bodyPr/>
                    <a:lstStyle/>
                    <a:p>
                      <a:r>
                        <a:rPr lang="en-GB" dirty="0"/>
                        <a:t>42,612.60</a:t>
                      </a:r>
                    </a:p>
                  </a:txBody>
                  <a:tcP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2402155221"/>
                  </a:ext>
                </a:extLst>
              </a:tr>
              <a:tr h="370840">
                <a:tc>
                  <a:txBody>
                    <a:bodyPr/>
                    <a:lstStyle/>
                    <a:p>
                      <a:endParaRPr lang="en-GB"/>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781931764"/>
                  </a:ext>
                </a:extLst>
              </a:tr>
            </a:tbl>
          </a:graphicData>
        </a:graphic>
      </p:graphicFrame>
      <p:graphicFrame>
        <p:nvGraphicFramePr>
          <p:cNvPr id="5" name="Table 4">
            <a:extLst>
              <a:ext uri="{FF2B5EF4-FFF2-40B4-BE49-F238E27FC236}">
                <a16:creationId xmlns:a16="http://schemas.microsoft.com/office/drawing/2014/main" id="{DDA49E67-BD5C-F602-FEB5-0498A788DBCB}"/>
              </a:ext>
            </a:extLst>
          </p:cNvPr>
          <p:cNvGraphicFramePr>
            <a:graphicFrameLocks noGrp="1"/>
          </p:cNvGraphicFramePr>
          <p:nvPr>
            <p:extLst>
              <p:ext uri="{D42A27DB-BD31-4B8C-83A1-F6EECF244321}">
                <p14:modId xmlns:p14="http://schemas.microsoft.com/office/powerpoint/2010/main" val="1758022322"/>
              </p:ext>
            </p:extLst>
          </p:nvPr>
        </p:nvGraphicFramePr>
        <p:xfrm>
          <a:off x="838200" y="3811508"/>
          <a:ext cx="8740366" cy="1854200"/>
        </p:xfrm>
        <a:graphic>
          <a:graphicData uri="http://schemas.openxmlformats.org/drawingml/2006/table">
            <a:tbl>
              <a:tblPr firstRow="1" bandRow="1">
                <a:tableStyleId>{21E4AEA4-8DFA-4A89-87EB-49C32662AFE0}</a:tableStyleId>
              </a:tblPr>
              <a:tblGrid>
                <a:gridCol w="963440">
                  <a:extLst>
                    <a:ext uri="{9D8B030D-6E8A-4147-A177-3AD203B41FA5}">
                      <a16:colId xmlns:a16="http://schemas.microsoft.com/office/drawing/2014/main" val="2759062177"/>
                    </a:ext>
                  </a:extLst>
                </a:gridCol>
                <a:gridCol w="1745894">
                  <a:extLst>
                    <a:ext uri="{9D8B030D-6E8A-4147-A177-3AD203B41FA5}">
                      <a16:colId xmlns:a16="http://schemas.microsoft.com/office/drawing/2014/main" val="3712549166"/>
                    </a:ext>
                  </a:extLst>
                </a:gridCol>
                <a:gridCol w="1354667">
                  <a:extLst>
                    <a:ext uri="{9D8B030D-6E8A-4147-A177-3AD203B41FA5}">
                      <a16:colId xmlns:a16="http://schemas.microsoft.com/office/drawing/2014/main" val="3727000671"/>
                    </a:ext>
                  </a:extLst>
                </a:gridCol>
                <a:gridCol w="928231">
                  <a:extLst>
                    <a:ext uri="{9D8B030D-6E8A-4147-A177-3AD203B41FA5}">
                      <a16:colId xmlns:a16="http://schemas.microsoft.com/office/drawing/2014/main" val="679593942"/>
                    </a:ext>
                  </a:extLst>
                </a:gridCol>
                <a:gridCol w="2263366">
                  <a:extLst>
                    <a:ext uri="{9D8B030D-6E8A-4147-A177-3AD203B41FA5}">
                      <a16:colId xmlns:a16="http://schemas.microsoft.com/office/drawing/2014/main" val="2122763877"/>
                    </a:ext>
                  </a:extLst>
                </a:gridCol>
                <a:gridCol w="1484768">
                  <a:extLst>
                    <a:ext uri="{9D8B030D-6E8A-4147-A177-3AD203B41FA5}">
                      <a16:colId xmlns:a16="http://schemas.microsoft.com/office/drawing/2014/main" val="450927536"/>
                    </a:ext>
                  </a:extLst>
                </a:gridCol>
              </a:tblGrid>
              <a:tr h="370840">
                <a:tc gridSpan="6">
                  <a:txBody>
                    <a:bodyPr/>
                    <a:lstStyle/>
                    <a:p>
                      <a:pPr algn="ctr"/>
                      <a:r>
                        <a:rPr lang="en-GB" dirty="0"/>
                        <a:t>VAT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4044337882"/>
                  </a:ext>
                </a:extLst>
              </a:tr>
              <a:tr h="370840">
                <a:tc>
                  <a:txBody>
                    <a:bodyPr/>
                    <a:lstStyle/>
                    <a:p>
                      <a:r>
                        <a:rPr lang="en-GB" b="1" dirty="0"/>
                        <a:t>Date</a:t>
                      </a:r>
                    </a:p>
                  </a:txBody>
                  <a:tcPr/>
                </a:tc>
                <a:tc>
                  <a:txBody>
                    <a:bodyPr/>
                    <a:lstStyle/>
                    <a:p>
                      <a:r>
                        <a:rPr lang="en-GB" b="1" dirty="0"/>
                        <a:t>Details</a:t>
                      </a:r>
                    </a:p>
                  </a:txBody>
                  <a:tcPr/>
                </a:tc>
                <a:tc>
                  <a:txBody>
                    <a:bodyPr/>
                    <a:lstStyle/>
                    <a:p>
                      <a:r>
                        <a:rPr lang="en-GB" b="1" dirty="0"/>
                        <a:t>£</a:t>
                      </a:r>
                    </a:p>
                  </a:txBody>
                  <a:tcPr/>
                </a:tc>
                <a:tc>
                  <a:txBody>
                    <a:bodyPr/>
                    <a:lstStyle/>
                    <a:p>
                      <a:r>
                        <a:rPr lang="en-GB" b="1" dirty="0"/>
                        <a:t>Date </a:t>
                      </a:r>
                    </a:p>
                  </a:txBody>
                  <a:tcPr/>
                </a:tc>
                <a:tc>
                  <a:txBody>
                    <a:bodyPr/>
                    <a:lstStyle/>
                    <a:p>
                      <a:r>
                        <a:rPr lang="en-GB" b="1" dirty="0"/>
                        <a:t>Details</a:t>
                      </a:r>
                    </a:p>
                  </a:txBody>
                  <a:tcPr/>
                </a:tc>
                <a:tc>
                  <a:txBody>
                    <a:bodyPr/>
                    <a:lstStyle/>
                    <a:p>
                      <a:r>
                        <a:rPr lang="en-GB" b="1" dirty="0"/>
                        <a:t>£</a:t>
                      </a:r>
                    </a:p>
                  </a:txBody>
                  <a:tcPr/>
                </a:tc>
                <a:extLst>
                  <a:ext uri="{0D108BD9-81ED-4DB2-BD59-A6C34878D82A}">
                    <a16:rowId xmlns:a16="http://schemas.microsoft.com/office/drawing/2014/main" val="954683098"/>
                  </a:ext>
                </a:extLst>
              </a:tr>
              <a:tr h="370840">
                <a:tc>
                  <a:txBody>
                    <a:bodyPr/>
                    <a:lstStyle/>
                    <a:p>
                      <a:endParaRPr lang="en-GB"/>
                    </a:p>
                  </a:txBody>
                  <a:tcPr/>
                </a:tc>
                <a:tc>
                  <a:txBody>
                    <a:bodyPr/>
                    <a:lstStyle/>
                    <a:p>
                      <a:r>
                        <a:rPr lang="en-GB" dirty="0"/>
                        <a:t>UK Purchases</a:t>
                      </a:r>
                    </a:p>
                  </a:txBody>
                  <a:tcPr/>
                </a:tc>
                <a:tc>
                  <a:txBody>
                    <a:bodyPr/>
                    <a:lstStyle/>
                    <a:p>
                      <a:r>
                        <a:rPr lang="en-GB" dirty="0"/>
                        <a:t>97,460.10</a:t>
                      </a:r>
                    </a:p>
                  </a:txBody>
                  <a:tcPr/>
                </a:tc>
                <a:tc>
                  <a:txBody>
                    <a:bodyPr/>
                    <a:lstStyle/>
                    <a:p>
                      <a:endParaRPr lang="en-GB" dirty="0"/>
                    </a:p>
                  </a:txBody>
                  <a:tcPr/>
                </a:tc>
                <a:tc>
                  <a:txBody>
                    <a:bodyPr/>
                    <a:lstStyle/>
                    <a:p>
                      <a:r>
                        <a:rPr lang="en-GB" dirty="0"/>
                        <a:t>UK Sales</a:t>
                      </a:r>
                    </a:p>
                  </a:txBody>
                  <a:tcPr/>
                </a:tc>
                <a:tc>
                  <a:txBody>
                    <a:bodyPr/>
                    <a:lstStyle/>
                    <a:p>
                      <a:r>
                        <a:rPr lang="en-GB" dirty="0"/>
                        <a:t>141,288.20</a:t>
                      </a:r>
                    </a:p>
                  </a:txBody>
                  <a:tcPr/>
                </a:tc>
                <a:extLst>
                  <a:ext uri="{0D108BD9-81ED-4DB2-BD59-A6C34878D82A}">
                    <a16:rowId xmlns:a16="http://schemas.microsoft.com/office/drawing/2014/main" val="636701314"/>
                  </a:ext>
                </a:extLst>
              </a:tr>
              <a:tr h="370840">
                <a:tc>
                  <a:txBody>
                    <a:bodyPr/>
                    <a:lstStyle/>
                    <a:p>
                      <a:endParaRPr lang="en-GB"/>
                    </a:p>
                  </a:txBody>
                  <a:tcPr/>
                </a:tc>
                <a:tc>
                  <a:txBody>
                    <a:bodyPr/>
                    <a:lstStyle/>
                    <a:p>
                      <a:r>
                        <a:rPr lang="en-GB" dirty="0"/>
                        <a:t>Imports</a:t>
                      </a:r>
                    </a:p>
                  </a:txBody>
                  <a:tcPr/>
                </a:tc>
                <a:tc>
                  <a:txBody>
                    <a:bodyPr/>
                    <a:lstStyle/>
                    <a:p>
                      <a:r>
                        <a:rPr lang="en-GB" dirty="0"/>
                        <a:t>8,522.52</a:t>
                      </a:r>
                    </a:p>
                  </a:txBody>
                  <a:tcPr/>
                </a:tc>
                <a:tc>
                  <a:txBody>
                    <a:bodyPr/>
                    <a:lstStyle/>
                    <a:p>
                      <a:endParaRPr lang="en-GB"/>
                    </a:p>
                  </a:txBody>
                  <a:tcPr/>
                </a:tc>
                <a:tc>
                  <a:txBody>
                    <a:bodyPr/>
                    <a:lstStyle/>
                    <a:p>
                      <a:r>
                        <a:rPr lang="en-GB" dirty="0"/>
                        <a:t>UK Cash Sales</a:t>
                      </a:r>
                    </a:p>
                  </a:txBody>
                  <a:tcPr/>
                </a:tc>
                <a:tc>
                  <a:txBody>
                    <a:bodyPr/>
                    <a:lstStyle/>
                    <a:p>
                      <a:r>
                        <a:rPr lang="en-GB" dirty="0"/>
                        <a:t>13,692.45</a:t>
                      </a:r>
                    </a:p>
                  </a:txBody>
                  <a:tcPr/>
                </a:tc>
                <a:extLst>
                  <a:ext uri="{0D108BD9-81ED-4DB2-BD59-A6C34878D82A}">
                    <a16:rowId xmlns:a16="http://schemas.microsoft.com/office/drawing/2014/main" val="2402155221"/>
                  </a:ext>
                </a:extLst>
              </a:tr>
              <a:tr h="370840">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781931764"/>
                  </a:ext>
                </a:extLst>
              </a:tr>
            </a:tbl>
          </a:graphicData>
        </a:graphic>
      </p:graphicFrame>
    </p:spTree>
    <p:extLst>
      <p:ext uri="{BB962C8B-B14F-4D97-AF65-F5344CB8AC3E}">
        <p14:creationId xmlns:p14="http://schemas.microsoft.com/office/powerpoint/2010/main" val="941577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54132C5B-A6F6-7D72-E932-D64610FEC0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4931A7-7D4E-1D0F-3F11-C972351CBCA7}"/>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Completion of VAT Return</a:t>
            </a:r>
          </a:p>
        </p:txBody>
      </p:sp>
      <p:sp>
        <p:nvSpPr>
          <p:cNvPr id="3" name="Content Placeholder 2">
            <a:extLst>
              <a:ext uri="{FF2B5EF4-FFF2-40B4-BE49-F238E27FC236}">
                <a16:creationId xmlns:a16="http://schemas.microsoft.com/office/drawing/2014/main" id="{11E518FB-ACDB-4A64-571D-302C547E9C4F}"/>
              </a:ext>
            </a:extLst>
          </p:cNvPr>
          <p:cNvSpPr>
            <a:spLocks noGrp="1"/>
          </p:cNvSpPr>
          <p:nvPr>
            <p:ph idx="1"/>
          </p:nvPr>
        </p:nvSpPr>
        <p:spPr>
          <a:xfrm>
            <a:off x="838200" y="1312752"/>
            <a:ext cx="10677808" cy="4997513"/>
          </a:xfrm>
        </p:spPr>
        <p:txBody>
          <a:bodyPr>
            <a:normAutofit/>
          </a:bodyPr>
          <a:lstStyle/>
          <a:p>
            <a:pPr marL="0" indent="0">
              <a:buNone/>
            </a:pPr>
            <a:r>
              <a:rPr lang="en-US" sz="1800" dirty="0">
                <a:solidFill>
                  <a:schemeClr val="bg1"/>
                </a:solidFill>
                <a:latin typeface="Montserrat" pitchFamily="2" charset="77"/>
              </a:rPr>
              <a:t>You have also been given the following adjustments to make:</a:t>
            </a:r>
          </a:p>
          <a:p>
            <a:r>
              <a:rPr lang="en-US" sz="1800" dirty="0">
                <a:solidFill>
                  <a:schemeClr val="bg1"/>
                </a:solidFill>
                <a:latin typeface="Montserrat" pitchFamily="2" charset="77"/>
              </a:rPr>
              <a:t>UK Purchases includes a company car for the amount of £22,200 including VAT.</a:t>
            </a:r>
          </a:p>
          <a:p>
            <a:r>
              <a:rPr lang="en-US" sz="1800" dirty="0">
                <a:solidFill>
                  <a:schemeClr val="bg1"/>
                </a:solidFill>
                <a:latin typeface="Montserrat" pitchFamily="2" charset="77"/>
              </a:rPr>
              <a:t>UK Purchases includes £2,500 excluding VAT for entertaining UK customers.</a:t>
            </a:r>
          </a:p>
          <a:p>
            <a:r>
              <a:rPr lang="en-US" sz="1800" dirty="0">
                <a:solidFill>
                  <a:schemeClr val="bg1"/>
                </a:solidFill>
                <a:latin typeface="Montserrat" pitchFamily="2" charset="77"/>
              </a:rPr>
              <a:t>Bad Debt Relief is to be claimed on a debt for £1,980 including VAT. </a:t>
            </a:r>
          </a:p>
          <a:p>
            <a:r>
              <a:rPr lang="en-US" sz="1800" dirty="0">
                <a:solidFill>
                  <a:schemeClr val="bg1"/>
                </a:solidFill>
                <a:latin typeface="Montserrat" pitchFamily="2" charset="77"/>
              </a:rPr>
              <a:t>It has also been discovered that a purchases invoice for £1800 excluding VAT was recorded twice in the previous return. </a:t>
            </a:r>
          </a:p>
          <a:p>
            <a:r>
              <a:rPr lang="en-US" sz="1800" dirty="0">
                <a:solidFill>
                  <a:schemeClr val="bg1"/>
                </a:solidFill>
                <a:latin typeface="Montserrat" pitchFamily="2" charset="77"/>
              </a:rPr>
              <a:t>The VAT element of the fuel scale charge has been omitted. This is for the amount of £212.</a:t>
            </a:r>
          </a:p>
          <a:p>
            <a:endParaRPr lang="en-US" sz="1800" dirty="0">
              <a:solidFill>
                <a:schemeClr val="bg1"/>
              </a:solidFill>
              <a:latin typeface="Montserrat" pitchFamily="2" charset="77"/>
            </a:endParaRPr>
          </a:p>
          <a:p>
            <a:pPr marL="0" indent="0">
              <a:buNone/>
            </a:pPr>
            <a:r>
              <a:rPr lang="en-US" sz="1800" dirty="0">
                <a:solidFill>
                  <a:schemeClr val="bg1"/>
                </a:solidFill>
                <a:latin typeface="Montserrat" pitchFamily="2" charset="77"/>
              </a:rPr>
              <a:t>Calculate the figures to be entered into Box 1 of the VAT Return.</a:t>
            </a:r>
          </a:p>
          <a:p>
            <a:pPr marL="0" indent="0">
              <a:buNone/>
            </a:pPr>
            <a:r>
              <a:rPr lang="en-US" sz="1800" dirty="0">
                <a:solidFill>
                  <a:schemeClr val="bg1"/>
                </a:solidFill>
                <a:latin typeface="Montserrat" pitchFamily="2" charset="77"/>
              </a:rPr>
              <a:t>Calculate the figures to be entered into Box 4 of the VAT Return.</a:t>
            </a:r>
          </a:p>
          <a:p>
            <a:pPr marL="0" indent="0">
              <a:buNone/>
            </a:pPr>
            <a:r>
              <a:rPr lang="en-US" sz="1800" dirty="0">
                <a:solidFill>
                  <a:schemeClr val="bg1"/>
                </a:solidFill>
                <a:latin typeface="Montserrat" pitchFamily="2" charset="77"/>
              </a:rPr>
              <a:t>Calculate the figures to be entered into Box 7 of the VAT Return.</a:t>
            </a: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30102628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E83EDEB-61CC-B090-DBC4-43B05500F9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5285A9-8837-350A-2FD0-2D0A3A527681}"/>
              </a:ext>
            </a:extLst>
          </p:cNvPr>
          <p:cNvSpPr>
            <a:spLocks noGrp="1"/>
          </p:cNvSpPr>
          <p:nvPr>
            <p:ph type="title"/>
          </p:nvPr>
        </p:nvSpPr>
        <p:spPr>
          <a:xfrm>
            <a:off x="838200" y="259853"/>
            <a:ext cx="10515600" cy="1325563"/>
          </a:xfrm>
        </p:spPr>
        <p:txBody>
          <a:bodyPr>
            <a:normAutofit/>
          </a:bodyPr>
          <a:lstStyle/>
          <a:p>
            <a:r>
              <a:rPr lang="en-US" sz="3600" b="1">
                <a:solidFill>
                  <a:schemeClr val="bg1"/>
                </a:solidFill>
                <a:latin typeface="Montserrat SemiBold" pitchFamily="2" charset="77"/>
              </a:rPr>
              <a:t>Completion of VAT Return</a:t>
            </a:r>
            <a:endParaRPr lang="en-US" sz="3600" b="1" dirty="0">
              <a:solidFill>
                <a:schemeClr val="bg1"/>
              </a:solidFill>
              <a:latin typeface="Montserrat SemiBold" pitchFamily="2" charset="77"/>
            </a:endParaRPr>
          </a:p>
        </p:txBody>
      </p:sp>
      <p:sp>
        <p:nvSpPr>
          <p:cNvPr id="3" name="Content Placeholder 2">
            <a:extLst>
              <a:ext uri="{FF2B5EF4-FFF2-40B4-BE49-F238E27FC236}">
                <a16:creationId xmlns:a16="http://schemas.microsoft.com/office/drawing/2014/main" id="{4DBB2BF9-ECD3-EAC4-7059-7A7800F18E62}"/>
              </a:ext>
            </a:extLst>
          </p:cNvPr>
          <p:cNvSpPr>
            <a:spLocks noGrp="1"/>
          </p:cNvSpPr>
          <p:nvPr>
            <p:ph idx="1"/>
          </p:nvPr>
        </p:nvSpPr>
        <p:spPr>
          <a:xfrm>
            <a:off x="838200" y="1312752"/>
            <a:ext cx="10677808" cy="4997513"/>
          </a:xfrm>
        </p:spPr>
        <p:txBody>
          <a:bodyPr>
            <a:normAutofit/>
          </a:bodyPr>
          <a:lstStyle/>
          <a:p>
            <a:pPr marL="0" indent="0">
              <a:buNone/>
            </a:pPr>
            <a:r>
              <a:rPr lang="en-US" sz="1800" dirty="0">
                <a:solidFill>
                  <a:schemeClr val="bg1"/>
                </a:solidFill>
                <a:latin typeface="Montserrat" pitchFamily="2" charset="77"/>
              </a:rPr>
              <a:t>Box 1 = </a:t>
            </a:r>
          </a:p>
          <a:p>
            <a:pPr marL="0" indent="0">
              <a:buNone/>
            </a:pPr>
            <a:r>
              <a:rPr lang="en-US" sz="1800" dirty="0">
                <a:solidFill>
                  <a:schemeClr val="bg1"/>
                </a:solidFill>
                <a:latin typeface="Montserrat" pitchFamily="2" charset="77"/>
              </a:rPr>
              <a:t>Box 4 =</a:t>
            </a:r>
            <a:endParaRPr lang="en-US" sz="1800" b="1" dirty="0">
              <a:solidFill>
                <a:srgbClr val="FF0000"/>
              </a:solidFill>
              <a:latin typeface="Montserrat" pitchFamily="2" charset="77"/>
            </a:endParaRPr>
          </a:p>
          <a:p>
            <a:pPr marL="0" indent="0">
              <a:buNone/>
            </a:pPr>
            <a:r>
              <a:rPr lang="en-US" sz="1800" dirty="0">
                <a:solidFill>
                  <a:schemeClr val="bg1"/>
                </a:solidFill>
                <a:latin typeface="Montserrat" pitchFamily="2" charset="77"/>
              </a:rPr>
              <a:t>Box 7 =</a:t>
            </a: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2900181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3E9244E-D8A2-675E-DC09-B2C9C7FDA5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A0742A-5657-4A7D-2810-6DE0421D317F}"/>
              </a:ext>
            </a:extLst>
          </p:cNvPr>
          <p:cNvSpPr>
            <a:spLocks noGrp="1"/>
          </p:cNvSpPr>
          <p:nvPr>
            <p:ph type="title"/>
          </p:nvPr>
        </p:nvSpPr>
        <p:spPr>
          <a:xfrm>
            <a:off x="218039" y="69731"/>
            <a:ext cx="11135761" cy="799026"/>
          </a:xfrm>
        </p:spPr>
        <p:txBody>
          <a:bodyPr>
            <a:normAutofit fontScale="90000"/>
          </a:bodyPr>
          <a:lstStyle/>
          <a:p>
            <a:r>
              <a:rPr lang="en-US" sz="3200" b="1" dirty="0">
                <a:solidFill>
                  <a:schemeClr val="bg1"/>
                </a:solidFill>
                <a:latin typeface="Montserrat SemiBold" pitchFamily="2" charset="77"/>
              </a:rPr>
              <a:t>Reconciling Draft VAT Return with VAT Control Account</a:t>
            </a:r>
          </a:p>
        </p:txBody>
      </p:sp>
      <p:sp>
        <p:nvSpPr>
          <p:cNvPr id="3" name="Content Placeholder 2">
            <a:extLst>
              <a:ext uri="{FF2B5EF4-FFF2-40B4-BE49-F238E27FC236}">
                <a16:creationId xmlns:a16="http://schemas.microsoft.com/office/drawing/2014/main" id="{960075A3-5F4A-1320-A9F7-2C2C1ED5C5B5}"/>
              </a:ext>
            </a:extLst>
          </p:cNvPr>
          <p:cNvSpPr>
            <a:spLocks noGrp="1"/>
          </p:cNvSpPr>
          <p:nvPr>
            <p:ph idx="1"/>
          </p:nvPr>
        </p:nvSpPr>
        <p:spPr>
          <a:xfrm>
            <a:off x="218039" y="796704"/>
            <a:ext cx="11786856" cy="5730845"/>
          </a:xfrm>
        </p:spPr>
        <p:txBody>
          <a:bodyPr>
            <a:normAutofit/>
          </a:bodyPr>
          <a:lstStyle/>
          <a:p>
            <a:pPr marL="0" indent="0">
              <a:buNone/>
            </a:pPr>
            <a:r>
              <a:rPr lang="en-US" sz="1800" dirty="0">
                <a:solidFill>
                  <a:schemeClr val="bg1"/>
                </a:solidFill>
                <a:latin typeface="Montserrat" pitchFamily="2" charset="77"/>
              </a:rPr>
              <a:t>You are working on the VAT Return for period ending 30</a:t>
            </a:r>
            <a:r>
              <a:rPr lang="en-US" sz="1800" baseline="30000" dirty="0">
                <a:solidFill>
                  <a:schemeClr val="bg1"/>
                </a:solidFill>
                <a:latin typeface="Montserrat" pitchFamily="2" charset="77"/>
              </a:rPr>
              <a:t>th</a:t>
            </a:r>
            <a:r>
              <a:rPr lang="en-US" sz="1800" dirty="0">
                <a:solidFill>
                  <a:schemeClr val="bg1"/>
                </a:solidFill>
                <a:latin typeface="Montserrat" pitchFamily="2" charset="77"/>
              </a:rPr>
              <a:t> Sept 2025. The business has recently changed from manual to accounting software and no special schemes are used. Your manager has asked you to check the draft VAT Return with the VAT Control account in the trial balance to check accuracy before submitting the return. The draft VAT Return looks as follows:</a:t>
            </a:r>
          </a:p>
          <a:p>
            <a:pPr marL="0" indent="0">
              <a:buNone/>
            </a:pPr>
            <a:r>
              <a:rPr lang="en-US" sz="1800" b="1" dirty="0">
                <a:solidFill>
                  <a:schemeClr val="bg1"/>
                </a:solidFill>
                <a:latin typeface="Montserrat" pitchFamily="2" charset="77"/>
              </a:rPr>
              <a:t>Box 1 = £6,250.00		Box 4 = £3,900.00</a:t>
            </a:r>
          </a:p>
          <a:p>
            <a:pPr marL="0" indent="0">
              <a:buNone/>
            </a:pPr>
            <a:r>
              <a:rPr lang="en-US" sz="1800" b="1" dirty="0">
                <a:solidFill>
                  <a:schemeClr val="bg1"/>
                </a:solidFill>
                <a:latin typeface="Montserrat" pitchFamily="2" charset="77"/>
              </a:rPr>
              <a:t>Box 5 = £2,350.00		Box 6 = £91,812.00		Box 7 = £53,750.00</a:t>
            </a:r>
          </a:p>
          <a:p>
            <a:pPr marL="0" indent="0">
              <a:buNone/>
            </a:pPr>
            <a:r>
              <a:rPr lang="en-US" sz="1800" dirty="0">
                <a:solidFill>
                  <a:schemeClr val="bg1"/>
                </a:solidFill>
                <a:latin typeface="Montserrat" pitchFamily="2" charset="77"/>
              </a:rPr>
              <a:t>An extract of the VAT Control Account is shown below. </a:t>
            </a: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r>
              <a:rPr lang="en-US" sz="1800" dirty="0">
                <a:solidFill>
                  <a:schemeClr val="bg1"/>
                </a:solidFill>
                <a:latin typeface="Montserrat" pitchFamily="2" charset="77"/>
              </a:rPr>
              <a:t>You are also told that the trial balance contains closing balances for Trade Receivables at £82,500 and Trade Payables at £49,800. All transactions relating to these are standard rated. What could explain the difference between the owed amount showing in the draft VAT Return and the VAT Control Account?</a:t>
            </a: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p:txBody>
      </p:sp>
      <p:graphicFrame>
        <p:nvGraphicFramePr>
          <p:cNvPr id="5" name="Table 4">
            <a:extLst>
              <a:ext uri="{FF2B5EF4-FFF2-40B4-BE49-F238E27FC236}">
                <a16:creationId xmlns:a16="http://schemas.microsoft.com/office/drawing/2014/main" id="{DD3E2E47-E054-75F5-6F4B-8D524674F6F8}"/>
              </a:ext>
            </a:extLst>
          </p:cNvPr>
          <p:cNvGraphicFramePr>
            <a:graphicFrameLocks noGrp="1"/>
          </p:cNvGraphicFramePr>
          <p:nvPr>
            <p:extLst>
              <p:ext uri="{D42A27DB-BD31-4B8C-83A1-F6EECF244321}">
                <p14:modId xmlns:p14="http://schemas.microsoft.com/office/powerpoint/2010/main" val="181549105"/>
              </p:ext>
            </p:extLst>
          </p:nvPr>
        </p:nvGraphicFramePr>
        <p:xfrm>
          <a:off x="1814716" y="3139289"/>
          <a:ext cx="7637100" cy="2011680"/>
        </p:xfrm>
        <a:graphic>
          <a:graphicData uri="http://schemas.openxmlformats.org/drawingml/2006/table">
            <a:tbl>
              <a:tblPr firstRow="1" bandRow="1">
                <a:tableStyleId>{21E4AEA4-8DFA-4A89-87EB-49C32662AFE0}</a:tableStyleId>
              </a:tblPr>
              <a:tblGrid>
                <a:gridCol w="1272850">
                  <a:extLst>
                    <a:ext uri="{9D8B030D-6E8A-4147-A177-3AD203B41FA5}">
                      <a16:colId xmlns:a16="http://schemas.microsoft.com/office/drawing/2014/main" val="2651700836"/>
                    </a:ext>
                  </a:extLst>
                </a:gridCol>
                <a:gridCol w="1272850">
                  <a:extLst>
                    <a:ext uri="{9D8B030D-6E8A-4147-A177-3AD203B41FA5}">
                      <a16:colId xmlns:a16="http://schemas.microsoft.com/office/drawing/2014/main" val="3934794286"/>
                    </a:ext>
                  </a:extLst>
                </a:gridCol>
                <a:gridCol w="1272850">
                  <a:extLst>
                    <a:ext uri="{9D8B030D-6E8A-4147-A177-3AD203B41FA5}">
                      <a16:colId xmlns:a16="http://schemas.microsoft.com/office/drawing/2014/main" val="1212747357"/>
                    </a:ext>
                  </a:extLst>
                </a:gridCol>
                <a:gridCol w="1272850">
                  <a:extLst>
                    <a:ext uri="{9D8B030D-6E8A-4147-A177-3AD203B41FA5}">
                      <a16:colId xmlns:a16="http://schemas.microsoft.com/office/drawing/2014/main" val="3380825095"/>
                    </a:ext>
                  </a:extLst>
                </a:gridCol>
                <a:gridCol w="1272850">
                  <a:extLst>
                    <a:ext uri="{9D8B030D-6E8A-4147-A177-3AD203B41FA5}">
                      <a16:colId xmlns:a16="http://schemas.microsoft.com/office/drawing/2014/main" val="3617746315"/>
                    </a:ext>
                  </a:extLst>
                </a:gridCol>
                <a:gridCol w="1272850">
                  <a:extLst>
                    <a:ext uri="{9D8B030D-6E8A-4147-A177-3AD203B41FA5}">
                      <a16:colId xmlns:a16="http://schemas.microsoft.com/office/drawing/2014/main" val="128619961"/>
                    </a:ext>
                  </a:extLst>
                </a:gridCol>
              </a:tblGrid>
              <a:tr h="200170">
                <a:tc gridSpan="6">
                  <a:txBody>
                    <a:bodyPr/>
                    <a:lstStyle/>
                    <a:p>
                      <a:pPr algn="ctr"/>
                      <a:r>
                        <a:rPr lang="en-GB" sz="1600" dirty="0"/>
                        <a:t>VAT Control Account</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1961051587"/>
                  </a:ext>
                </a:extLst>
              </a:tr>
              <a:tr h="200170">
                <a:tc>
                  <a:txBody>
                    <a:bodyPr/>
                    <a:lstStyle/>
                    <a:p>
                      <a:r>
                        <a:rPr lang="en-GB" sz="1600" b="1" dirty="0"/>
                        <a:t>Date</a:t>
                      </a:r>
                    </a:p>
                  </a:txBody>
                  <a:tcPr/>
                </a:tc>
                <a:tc>
                  <a:txBody>
                    <a:bodyPr/>
                    <a:lstStyle/>
                    <a:p>
                      <a:r>
                        <a:rPr lang="en-GB" sz="1600" b="1" dirty="0"/>
                        <a:t>Details</a:t>
                      </a:r>
                    </a:p>
                  </a:txBody>
                  <a:tcPr/>
                </a:tc>
                <a:tc>
                  <a:txBody>
                    <a:bodyPr/>
                    <a:lstStyle/>
                    <a:p>
                      <a:r>
                        <a:rPr lang="en-GB" sz="1600" b="1" dirty="0"/>
                        <a:t>£</a:t>
                      </a:r>
                    </a:p>
                  </a:txBody>
                  <a:tcPr/>
                </a:tc>
                <a:tc>
                  <a:txBody>
                    <a:bodyPr/>
                    <a:lstStyle/>
                    <a:p>
                      <a:r>
                        <a:rPr lang="en-GB" sz="1600" b="1" dirty="0"/>
                        <a:t>Date</a:t>
                      </a:r>
                    </a:p>
                  </a:txBody>
                  <a:tcPr/>
                </a:tc>
                <a:tc>
                  <a:txBody>
                    <a:bodyPr/>
                    <a:lstStyle/>
                    <a:p>
                      <a:r>
                        <a:rPr lang="en-GB" sz="1600" b="1" dirty="0"/>
                        <a:t>Details</a:t>
                      </a:r>
                    </a:p>
                  </a:txBody>
                  <a:tcPr/>
                </a:tc>
                <a:tc>
                  <a:txBody>
                    <a:bodyPr/>
                    <a:lstStyle/>
                    <a:p>
                      <a:r>
                        <a:rPr lang="en-GB" sz="1600" b="1" dirty="0"/>
                        <a:t>£</a:t>
                      </a:r>
                    </a:p>
                  </a:txBody>
                  <a:tcPr/>
                </a:tc>
                <a:extLst>
                  <a:ext uri="{0D108BD9-81ED-4DB2-BD59-A6C34878D82A}">
                    <a16:rowId xmlns:a16="http://schemas.microsoft.com/office/drawing/2014/main" val="2449149075"/>
                  </a:ext>
                </a:extLst>
              </a:tr>
              <a:tr h="200170">
                <a:tc>
                  <a:txBody>
                    <a:bodyPr/>
                    <a:lstStyle/>
                    <a:p>
                      <a:r>
                        <a:rPr lang="en-GB" sz="1600" dirty="0"/>
                        <a:t>30/09</a:t>
                      </a:r>
                    </a:p>
                  </a:txBody>
                  <a:tcPr/>
                </a:tc>
                <a:tc>
                  <a:txBody>
                    <a:bodyPr/>
                    <a:lstStyle/>
                    <a:p>
                      <a:r>
                        <a:rPr lang="en-GB" sz="1600" dirty="0"/>
                        <a:t>Bank</a:t>
                      </a:r>
                    </a:p>
                  </a:txBody>
                  <a:tcPr/>
                </a:tc>
                <a:tc>
                  <a:txBody>
                    <a:bodyPr/>
                    <a:lstStyle/>
                    <a:p>
                      <a:r>
                        <a:rPr lang="en-GB" sz="1600" dirty="0"/>
                        <a:t>4,312.22</a:t>
                      </a:r>
                    </a:p>
                  </a:txBody>
                  <a:tcPr/>
                </a:tc>
                <a:tc>
                  <a:txBody>
                    <a:bodyPr/>
                    <a:lstStyle/>
                    <a:p>
                      <a:r>
                        <a:rPr lang="en-GB" sz="1600" dirty="0"/>
                        <a:t>30/09</a:t>
                      </a:r>
                    </a:p>
                  </a:txBody>
                  <a:tcPr/>
                </a:tc>
                <a:tc>
                  <a:txBody>
                    <a:bodyPr/>
                    <a:lstStyle/>
                    <a:p>
                      <a:r>
                        <a:rPr lang="en-GB" sz="1600" dirty="0"/>
                        <a:t>Bal b/d</a:t>
                      </a:r>
                    </a:p>
                  </a:txBody>
                  <a:tcPr/>
                </a:tc>
                <a:tc>
                  <a:txBody>
                    <a:bodyPr/>
                    <a:lstStyle/>
                    <a:p>
                      <a:r>
                        <a:rPr lang="en-GB" sz="1600" dirty="0"/>
                        <a:t>4,312.22</a:t>
                      </a:r>
                    </a:p>
                  </a:txBody>
                  <a:tcPr/>
                </a:tc>
                <a:extLst>
                  <a:ext uri="{0D108BD9-81ED-4DB2-BD59-A6C34878D82A}">
                    <a16:rowId xmlns:a16="http://schemas.microsoft.com/office/drawing/2014/main" val="3435269305"/>
                  </a:ext>
                </a:extLst>
              </a:tr>
              <a:tr h="200170">
                <a:tc>
                  <a:txBody>
                    <a:bodyPr/>
                    <a:lstStyle/>
                    <a:p>
                      <a:r>
                        <a:rPr lang="en-GB" sz="1600" dirty="0"/>
                        <a:t>30/09</a:t>
                      </a:r>
                    </a:p>
                  </a:txBody>
                  <a:tcPr/>
                </a:tc>
                <a:tc>
                  <a:txBody>
                    <a:bodyPr/>
                    <a:lstStyle/>
                    <a:p>
                      <a:r>
                        <a:rPr lang="en-GB" sz="1600" dirty="0"/>
                        <a:t>Input VAT</a:t>
                      </a:r>
                    </a:p>
                  </a:txBody>
                  <a:tcPr/>
                </a:tc>
                <a:tc>
                  <a:txBody>
                    <a:bodyPr/>
                    <a:lstStyle/>
                    <a:p>
                      <a:r>
                        <a:rPr lang="en-GB" sz="1600" dirty="0"/>
                        <a:t>12,200.00</a:t>
                      </a:r>
                    </a:p>
                  </a:txBody>
                  <a:tcPr/>
                </a:tc>
                <a:tc>
                  <a:txBody>
                    <a:bodyPr/>
                    <a:lstStyle/>
                    <a:p>
                      <a:r>
                        <a:rPr lang="en-GB" sz="1600" dirty="0"/>
                        <a:t>30/09</a:t>
                      </a:r>
                    </a:p>
                  </a:txBody>
                  <a:tcPr/>
                </a:tc>
                <a:tc>
                  <a:txBody>
                    <a:bodyPr/>
                    <a:lstStyle/>
                    <a:p>
                      <a:r>
                        <a:rPr lang="en-GB" sz="1600" dirty="0"/>
                        <a:t>Output VAT</a:t>
                      </a:r>
                    </a:p>
                  </a:txBody>
                  <a:tcPr/>
                </a:tc>
                <a:tc>
                  <a:txBody>
                    <a:bodyPr/>
                    <a:lstStyle/>
                    <a:p>
                      <a:r>
                        <a:rPr lang="en-GB" sz="1600" dirty="0"/>
                        <a:t>20,000.00</a:t>
                      </a:r>
                    </a:p>
                  </a:txBody>
                  <a:tcPr/>
                </a:tc>
                <a:extLst>
                  <a:ext uri="{0D108BD9-81ED-4DB2-BD59-A6C34878D82A}">
                    <a16:rowId xmlns:a16="http://schemas.microsoft.com/office/drawing/2014/main" val="4209624005"/>
                  </a:ext>
                </a:extLst>
              </a:tr>
              <a:tr h="200170">
                <a:tc>
                  <a:txBody>
                    <a:bodyPr/>
                    <a:lstStyle/>
                    <a:p>
                      <a:r>
                        <a:rPr lang="en-GB" sz="1600" dirty="0"/>
                        <a:t>30/09</a:t>
                      </a:r>
                    </a:p>
                  </a:txBody>
                  <a:tcPr/>
                </a:tc>
                <a:tc>
                  <a:txBody>
                    <a:bodyPr/>
                    <a:lstStyle/>
                    <a:p>
                      <a:r>
                        <a:rPr lang="en-GB" sz="1600" dirty="0"/>
                        <a:t>Bal c/d</a:t>
                      </a:r>
                    </a:p>
                  </a:txBody>
                  <a:tcPr/>
                </a:tc>
                <a:tc>
                  <a:txBody>
                    <a:bodyPr/>
                    <a:lstStyle/>
                    <a:p>
                      <a:r>
                        <a:rPr lang="en-GB" sz="1600" dirty="0"/>
                        <a:t>7,800.00</a:t>
                      </a:r>
                    </a:p>
                  </a:txBody>
                  <a:tcPr/>
                </a:tc>
                <a:tc>
                  <a:txBody>
                    <a:bodyPr/>
                    <a:lstStyle/>
                    <a:p>
                      <a:endParaRPr lang="en-GB" sz="1600"/>
                    </a:p>
                  </a:txBody>
                  <a:tcPr/>
                </a:tc>
                <a:tc>
                  <a:txBody>
                    <a:bodyPr/>
                    <a:lstStyle/>
                    <a:p>
                      <a:endParaRPr lang="en-GB" sz="1600"/>
                    </a:p>
                  </a:txBody>
                  <a:tcPr/>
                </a:tc>
                <a:tc>
                  <a:txBody>
                    <a:bodyPr/>
                    <a:lstStyle/>
                    <a:p>
                      <a:endParaRPr lang="en-GB" sz="1600" dirty="0"/>
                    </a:p>
                  </a:txBody>
                  <a:tcPr/>
                </a:tc>
                <a:extLst>
                  <a:ext uri="{0D108BD9-81ED-4DB2-BD59-A6C34878D82A}">
                    <a16:rowId xmlns:a16="http://schemas.microsoft.com/office/drawing/2014/main" val="3066557782"/>
                  </a:ext>
                </a:extLst>
              </a:tr>
              <a:tr h="200170">
                <a:tc>
                  <a:txBody>
                    <a:bodyPr/>
                    <a:lstStyle/>
                    <a:p>
                      <a:endParaRPr lang="en-GB" sz="1600" dirty="0"/>
                    </a:p>
                  </a:txBody>
                  <a:tcPr/>
                </a:tc>
                <a:tc>
                  <a:txBody>
                    <a:bodyPr/>
                    <a:lstStyle/>
                    <a:p>
                      <a:endParaRPr lang="en-GB" sz="1600" dirty="0"/>
                    </a:p>
                  </a:txBody>
                  <a:tcPr/>
                </a:tc>
                <a:tc>
                  <a:txBody>
                    <a:bodyPr/>
                    <a:lstStyle/>
                    <a:p>
                      <a:r>
                        <a:rPr lang="en-GB" sz="1600" b="1" dirty="0"/>
                        <a:t>£24,312.22</a:t>
                      </a:r>
                    </a:p>
                  </a:txBody>
                  <a:tcPr/>
                </a:tc>
                <a:tc>
                  <a:txBody>
                    <a:bodyPr/>
                    <a:lstStyle/>
                    <a:p>
                      <a:endParaRPr lang="en-GB" sz="1600" dirty="0"/>
                    </a:p>
                  </a:txBody>
                  <a:tcPr/>
                </a:tc>
                <a:tc>
                  <a:txBody>
                    <a:bodyPr/>
                    <a:lstStyle/>
                    <a:p>
                      <a:endParaRPr lang="en-GB" sz="1600" dirty="0"/>
                    </a:p>
                  </a:txBody>
                  <a:tcPr/>
                </a:tc>
                <a:tc>
                  <a:txBody>
                    <a:bodyPr/>
                    <a:lstStyle/>
                    <a:p>
                      <a:r>
                        <a:rPr lang="en-GB" sz="1600" b="1" dirty="0"/>
                        <a:t>£24,312.22</a:t>
                      </a:r>
                    </a:p>
                  </a:txBody>
                  <a:tcPr/>
                </a:tc>
                <a:extLst>
                  <a:ext uri="{0D108BD9-81ED-4DB2-BD59-A6C34878D82A}">
                    <a16:rowId xmlns:a16="http://schemas.microsoft.com/office/drawing/2014/main" val="2333891738"/>
                  </a:ext>
                </a:extLst>
              </a:tr>
            </a:tbl>
          </a:graphicData>
        </a:graphic>
      </p:graphicFrame>
    </p:spTree>
    <p:extLst>
      <p:ext uri="{BB962C8B-B14F-4D97-AF65-F5344CB8AC3E}">
        <p14:creationId xmlns:p14="http://schemas.microsoft.com/office/powerpoint/2010/main" val="3556110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41E4EDE7-6429-5550-EB5E-37EBF6A66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C978D-94A7-B603-B80D-B471A0408865}"/>
              </a:ext>
            </a:extLst>
          </p:cNvPr>
          <p:cNvSpPr>
            <a:spLocks noGrp="1"/>
          </p:cNvSpPr>
          <p:nvPr>
            <p:ph type="title"/>
          </p:nvPr>
        </p:nvSpPr>
        <p:spPr>
          <a:xfrm>
            <a:off x="218039" y="69731"/>
            <a:ext cx="11135761" cy="799026"/>
          </a:xfrm>
        </p:spPr>
        <p:txBody>
          <a:bodyPr>
            <a:normAutofit fontScale="90000"/>
          </a:bodyPr>
          <a:lstStyle/>
          <a:p>
            <a:r>
              <a:rPr lang="en-US" sz="3200" b="1" dirty="0">
                <a:solidFill>
                  <a:schemeClr val="bg1"/>
                </a:solidFill>
                <a:latin typeface="Montserrat SemiBold" pitchFamily="2" charset="77"/>
              </a:rPr>
              <a:t>Reconciling Draft VAT Return with VAT Control Account</a:t>
            </a:r>
          </a:p>
        </p:txBody>
      </p:sp>
      <p:sp>
        <p:nvSpPr>
          <p:cNvPr id="3" name="Content Placeholder 2">
            <a:extLst>
              <a:ext uri="{FF2B5EF4-FFF2-40B4-BE49-F238E27FC236}">
                <a16:creationId xmlns:a16="http://schemas.microsoft.com/office/drawing/2014/main" id="{9A594CD6-EE74-E2DE-E0B4-EFF9AE3FBE06}"/>
              </a:ext>
            </a:extLst>
          </p:cNvPr>
          <p:cNvSpPr>
            <a:spLocks noGrp="1"/>
          </p:cNvSpPr>
          <p:nvPr>
            <p:ph idx="1"/>
          </p:nvPr>
        </p:nvSpPr>
        <p:spPr>
          <a:xfrm>
            <a:off x="218039" y="796704"/>
            <a:ext cx="11786856" cy="5730845"/>
          </a:xfrm>
        </p:spPr>
        <p:txBody>
          <a:bodyPr>
            <a:normAutofit/>
          </a:bodyPr>
          <a:lstStyle/>
          <a:p>
            <a:pPr marL="0" indent="0">
              <a:buNone/>
            </a:pPr>
            <a:r>
              <a:rPr lang="en-US" sz="1800" dirty="0">
                <a:solidFill>
                  <a:schemeClr val="bg1"/>
                </a:solidFill>
                <a:latin typeface="Montserrat" pitchFamily="2" charset="77"/>
              </a:rPr>
              <a:t>Complete the reconciliation statement below.</a:t>
            </a: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a:p>
            <a:pPr marL="0" indent="0">
              <a:buNone/>
            </a:pPr>
            <a:endParaRPr lang="en-US" sz="1800" dirty="0">
              <a:solidFill>
                <a:schemeClr val="bg1"/>
              </a:solidFill>
              <a:latin typeface="Montserrat" pitchFamily="2" charset="77"/>
            </a:endParaRPr>
          </a:p>
        </p:txBody>
      </p:sp>
      <p:graphicFrame>
        <p:nvGraphicFramePr>
          <p:cNvPr id="4" name="Table 3">
            <a:extLst>
              <a:ext uri="{FF2B5EF4-FFF2-40B4-BE49-F238E27FC236}">
                <a16:creationId xmlns:a16="http://schemas.microsoft.com/office/drawing/2014/main" id="{9C708839-8C7C-7086-D9F6-A0606D547C28}"/>
              </a:ext>
            </a:extLst>
          </p:cNvPr>
          <p:cNvGraphicFramePr>
            <a:graphicFrameLocks noGrp="1"/>
          </p:cNvGraphicFramePr>
          <p:nvPr>
            <p:extLst>
              <p:ext uri="{D42A27DB-BD31-4B8C-83A1-F6EECF244321}">
                <p14:modId xmlns:p14="http://schemas.microsoft.com/office/powerpoint/2010/main" val="1460735380"/>
              </p:ext>
            </p:extLst>
          </p:nvPr>
        </p:nvGraphicFramePr>
        <p:xfrm>
          <a:off x="293734" y="1353409"/>
          <a:ext cx="8128000" cy="1854200"/>
        </p:xfrm>
        <a:graphic>
          <a:graphicData uri="http://schemas.openxmlformats.org/drawingml/2006/table">
            <a:tbl>
              <a:tblPr firstRow="1" bandRow="1">
                <a:tableStyleId>{21E4AEA4-8DFA-4A89-87EB-49C32662AFE0}</a:tableStyleId>
              </a:tblPr>
              <a:tblGrid>
                <a:gridCol w="4064000">
                  <a:extLst>
                    <a:ext uri="{9D8B030D-6E8A-4147-A177-3AD203B41FA5}">
                      <a16:colId xmlns:a16="http://schemas.microsoft.com/office/drawing/2014/main" val="3372310321"/>
                    </a:ext>
                  </a:extLst>
                </a:gridCol>
                <a:gridCol w="4064000">
                  <a:extLst>
                    <a:ext uri="{9D8B030D-6E8A-4147-A177-3AD203B41FA5}">
                      <a16:colId xmlns:a16="http://schemas.microsoft.com/office/drawing/2014/main" val="4100392764"/>
                    </a:ext>
                  </a:extLst>
                </a:gridCol>
              </a:tblGrid>
              <a:tr h="370840">
                <a:tc gridSpan="2">
                  <a:txBody>
                    <a:bodyPr/>
                    <a:lstStyle/>
                    <a:p>
                      <a:pPr algn="ctr"/>
                      <a:r>
                        <a:rPr lang="en-GB" dirty="0"/>
                        <a:t>Reconciliation</a:t>
                      </a:r>
                    </a:p>
                  </a:txBody>
                  <a:tcPr/>
                </a:tc>
                <a:tc hMerge="1">
                  <a:txBody>
                    <a:bodyPr/>
                    <a:lstStyle/>
                    <a:p>
                      <a:endParaRPr lang="en-GB" dirty="0"/>
                    </a:p>
                  </a:txBody>
                  <a:tcPr/>
                </a:tc>
                <a:extLst>
                  <a:ext uri="{0D108BD9-81ED-4DB2-BD59-A6C34878D82A}">
                    <a16:rowId xmlns:a16="http://schemas.microsoft.com/office/drawing/2014/main" val="739203131"/>
                  </a:ext>
                </a:extLst>
              </a:tr>
              <a:tr h="370840">
                <a:tc>
                  <a:txBody>
                    <a:bodyPr/>
                    <a:lstStyle/>
                    <a:p>
                      <a:r>
                        <a:rPr lang="en-GB" dirty="0"/>
                        <a:t>Balance as per Draft VAT Return</a:t>
                      </a:r>
                    </a:p>
                  </a:txBody>
                  <a:tcPr/>
                </a:tc>
                <a:tc>
                  <a:txBody>
                    <a:bodyPr/>
                    <a:lstStyle/>
                    <a:p>
                      <a:r>
                        <a:rPr lang="en-GB" dirty="0"/>
                        <a:t>£2,350.00</a:t>
                      </a:r>
                    </a:p>
                  </a:txBody>
                  <a:tcPr/>
                </a:tc>
                <a:extLst>
                  <a:ext uri="{0D108BD9-81ED-4DB2-BD59-A6C34878D82A}">
                    <a16:rowId xmlns:a16="http://schemas.microsoft.com/office/drawing/2014/main" val="255042064"/>
                  </a:ext>
                </a:extLst>
              </a:tr>
              <a:tr h="370840">
                <a:tc>
                  <a:txBody>
                    <a:bodyPr/>
                    <a:lstStyle/>
                    <a:p>
                      <a:endParaRPr lang="en-GB" b="1" dirty="0">
                        <a:solidFill>
                          <a:srgbClr val="FF0000"/>
                        </a:solidFill>
                      </a:endParaRPr>
                    </a:p>
                  </a:txBody>
                  <a:tcPr/>
                </a:tc>
                <a:tc>
                  <a:txBody>
                    <a:bodyPr/>
                    <a:lstStyle/>
                    <a:p>
                      <a:endParaRPr lang="en-GB" b="1" dirty="0">
                        <a:solidFill>
                          <a:srgbClr val="FF0000"/>
                        </a:solidFill>
                      </a:endParaRPr>
                    </a:p>
                  </a:txBody>
                  <a:tcPr/>
                </a:tc>
                <a:extLst>
                  <a:ext uri="{0D108BD9-81ED-4DB2-BD59-A6C34878D82A}">
                    <a16:rowId xmlns:a16="http://schemas.microsoft.com/office/drawing/2014/main" val="2484593061"/>
                  </a:ext>
                </a:extLst>
              </a:tr>
              <a:tr h="370840">
                <a:tc>
                  <a:txBody>
                    <a:bodyPr/>
                    <a:lstStyle/>
                    <a:p>
                      <a:endParaRPr lang="en-GB" b="1" dirty="0">
                        <a:solidFill>
                          <a:srgbClr val="FF0000"/>
                        </a:solidFill>
                      </a:endParaRPr>
                    </a:p>
                  </a:txBody>
                  <a:tcPr/>
                </a:tc>
                <a:tc>
                  <a:txBody>
                    <a:bodyPr/>
                    <a:lstStyle/>
                    <a:p>
                      <a:endParaRPr lang="en-GB" b="1" dirty="0">
                        <a:solidFill>
                          <a:srgbClr val="FF0000"/>
                        </a:solidFill>
                      </a:endParaRPr>
                    </a:p>
                  </a:txBody>
                  <a:tcPr/>
                </a:tc>
                <a:extLst>
                  <a:ext uri="{0D108BD9-81ED-4DB2-BD59-A6C34878D82A}">
                    <a16:rowId xmlns:a16="http://schemas.microsoft.com/office/drawing/2014/main" val="1979263688"/>
                  </a:ext>
                </a:extLst>
              </a:tr>
              <a:tr h="370840">
                <a:tc>
                  <a:txBody>
                    <a:bodyPr/>
                    <a:lstStyle/>
                    <a:p>
                      <a:r>
                        <a:rPr lang="en-GB" dirty="0"/>
                        <a:t>Balance as per VAT Control Account</a:t>
                      </a:r>
                    </a:p>
                  </a:txBody>
                  <a:tcPr/>
                </a:tc>
                <a:tc>
                  <a:txBody>
                    <a:bodyPr/>
                    <a:lstStyle/>
                    <a:p>
                      <a:r>
                        <a:rPr lang="en-GB" dirty="0"/>
                        <a:t>£7,800.00</a:t>
                      </a:r>
                    </a:p>
                  </a:txBody>
                  <a:tcPr/>
                </a:tc>
                <a:extLst>
                  <a:ext uri="{0D108BD9-81ED-4DB2-BD59-A6C34878D82A}">
                    <a16:rowId xmlns:a16="http://schemas.microsoft.com/office/drawing/2014/main" val="1144347409"/>
                  </a:ext>
                </a:extLst>
              </a:tr>
            </a:tbl>
          </a:graphicData>
        </a:graphic>
      </p:graphicFrame>
    </p:spTree>
    <p:extLst>
      <p:ext uri="{BB962C8B-B14F-4D97-AF65-F5344CB8AC3E}">
        <p14:creationId xmlns:p14="http://schemas.microsoft.com/office/powerpoint/2010/main" val="3822864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40C39-724F-F753-92D5-FAB392C7DF9E}"/>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Topics</a:t>
            </a:r>
          </a:p>
        </p:txBody>
      </p:sp>
      <p:sp>
        <p:nvSpPr>
          <p:cNvPr id="3" name="Content Placeholder 2">
            <a:extLst>
              <a:ext uri="{FF2B5EF4-FFF2-40B4-BE49-F238E27FC236}">
                <a16:creationId xmlns:a16="http://schemas.microsoft.com/office/drawing/2014/main" id="{9773D70B-9321-EF9C-81F8-79490A584D13}"/>
              </a:ext>
            </a:extLst>
          </p:cNvPr>
          <p:cNvSpPr>
            <a:spLocks noGrp="1"/>
          </p:cNvSpPr>
          <p:nvPr>
            <p:ph idx="1"/>
          </p:nvPr>
        </p:nvSpPr>
        <p:spPr/>
        <p:txBody>
          <a:bodyPr>
            <a:normAutofit/>
          </a:bodyPr>
          <a:lstStyle/>
          <a:p>
            <a:r>
              <a:rPr lang="en-US" sz="1800" dirty="0">
                <a:solidFill>
                  <a:schemeClr val="bg1"/>
                </a:solidFill>
                <a:latin typeface="Montserrat" pitchFamily="2" charset="77"/>
              </a:rPr>
              <a:t>What’s changing? FA24 to FA25 updates</a:t>
            </a:r>
          </a:p>
          <a:p>
            <a:r>
              <a:rPr lang="en-US" sz="1800" dirty="0">
                <a:solidFill>
                  <a:schemeClr val="bg1"/>
                </a:solidFill>
                <a:latin typeface="Montserrat" pitchFamily="2" charset="77"/>
              </a:rPr>
              <a:t>Aspects of VAT</a:t>
            </a:r>
          </a:p>
          <a:p>
            <a:r>
              <a:rPr lang="en-US" sz="1800" dirty="0">
                <a:solidFill>
                  <a:schemeClr val="bg1"/>
                </a:solidFill>
                <a:latin typeface="Montserrat" pitchFamily="2" charset="77"/>
              </a:rPr>
              <a:t>VAT on Overseas Transactions</a:t>
            </a:r>
          </a:p>
          <a:p>
            <a:r>
              <a:rPr lang="en-US" sz="1800" dirty="0">
                <a:solidFill>
                  <a:schemeClr val="bg1"/>
                </a:solidFill>
                <a:latin typeface="Montserrat" pitchFamily="2" charset="77"/>
              </a:rPr>
              <a:t>Completion of VAT Return</a:t>
            </a:r>
          </a:p>
          <a:p>
            <a:r>
              <a:rPr lang="en-US" sz="1800" dirty="0">
                <a:solidFill>
                  <a:schemeClr val="bg1"/>
                </a:solidFill>
                <a:latin typeface="Montserrat" pitchFamily="2" charset="77"/>
              </a:rPr>
              <a:t>Reconciling the Draft VAT Return with the VAT Control Account</a:t>
            </a: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3755180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C96F4BD-29DC-7954-C4DB-B75FF807E6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1B9109-4464-3B71-41F2-EFB0786C0EA2}"/>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FA24 to FA25 Updates</a:t>
            </a:r>
          </a:p>
        </p:txBody>
      </p:sp>
      <p:sp>
        <p:nvSpPr>
          <p:cNvPr id="3" name="Content Placeholder 2">
            <a:extLst>
              <a:ext uri="{FF2B5EF4-FFF2-40B4-BE49-F238E27FC236}">
                <a16:creationId xmlns:a16="http://schemas.microsoft.com/office/drawing/2014/main" id="{090AB630-7D44-9573-F077-708C2F80EF81}"/>
              </a:ext>
            </a:extLst>
          </p:cNvPr>
          <p:cNvSpPr>
            <a:spLocks noGrp="1"/>
          </p:cNvSpPr>
          <p:nvPr>
            <p:ph idx="1"/>
          </p:nvPr>
        </p:nvSpPr>
        <p:spPr/>
        <p:txBody>
          <a:bodyPr>
            <a:normAutofit/>
          </a:bodyPr>
          <a:lstStyle/>
          <a:p>
            <a:r>
              <a:rPr lang="en-US" sz="1800" dirty="0">
                <a:solidFill>
                  <a:schemeClr val="bg1"/>
                </a:solidFill>
                <a:latin typeface="Montserrat" pitchFamily="2" charset="77"/>
              </a:rPr>
              <a:t>Fuel Scale Charge - VAT inclusive consideration for 1/3/12 month prescribed accounting period at each CO2 emission level. </a:t>
            </a:r>
          </a:p>
          <a:p>
            <a:r>
              <a:rPr lang="en-US" sz="1800" dirty="0">
                <a:solidFill>
                  <a:schemeClr val="bg1"/>
                </a:solidFill>
                <a:latin typeface="Montserrat" pitchFamily="2" charset="77"/>
              </a:rPr>
              <a:t>Late Payment Penalties:</a:t>
            </a:r>
          </a:p>
          <a:p>
            <a:pPr marL="0" indent="0">
              <a:buNone/>
            </a:pPr>
            <a:r>
              <a:rPr lang="en-US" sz="1800" dirty="0">
                <a:solidFill>
                  <a:schemeClr val="bg1"/>
                </a:solidFill>
                <a:latin typeface="Montserrat" pitchFamily="2" charset="77"/>
              </a:rPr>
              <a:t>	The first late payment penalty for VAT has increased from 2% to 3%.</a:t>
            </a:r>
          </a:p>
          <a:p>
            <a:pPr marL="0" indent="0">
              <a:buNone/>
            </a:pPr>
            <a:r>
              <a:rPr lang="en-US" sz="1800" dirty="0">
                <a:solidFill>
                  <a:schemeClr val="bg1"/>
                </a:solidFill>
                <a:latin typeface="Montserrat" pitchFamily="2" charset="77"/>
              </a:rPr>
              <a:t>	The second late payment penalty daily rate has increased from 4% to 10%.</a:t>
            </a:r>
          </a:p>
          <a:p>
            <a:r>
              <a:rPr lang="en-US" sz="1800" dirty="0">
                <a:solidFill>
                  <a:schemeClr val="bg1"/>
                </a:solidFill>
                <a:latin typeface="Montserrat" pitchFamily="2" charset="77"/>
              </a:rPr>
              <a:t>Interest Charges – The interest charged on outstanding amounts has increased from the base rate + 2.5% to the base rate + 4%. The Bank of England base rate will be given in the exam.</a:t>
            </a: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3253457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0938CD1-33A4-5DE0-A563-8238793A6E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DEA5A8-DA76-3F65-6014-8CD2DD8B8CEC}"/>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Aspects of VAT</a:t>
            </a:r>
          </a:p>
        </p:txBody>
      </p:sp>
      <p:sp>
        <p:nvSpPr>
          <p:cNvPr id="3" name="Content Placeholder 2">
            <a:extLst>
              <a:ext uri="{FF2B5EF4-FFF2-40B4-BE49-F238E27FC236}">
                <a16:creationId xmlns:a16="http://schemas.microsoft.com/office/drawing/2014/main" id="{02708366-B37E-A2B3-64B7-20737C634CC9}"/>
              </a:ext>
            </a:extLst>
          </p:cNvPr>
          <p:cNvSpPr>
            <a:spLocks noGrp="1"/>
          </p:cNvSpPr>
          <p:nvPr>
            <p:ph idx="1"/>
          </p:nvPr>
        </p:nvSpPr>
        <p:spPr/>
        <p:txBody>
          <a:bodyPr>
            <a:normAutofit/>
          </a:bodyPr>
          <a:lstStyle/>
          <a:p>
            <a:r>
              <a:rPr lang="en-US" sz="1800" dirty="0">
                <a:solidFill>
                  <a:schemeClr val="bg1"/>
                </a:solidFill>
                <a:latin typeface="Montserrat" pitchFamily="2" charset="77"/>
              </a:rPr>
              <a:t>Taking Goods for Private Use</a:t>
            </a:r>
          </a:p>
          <a:p>
            <a:r>
              <a:rPr lang="en-US" sz="1800" dirty="0">
                <a:solidFill>
                  <a:schemeClr val="bg1"/>
                </a:solidFill>
                <a:latin typeface="Montserrat" pitchFamily="2" charset="77"/>
              </a:rPr>
              <a:t>VAT on Road Fuel</a:t>
            </a:r>
          </a:p>
          <a:p>
            <a:r>
              <a:rPr lang="en-US" sz="1800" dirty="0">
                <a:solidFill>
                  <a:schemeClr val="bg1"/>
                </a:solidFill>
                <a:latin typeface="Montserrat" pitchFamily="2" charset="77"/>
              </a:rPr>
              <a:t>Irrecoverable Debts</a:t>
            </a:r>
          </a:p>
          <a:p>
            <a:r>
              <a:rPr lang="en-US" sz="1800" dirty="0">
                <a:solidFill>
                  <a:schemeClr val="bg1"/>
                </a:solidFill>
                <a:latin typeface="Montserrat" pitchFamily="2" charset="77"/>
              </a:rPr>
              <a:t>Business Entertaining</a:t>
            </a:r>
          </a:p>
          <a:p>
            <a:r>
              <a:rPr lang="en-US" sz="1800" dirty="0">
                <a:solidFill>
                  <a:schemeClr val="bg1"/>
                </a:solidFill>
                <a:latin typeface="Montserrat" pitchFamily="2" charset="77"/>
              </a:rPr>
              <a:t>Company Assets</a:t>
            </a:r>
          </a:p>
          <a:p>
            <a:r>
              <a:rPr lang="en-US" sz="1800" dirty="0">
                <a:solidFill>
                  <a:schemeClr val="bg1"/>
                </a:solidFill>
                <a:latin typeface="Montserrat" pitchFamily="2" charset="77"/>
              </a:rPr>
              <a:t>Company Vehicles</a:t>
            </a: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1545832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3EC5AD17-5529-B916-A159-5E46E8ECE7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3FC9EF-D91F-8499-7F0C-8321BA799812}"/>
              </a:ext>
            </a:extLst>
          </p:cNvPr>
          <p:cNvSpPr>
            <a:spLocks noGrp="1"/>
          </p:cNvSpPr>
          <p:nvPr>
            <p:ph type="title"/>
          </p:nvPr>
        </p:nvSpPr>
        <p:spPr/>
        <p:txBody>
          <a:bodyPr>
            <a:normAutofit/>
          </a:bodyPr>
          <a:lstStyle/>
          <a:p>
            <a:r>
              <a:rPr lang="en-US" sz="3600" b="1" dirty="0">
                <a:solidFill>
                  <a:schemeClr val="bg1"/>
                </a:solidFill>
                <a:latin typeface="Montserrat SemiBold" pitchFamily="2" charset="77"/>
              </a:rPr>
              <a:t>Taking Goods for Private Use</a:t>
            </a:r>
          </a:p>
        </p:txBody>
      </p:sp>
      <p:sp>
        <p:nvSpPr>
          <p:cNvPr id="3" name="Content Placeholder 2">
            <a:extLst>
              <a:ext uri="{FF2B5EF4-FFF2-40B4-BE49-F238E27FC236}">
                <a16:creationId xmlns:a16="http://schemas.microsoft.com/office/drawing/2014/main" id="{3002CDBA-1F8A-DFA6-5700-5056406E27E8}"/>
              </a:ext>
            </a:extLst>
          </p:cNvPr>
          <p:cNvSpPr>
            <a:spLocks noGrp="1"/>
          </p:cNvSpPr>
          <p:nvPr>
            <p:ph idx="1"/>
          </p:nvPr>
        </p:nvSpPr>
        <p:spPr/>
        <p:txBody>
          <a:bodyPr>
            <a:normAutofit/>
          </a:bodyPr>
          <a:lstStyle/>
          <a:p>
            <a:pPr marL="0" indent="0">
              <a:buNone/>
            </a:pPr>
            <a:r>
              <a:rPr lang="en-US" sz="1800" dirty="0">
                <a:solidFill>
                  <a:schemeClr val="bg1"/>
                </a:solidFill>
                <a:latin typeface="Montserrat" pitchFamily="2" charset="77"/>
              </a:rPr>
              <a:t>Del owns a business that is VAT registered. He recently took goods out of the business for private use. These goods would normally be sold to customers. Does Del need to account for VAT on this transaction?</a:t>
            </a:r>
            <a:endParaRPr lang="en-US" sz="1800" b="1" dirty="0">
              <a:solidFill>
                <a:schemeClr val="bg1"/>
              </a:solidFill>
              <a:latin typeface="Montserrat" pitchFamily="2" charset="77"/>
            </a:endParaRPr>
          </a:p>
        </p:txBody>
      </p:sp>
    </p:spTree>
    <p:extLst>
      <p:ext uri="{BB962C8B-B14F-4D97-AF65-F5344CB8AC3E}">
        <p14:creationId xmlns:p14="http://schemas.microsoft.com/office/powerpoint/2010/main" val="3574480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ACA116BA-01A6-6A24-2A00-6DDC649CC0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BA13B9-497D-2B33-29C5-2C1F95733E3C}"/>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VAT on Road Fuel</a:t>
            </a:r>
          </a:p>
        </p:txBody>
      </p:sp>
      <p:sp>
        <p:nvSpPr>
          <p:cNvPr id="3" name="Content Placeholder 2">
            <a:extLst>
              <a:ext uri="{FF2B5EF4-FFF2-40B4-BE49-F238E27FC236}">
                <a16:creationId xmlns:a16="http://schemas.microsoft.com/office/drawing/2014/main" id="{D35521C7-EEDB-1034-1A3F-4456400C9F71}"/>
              </a:ext>
            </a:extLst>
          </p:cNvPr>
          <p:cNvSpPr>
            <a:spLocks noGrp="1"/>
          </p:cNvSpPr>
          <p:nvPr>
            <p:ph idx="1"/>
          </p:nvPr>
        </p:nvSpPr>
        <p:spPr>
          <a:xfrm>
            <a:off x="838200" y="1345791"/>
            <a:ext cx="10515600" cy="2411397"/>
          </a:xfrm>
        </p:spPr>
        <p:txBody>
          <a:bodyPr>
            <a:normAutofit/>
          </a:bodyPr>
          <a:lstStyle/>
          <a:p>
            <a:pPr marL="0" indent="0">
              <a:buNone/>
            </a:pPr>
            <a:r>
              <a:rPr lang="en-US" sz="1800" dirty="0">
                <a:solidFill>
                  <a:schemeClr val="bg1"/>
                </a:solidFill>
                <a:latin typeface="Montserrat" pitchFamily="2" charset="77"/>
              </a:rPr>
              <a:t>The CO2 emissions figure on a company car is at 129 g/km and the petrol cost inclusive of VAT is £590 for the 1st quarter period in the financial year.</a:t>
            </a:r>
          </a:p>
          <a:p>
            <a:pPr marL="0" indent="0">
              <a:buNone/>
            </a:pPr>
            <a:r>
              <a:rPr lang="en-US" sz="1800" dirty="0">
                <a:solidFill>
                  <a:schemeClr val="bg1"/>
                </a:solidFill>
                <a:latin typeface="Montserrat" pitchFamily="2" charset="77"/>
              </a:rPr>
              <a:t>Calculate the fuel scale charge to be included as Output VAT, the Input VAT on fuel for the period and the net effect on VAT to be reclaimed.</a:t>
            </a:r>
          </a:p>
          <a:p>
            <a:pPr marL="0" indent="0">
              <a:buNone/>
            </a:pPr>
            <a:r>
              <a:rPr lang="en-US" sz="1800" dirty="0">
                <a:solidFill>
                  <a:schemeClr val="bg1"/>
                </a:solidFill>
                <a:latin typeface="Montserrat" pitchFamily="2" charset="77"/>
              </a:rPr>
              <a:t>Fuel Scale Charge = </a:t>
            </a:r>
          </a:p>
          <a:p>
            <a:pPr marL="0" indent="0">
              <a:buNone/>
            </a:pPr>
            <a:r>
              <a:rPr lang="en-US" sz="1800" dirty="0">
                <a:solidFill>
                  <a:schemeClr val="bg1"/>
                </a:solidFill>
                <a:latin typeface="Montserrat" pitchFamily="2" charset="77"/>
              </a:rPr>
              <a:t>Input VAT on Fuel = </a:t>
            </a:r>
          </a:p>
          <a:p>
            <a:pPr marL="0" indent="0">
              <a:buNone/>
            </a:pPr>
            <a:r>
              <a:rPr lang="en-US" sz="1800" dirty="0">
                <a:solidFill>
                  <a:schemeClr val="bg1"/>
                </a:solidFill>
                <a:latin typeface="Montserrat" pitchFamily="2" charset="77"/>
              </a:rPr>
              <a:t>Net VAT reclaimed =</a:t>
            </a:r>
            <a:endParaRPr lang="en-US" sz="1800" b="1" dirty="0">
              <a:solidFill>
                <a:srgbClr val="FF0000"/>
              </a:solidFill>
              <a:latin typeface="Montserrat" pitchFamily="2" charset="77"/>
            </a:endParaRPr>
          </a:p>
        </p:txBody>
      </p:sp>
      <p:graphicFrame>
        <p:nvGraphicFramePr>
          <p:cNvPr id="5" name="Table 4">
            <a:extLst>
              <a:ext uri="{FF2B5EF4-FFF2-40B4-BE49-F238E27FC236}">
                <a16:creationId xmlns:a16="http://schemas.microsoft.com/office/drawing/2014/main" id="{DF53C786-D08D-EAF7-7E81-E5BA2DB6E1DA}"/>
              </a:ext>
            </a:extLst>
          </p:cNvPr>
          <p:cNvGraphicFramePr>
            <a:graphicFrameLocks noGrp="1"/>
          </p:cNvGraphicFramePr>
          <p:nvPr>
            <p:extLst>
              <p:ext uri="{D42A27DB-BD31-4B8C-83A1-F6EECF244321}">
                <p14:modId xmlns:p14="http://schemas.microsoft.com/office/powerpoint/2010/main" val="3164001557"/>
              </p:ext>
            </p:extLst>
          </p:nvPr>
        </p:nvGraphicFramePr>
        <p:xfrm>
          <a:off x="936531" y="3854947"/>
          <a:ext cx="10986882" cy="2743200"/>
        </p:xfrm>
        <a:graphic>
          <a:graphicData uri="http://schemas.openxmlformats.org/drawingml/2006/table">
            <a:tbl>
              <a:tblPr firstRow="1" bandRow="1">
                <a:tableStyleId>{8A107856-5554-42FB-B03E-39F5DBC370BA}</a:tableStyleId>
              </a:tblPr>
              <a:tblGrid>
                <a:gridCol w="2123540">
                  <a:extLst>
                    <a:ext uri="{9D8B030D-6E8A-4147-A177-3AD203B41FA5}">
                      <a16:colId xmlns:a16="http://schemas.microsoft.com/office/drawing/2014/main" val="1843697453"/>
                    </a:ext>
                  </a:extLst>
                </a:gridCol>
                <a:gridCol w="2906163">
                  <a:extLst>
                    <a:ext uri="{9D8B030D-6E8A-4147-A177-3AD203B41FA5}">
                      <a16:colId xmlns:a16="http://schemas.microsoft.com/office/drawing/2014/main" val="1494659586"/>
                    </a:ext>
                  </a:extLst>
                </a:gridCol>
                <a:gridCol w="2860895">
                  <a:extLst>
                    <a:ext uri="{9D8B030D-6E8A-4147-A177-3AD203B41FA5}">
                      <a16:colId xmlns:a16="http://schemas.microsoft.com/office/drawing/2014/main" val="1139181124"/>
                    </a:ext>
                  </a:extLst>
                </a:gridCol>
                <a:gridCol w="3096284">
                  <a:extLst>
                    <a:ext uri="{9D8B030D-6E8A-4147-A177-3AD203B41FA5}">
                      <a16:colId xmlns:a16="http://schemas.microsoft.com/office/drawing/2014/main" val="1066427239"/>
                    </a:ext>
                  </a:extLst>
                </a:gridCol>
              </a:tblGrid>
              <a:tr h="546497">
                <a:tc>
                  <a:txBody>
                    <a:bodyPr/>
                    <a:lstStyle/>
                    <a:p>
                      <a:r>
                        <a:rPr lang="en-GB" dirty="0"/>
                        <a:t>Vehicles CO2 Emissions Figure</a:t>
                      </a:r>
                    </a:p>
                  </a:txBody>
                  <a:tcPr/>
                </a:tc>
                <a:tc>
                  <a:txBody>
                    <a:bodyPr/>
                    <a:lstStyle/>
                    <a:p>
                      <a:r>
                        <a:rPr lang="en-GB" dirty="0"/>
                        <a:t>VAT Inclusive Consideration for a 12 month Accounting Period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VAT Inclusive Consideration for a 3 month Accounting Period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VAT Inclusive Consideration for a 1 month Accounting Period (£)</a:t>
                      </a:r>
                    </a:p>
                  </a:txBody>
                  <a:tcPr/>
                </a:tc>
                <a:extLst>
                  <a:ext uri="{0D108BD9-81ED-4DB2-BD59-A6C34878D82A}">
                    <a16:rowId xmlns:a16="http://schemas.microsoft.com/office/drawing/2014/main" val="1130759826"/>
                  </a:ext>
                </a:extLst>
              </a:tr>
              <a:tr h="309159">
                <a:tc>
                  <a:txBody>
                    <a:bodyPr/>
                    <a:lstStyle/>
                    <a:p>
                      <a:r>
                        <a:rPr lang="en-GB" dirty="0"/>
                        <a:t>120 or less</a:t>
                      </a:r>
                    </a:p>
                  </a:txBody>
                  <a:tcPr/>
                </a:tc>
                <a:tc>
                  <a:txBody>
                    <a:bodyPr/>
                    <a:lstStyle/>
                    <a:p>
                      <a:r>
                        <a:rPr lang="en-GB" dirty="0"/>
                        <a:t>661</a:t>
                      </a:r>
                    </a:p>
                  </a:txBody>
                  <a:tcPr/>
                </a:tc>
                <a:tc>
                  <a:txBody>
                    <a:bodyPr/>
                    <a:lstStyle/>
                    <a:p>
                      <a:r>
                        <a:rPr lang="en-GB" dirty="0"/>
                        <a:t>164</a:t>
                      </a:r>
                    </a:p>
                  </a:txBody>
                  <a:tcPr/>
                </a:tc>
                <a:tc>
                  <a:txBody>
                    <a:bodyPr/>
                    <a:lstStyle/>
                    <a:p>
                      <a:r>
                        <a:rPr lang="en-GB" dirty="0"/>
                        <a:t>54</a:t>
                      </a:r>
                    </a:p>
                  </a:txBody>
                  <a:tcPr/>
                </a:tc>
                <a:extLst>
                  <a:ext uri="{0D108BD9-81ED-4DB2-BD59-A6C34878D82A}">
                    <a16:rowId xmlns:a16="http://schemas.microsoft.com/office/drawing/2014/main" val="2734562255"/>
                  </a:ext>
                </a:extLst>
              </a:tr>
              <a:tr h="309159">
                <a:tc>
                  <a:txBody>
                    <a:bodyPr/>
                    <a:lstStyle/>
                    <a:p>
                      <a:r>
                        <a:rPr lang="en-GB" dirty="0"/>
                        <a:t>125</a:t>
                      </a:r>
                    </a:p>
                  </a:txBody>
                  <a:tcPr/>
                </a:tc>
                <a:tc>
                  <a:txBody>
                    <a:bodyPr/>
                    <a:lstStyle/>
                    <a:p>
                      <a:r>
                        <a:rPr lang="en-GB" dirty="0"/>
                        <a:t>990</a:t>
                      </a:r>
                    </a:p>
                  </a:txBody>
                  <a:tcPr/>
                </a:tc>
                <a:tc>
                  <a:txBody>
                    <a:bodyPr/>
                    <a:lstStyle/>
                    <a:p>
                      <a:r>
                        <a:rPr lang="en-GB" dirty="0"/>
                        <a:t>248</a:t>
                      </a:r>
                    </a:p>
                  </a:txBody>
                  <a:tcPr/>
                </a:tc>
                <a:tc>
                  <a:txBody>
                    <a:bodyPr/>
                    <a:lstStyle/>
                    <a:p>
                      <a:r>
                        <a:rPr lang="en-GB" dirty="0"/>
                        <a:t>82</a:t>
                      </a:r>
                    </a:p>
                  </a:txBody>
                  <a:tcPr/>
                </a:tc>
                <a:extLst>
                  <a:ext uri="{0D108BD9-81ED-4DB2-BD59-A6C34878D82A}">
                    <a16:rowId xmlns:a16="http://schemas.microsoft.com/office/drawing/2014/main" val="2682655297"/>
                  </a:ext>
                </a:extLst>
              </a:tr>
              <a:tr h="309159">
                <a:tc>
                  <a:txBody>
                    <a:bodyPr/>
                    <a:lstStyle/>
                    <a:p>
                      <a:r>
                        <a:rPr lang="en-GB" dirty="0"/>
                        <a:t>130</a:t>
                      </a:r>
                    </a:p>
                  </a:txBody>
                  <a:tcPr/>
                </a:tc>
                <a:tc>
                  <a:txBody>
                    <a:bodyPr/>
                    <a:lstStyle/>
                    <a:p>
                      <a:r>
                        <a:rPr lang="en-GB" dirty="0"/>
                        <a:t>1,059</a:t>
                      </a:r>
                    </a:p>
                  </a:txBody>
                  <a:tcPr/>
                </a:tc>
                <a:tc>
                  <a:txBody>
                    <a:bodyPr/>
                    <a:lstStyle/>
                    <a:p>
                      <a:r>
                        <a:rPr lang="en-GB" dirty="0"/>
                        <a:t>263</a:t>
                      </a:r>
                    </a:p>
                  </a:txBody>
                  <a:tcPr/>
                </a:tc>
                <a:tc>
                  <a:txBody>
                    <a:bodyPr/>
                    <a:lstStyle/>
                    <a:p>
                      <a:r>
                        <a:rPr lang="en-GB" dirty="0"/>
                        <a:t>87</a:t>
                      </a:r>
                    </a:p>
                  </a:txBody>
                  <a:tcPr/>
                </a:tc>
                <a:extLst>
                  <a:ext uri="{0D108BD9-81ED-4DB2-BD59-A6C34878D82A}">
                    <a16:rowId xmlns:a16="http://schemas.microsoft.com/office/drawing/2014/main" val="840518680"/>
                  </a:ext>
                </a:extLst>
              </a:tr>
              <a:tr h="309159">
                <a:tc>
                  <a:txBody>
                    <a:bodyPr/>
                    <a:lstStyle/>
                    <a:p>
                      <a:r>
                        <a:rPr lang="en-GB" dirty="0"/>
                        <a:t>135</a:t>
                      </a:r>
                    </a:p>
                  </a:txBody>
                  <a:tcPr/>
                </a:tc>
                <a:tc>
                  <a:txBody>
                    <a:bodyPr/>
                    <a:lstStyle/>
                    <a:p>
                      <a:r>
                        <a:rPr lang="en-GB" dirty="0"/>
                        <a:t>1,122</a:t>
                      </a:r>
                    </a:p>
                  </a:txBody>
                  <a:tcPr/>
                </a:tc>
                <a:tc>
                  <a:txBody>
                    <a:bodyPr/>
                    <a:lstStyle/>
                    <a:p>
                      <a:r>
                        <a:rPr lang="en-GB" dirty="0"/>
                        <a:t>280</a:t>
                      </a:r>
                    </a:p>
                  </a:txBody>
                  <a:tcPr/>
                </a:tc>
                <a:tc>
                  <a:txBody>
                    <a:bodyPr/>
                    <a:lstStyle/>
                    <a:p>
                      <a:r>
                        <a:rPr lang="en-GB" dirty="0"/>
                        <a:t>93</a:t>
                      </a:r>
                    </a:p>
                  </a:txBody>
                  <a:tcPr/>
                </a:tc>
                <a:extLst>
                  <a:ext uri="{0D108BD9-81ED-4DB2-BD59-A6C34878D82A}">
                    <a16:rowId xmlns:a16="http://schemas.microsoft.com/office/drawing/2014/main" val="173840679"/>
                  </a:ext>
                </a:extLst>
              </a:tr>
              <a:tr h="309159">
                <a:tc>
                  <a:txBody>
                    <a:bodyPr/>
                    <a:lstStyle/>
                    <a:p>
                      <a:r>
                        <a:rPr lang="en-GB" dirty="0"/>
                        <a:t>140</a:t>
                      </a:r>
                    </a:p>
                  </a:txBody>
                  <a:tcPr/>
                </a:tc>
                <a:tc>
                  <a:txBody>
                    <a:bodyPr/>
                    <a:lstStyle/>
                    <a:p>
                      <a:r>
                        <a:rPr lang="en-GB" dirty="0"/>
                        <a:t>1,191</a:t>
                      </a:r>
                    </a:p>
                  </a:txBody>
                  <a:tcPr/>
                </a:tc>
                <a:tc>
                  <a:txBody>
                    <a:bodyPr/>
                    <a:lstStyle/>
                    <a:p>
                      <a:r>
                        <a:rPr lang="en-GB" dirty="0"/>
                        <a:t>297</a:t>
                      </a:r>
                    </a:p>
                  </a:txBody>
                  <a:tcPr/>
                </a:tc>
                <a:tc>
                  <a:txBody>
                    <a:bodyPr/>
                    <a:lstStyle/>
                    <a:p>
                      <a:r>
                        <a:rPr lang="en-GB" dirty="0"/>
                        <a:t>99</a:t>
                      </a:r>
                    </a:p>
                  </a:txBody>
                  <a:tcPr/>
                </a:tc>
                <a:extLst>
                  <a:ext uri="{0D108BD9-81ED-4DB2-BD59-A6C34878D82A}">
                    <a16:rowId xmlns:a16="http://schemas.microsoft.com/office/drawing/2014/main" val="2362087306"/>
                  </a:ext>
                </a:extLst>
              </a:tr>
            </a:tbl>
          </a:graphicData>
        </a:graphic>
      </p:graphicFrame>
    </p:spTree>
    <p:extLst>
      <p:ext uri="{BB962C8B-B14F-4D97-AF65-F5344CB8AC3E}">
        <p14:creationId xmlns:p14="http://schemas.microsoft.com/office/powerpoint/2010/main" val="455506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0D37FC4-6841-213D-68FB-74C99E564C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B6CB2A-A9B6-1A0A-3D6D-E9C2A5955016}"/>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Irrecoverable Debt</a:t>
            </a:r>
          </a:p>
        </p:txBody>
      </p:sp>
      <p:sp>
        <p:nvSpPr>
          <p:cNvPr id="3" name="Content Placeholder 2">
            <a:extLst>
              <a:ext uri="{FF2B5EF4-FFF2-40B4-BE49-F238E27FC236}">
                <a16:creationId xmlns:a16="http://schemas.microsoft.com/office/drawing/2014/main" id="{1DAA797E-D438-3AEF-5B75-89231862C53F}"/>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Sarah is reviewing an Aged Receivable Report which she produced in accounting software and some Irrecoverable Debts have been identified. Which of the following are eligible for Bad Debt Relief?</a:t>
            </a:r>
          </a:p>
          <a:p>
            <a:pPr marL="0" indent="0">
              <a:buNone/>
            </a:pPr>
            <a:r>
              <a:rPr lang="en-US" sz="1800" dirty="0">
                <a:solidFill>
                  <a:schemeClr val="bg1"/>
                </a:solidFill>
                <a:latin typeface="Montserrat" pitchFamily="2" charset="77"/>
              </a:rPr>
              <a:t>1 – Blythe Ltd still owes £2,250 from an invoice issued 5 months ago. This has been written off as bed debt in the accounts. </a:t>
            </a:r>
          </a:p>
          <a:p>
            <a:pPr marL="0" indent="0">
              <a:buNone/>
            </a:pPr>
            <a:r>
              <a:rPr lang="en-US" sz="1800" dirty="0">
                <a:solidFill>
                  <a:schemeClr val="bg1"/>
                </a:solidFill>
                <a:latin typeface="Montserrat" pitchFamily="2" charset="77"/>
              </a:rPr>
              <a:t>2 – An amount of £720 plus VAT owed from Carters and Sons has been written off as irrecoverable due to the business ceasing to exist. The debt was outstanding for 8 months. </a:t>
            </a:r>
          </a:p>
          <a:p>
            <a:pPr marL="0" indent="0">
              <a:buNone/>
            </a:pPr>
            <a:r>
              <a:rPr lang="en-US" sz="1800" dirty="0">
                <a:solidFill>
                  <a:schemeClr val="bg1"/>
                </a:solidFill>
                <a:latin typeface="Montserrat" pitchFamily="2" charset="77"/>
              </a:rPr>
              <a:t>3 – An invoice for £1,200 including VAT has been outstanding for 12 months. It has also been discovered that this invoice was omitted from the business accounts and as a result, no VAT has been paid to HMRC relating to this sale. </a:t>
            </a:r>
            <a:endParaRPr lang="en-US" sz="1800" b="1" dirty="0">
              <a:solidFill>
                <a:srgbClr val="FF0000"/>
              </a:solidFill>
              <a:latin typeface="Montserrat" pitchFamily="2" charset="77"/>
            </a:endParaRP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2181243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BBBB21-78C2-88D5-3EB9-3F3D958462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168F84-6F82-E81D-8CCF-0CADCF2C1EA7}"/>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Business Entertaining</a:t>
            </a:r>
          </a:p>
        </p:txBody>
      </p:sp>
      <p:sp>
        <p:nvSpPr>
          <p:cNvPr id="3" name="Content Placeholder 2">
            <a:extLst>
              <a:ext uri="{FF2B5EF4-FFF2-40B4-BE49-F238E27FC236}">
                <a16:creationId xmlns:a16="http://schemas.microsoft.com/office/drawing/2014/main" id="{D7B31169-AB19-DF6B-3BBA-DBC4BEB4E250}"/>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Olaf Ltd held 2 corporate events during the year and the details for each are listed below. Can any VAT be reclaimed for these events?</a:t>
            </a:r>
          </a:p>
          <a:p>
            <a:r>
              <a:rPr lang="en-US" sz="1800" dirty="0">
                <a:solidFill>
                  <a:schemeClr val="bg1"/>
                </a:solidFill>
                <a:latin typeface="Montserrat" pitchFamily="2" charset="77"/>
              </a:rPr>
              <a:t>Some of the sales team went to a local football match where the had food and drinks in the director's box with several customers. This was done to further encourage sales and raise the business profile. The total cost including VAT was £4,500. </a:t>
            </a:r>
          </a:p>
          <a:p>
            <a:r>
              <a:rPr lang="en-US" sz="1800" dirty="0">
                <a:solidFill>
                  <a:schemeClr val="bg1"/>
                </a:solidFill>
                <a:latin typeface="Montserrat" pitchFamily="2" charset="77"/>
              </a:rPr>
              <a:t>The staff attended a Christmas party at a restaurant. The total on the bill came to £3,678. </a:t>
            </a:r>
            <a:endParaRPr lang="en-US" sz="1800" b="1" dirty="0">
              <a:solidFill>
                <a:srgbClr val="FF0000"/>
              </a:solidFill>
              <a:latin typeface="Montserrat" pitchFamily="2" charset="77"/>
            </a:endParaRPr>
          </a:p>
          <a:p>
            <a:pPr marL="0" indent="0">
              <a:buNone/>
            </a:pPr>
            <a:endParaRPr lang="en-US" sz="1800" dirty="0">
              <a:solidFill>
                <a:schemeClr val="bg1"/>
              </a:solidFill>
              <a:latin typeface="Montserrat" pitchFamily="2" charset="77"/>
            </a:endParaRPr>
          </a:p>
        </p:txBody>
      </p:sp>
    </p:spTree>
    <p:extLst>
      <p:ext uri="{BB962C8B-B14F-4D97-AF65-F5344CB8AC3E}">
        <p14:creationId xmlns:p14="http://schemas.microsoft.com/office/powerpoint/2010/main" val="332084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109494A2-3985-77FA-FD7F-6D1CDC3259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49892F-E179-2776-0DD1-A43E50068239}"/>
              </a:ext>
            </a:extLst>
          </p:cNvPr>
          <p:cNvSpPr>
            <a:spLocks noGrp="1"/>
          </p:cNvSpPr>
          <p:nvPr>
            <p:ph type="title"/>
          </p:nvPr>
        </p:nvSpPr>
        <p:spPr>
          <a:xfrm>
            <a:off x="838200" y="259853"/>
            <a:ext cx="10515600" cy="1325563"/>
          </a:xfrm>
        </p:spPr>
        <p:txBody>
          <a:bodyPr>
            <a:normAutofit/>
          </a:bodyPr>
          <a:lstStyle/>
          <a:p>
            <a:r>
              <a:rPr lang="en-US" sz="3600" b="1" dirty="0">
                <a:solidFill>
                  <a:schemeClr val="bg1"/>
                </a:solidFill>
                <a:latin typeface="Montserrat SemiBold" pitchFamily="2" charset="77"/>
              </a:rPr>
              <a:t>Company Assets</a:t>
            </a:r>
          </a:p>
        </p:txBody>
      </p:sp>
      <p:sp>
        <p:nvSpPr>
          <p:cNvPr id="3" name="Content Placeholder 2">
            <a:extLst>
              <a:ext uri="{FF2B5EF4-FFF2-40B4-BE49-F238E27FC236}">
                <a16:creationId xmlns:a16="http://schemas.microsoft.com/office/drawing/2014/main" id="{438759B0-B061-4EF1-BA92-03CE6C4CF27E}"/>
              </a:ext>
            </a:extLst>
          </p:cNvPr>
          <p:cNvSpPr>
            <a:spLocks noGrp="1"/>
          </p:cNvSpPr>
          <p:nvPr>
            <p:ph idx="1"/>
          </p:nvPr>
        </p:nvSpPr>
        <p:spPr>
          <a:xfrm>
            <a:off x="838200" y="1345791"/>
            <a:ext cx="10515600" cy="4357892"/>
          </a:xfrm>
        </p:spPr>
        <p:txBody>
          <a:bodyPr>
            <a:normAutofit/>
          </a:bodyPr>
          <a:lstStyle/>
          <a:p>
            <a:pPr marL="0" indent="0">
              <a:buNone/>
            </a:pPr>
            <a:r>
              <a:rPr lang="en-US" sz="1800" dirty="0">
                <a:solidFill>
                  <a:schemeClr val="bg1"/>
                </a:solidFill>
                <a:latin typeface="Montserrat" pitchFamily="2" charset="77"/>
              </a:rPr>
              <a:t>Monty Ltd is not registered for VAT. In the first year of trading, £30,000 was spent on the purchase of non-current assets required for the business to become fully operational. Included in the £30,000 paid to suppliers was £5,000 VAT. </a:t>
            </a:r>
          </a:p>
          <a:p>
            <a:pPr marL="0" indent="0">
              <a:buNone/>
            </a:pPr>
            <a:r>
              <a:rPr lang="en-US" sz="1800" dirty="0">
                <a:solidFill>
                  <a:schemeClr val="bg1"/>
                </a:solidFill>
                <a:latin typeface="Montserrat" pitchFamily="2" charset="77"/>
              </a:rPr>
              <a:t>5 years later, Monty Ltd required new non-current assets and to help fund this, all of the original non-current assets bought in the first year of trading will be sold. The amount received for these is £12,000. </a:t>
            </a:r>
          </a:p>
          <a:p>
            <a:pPr marL="0" indent="0">
              <a:buNone/>
            </a:pPr>
            <a:r>
              <a:rPr lang="en-US" sz="1800" dirty="0">
                <a:solidFill>
                  <a:schemeClr val="bg1"/>
                </a:solidFill>
                <a:latin typeface="Montserrat" pitchFamily="2" charset="77"/>
              </a:rPr>
              <a:t>How much VAT should Monty Ltd account for on the sale of non-current assets in year 5 assuming no circumstances have changed? </a:t>
            </a:r>
          </a:p>
        </p:txBody>
      </p:sp>
    </p:spTree>
    <p:extLst>
      <p:ext uri="{BB962C8B-B14F-4D97-AF65-F5344CB8AC3E}">
        <p14:creationId xmlns:p14="http://schemas.microsoft.com/office/powerpoint/2010/main" val="20212125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1684</TotalTime>
  <Words>1527</Words>
  <Application>Microsoft Office PowerPoint</Application>
  <PresentationFormat>Widescreen</PresentationFormat>
  <Paragraphs>185</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Montserrat</vt:lpstr>
      <vt:lpstr>Montserrat SemiBold</vt:lpstr>
      <vt:lpstr>Office Theme</vt:lpstr>
      <vt:lpstr>PowerPoint Presentation</vt:lpstr>
      <vt:lpstr>Topics</vt:lpstr>
      <vt:lpstr>FA24 to FA25 Updates</vt:lpstr>
      <vt:lpstr>Aspects of VAT</vt:lpstr>
      <vt:lpstr>Taking Goods for Private Use</vt:lpstr>
      <vt:lpstr>VAT on Road Fuel</vt:lpstr>
      <vt:lpstr>Irrecoverable Debt</vt:lpstr>
      <vt:lpstr>Business Entertaining</vt:lpstr>
      <vt:lpstr>Company Assets</vt:lpstr>
      <vt:lpstr>Company Vehicles</vt:lpstr>
      <vt:lpstr>VAT on Overseas Transactions</vt:lpstr>
      <vt:lpstr>Completion of VAT Return</vt:lpstr>
      <vt:lpstr>Completion of VAT Return</vt:lpstr>
      <vt:lpstr>Completion of VAT Return</vt:lpstr>
      <vt:lpstr>Completion of VAT Return</vt:lpstr>
      <vt:lpstr>Reconciling Draft VAT Return with VAT Control Account</vt:lpstr>
      <vt:lpstr>Reconciling Draft VAT Return with VAT Control Account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Nash</dc:creator>
  <cp:lastModifiedBy>Jake Richardson</cp:lastModifiedBy>
  <cp:revision>99</cp:revision>
  <dcterms:created xsi:type="dcterms:W3CDTF">2023-01-20T15:18:18Z</dcterms:created>
  <dcterms:modified xsi:type="dcterms:W3CDTF">2026-01-07T16:32:11Z</dcterms:modified>
</cp:coreProperties>
</file>