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62" r:id="rId3"/>
    <p:sldId id="263" r:id="rId4"/>
    <p:sldId id="266" r:id="rId5"/>
    <p:sldId id="267" r:id="rId6"/>
    <p:sldId id="264" r:id="rId7"/>
    <p:sldId id="268" r:id="rId8"/>
    <p:sldId id="265" r:id="rId9"/>
    <p:sldId id="269" r:id="rId10"/>
    <p:sldId id="270" r:id="rId11"/>
    <p:sldId id="271" r:id="rId12"/>
    <p:sldId id="272" r:id="rId13"/>
    <p:sldId id="273" r:id="rId14"/>
    <p:sldId id="274" r:id="rId15"/>
    <p:sldId id="275" r:id="rId16"/>
    <p:sldId id="276" r:id="rId17"/>
    <p:sldId id="27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739"/>
    <p:restoredTop sz="96405"/>
  </p:normalViewPr>
  <p:slideViewPr>
    <p:cSldViewPr snapToGrid="0">
      <p:cViewPr varScale="1">
        <p:scale>
          <a:sx n="106" d="100"/>
          <a:sy n="106" d="100"/>
        </p:scale>
        <p:origin x="114"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628EB-1968-5644-82DF-5CF5BD0E37B9}" type="datetimeFigureOut">
              <a:rPr lang="en-US" smtClean="0"/>
              <a:t>2/25/2026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DEEC91-5955-D148-8D4E-16C9C29A99D5}" type="slidenum">
              <a:rPr lang="en-US" smtClean="0"/>
              <a:t>‹#›</a:t>
            </a:fld>
            <a:endParaRPr lang="en-US"/>
          </a:p>
        </p:txBody>
      </p:sp>
    </p:spTree>
    <p:extLst>
      <p:ext uri="{BB962C8B-B14F-4D97-AF65-F5344CB8AC3E}">
        <p14:creationId xmlns:p14="http://schemas.microsoft.com/office/powerpoint/2010/main" val="4218196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17E02-4DFC-2E9D-AD8B-57C5FADB8FD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DB1A91E-455A-C190-D513-6622CF13E5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5D47D5A-B369-3AFA-11D8-4527B4A5AF1D}"/>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914A42E5-6C92-1595-9A15-E0CC886266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6D9D7-B04C-CCC0-AF82-B22CFCAE21FC}"/>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90834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22FA1-FC6C-1D31-EFC0-BF704A2F2C2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5276B9A-602C-6C7E-0BE2-657E7576750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5A2A296-94DF-522E-F5D3-2734FFBEAF4C}"/>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B20B4AB3-06CA-158D-668C-2E622ABB50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4BAB3-68E9-6F38-C410-3147968BC251}"/>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28332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769287-CCBD-D1E6-F02E-8D639F406E0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BE96829-51BB-8079-F134-8C8D0DE2B18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D01FD06-0E22-25E0-419B-3BDAB7AF734B}"/>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D257CB37-4BA0-3E48-19E7-88174E162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5805C9-906D-30B1-7FCB-50480C93D086}"/>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2570101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506DD-CA79-910C-ED16-FD30A9BA732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BC05468-AD66-3BA8-1C39-8634CD1FBCD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22554D5-E805-D557-148B-D8849C4937DD}"/>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87503587-AE9E-BA96-2055-04B133CBC1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A42D1-4260-57FC-3EED-EABD1412998F}"/>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01018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5E166-02F8-7998-458B-E3AE7EC805E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DC90F22-5B12-05AD-682F-B60663D23B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F3571EA-8CDA-5B03-A241-AB7CA78E7452}"/>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2F4D81A5-CFF7-9E3D-79D8-75331BA4EE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E40BEE-6D38-2D1B-0658-477D57132D64}"/>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379003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FFAAD-820B-339E-8239-53E9EDC63DE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E676A3C-DA52-D344-5AC3-C60D2018E14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9DD13B1-CDC3-7F30-61DA-442E4A38C22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BCCA118-4963-38DE-A2BA-BC793C3C1917}"/>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6" name="Footer Placeholder 5">
            <a:extLst>
              <a:ext uri="{FF2B5EF4-FFF2-40B4-BE49-F238E27FC236}">
                <a16:creationId xmlns:a16="http://schemas.microsoft.com/office/drawing/2014/main" id="{C5DE58B7-F65F-56DC-8930-D031F6E757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7A47AA-45E0-6AEE-600A-7CE2B93A18B0}"/>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085347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C28D0-82CE-854C-75AE-837E74279B3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0B063F3-F767-6BB2-78AF-F39B544402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F215963-336B-8EE8-23CF-DFAB104FA97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BE35843-7766-4EC6-20D2-E46A1FA63F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39DDDCD-6E6D-9668-3012-CF08B3FA475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DD38827-45EF-E274-6292-BB758F8E974E}"/>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8" name="Footer Placeholder 7">
            <a:extLst>
              <a:ext uri="{FF2B5EF4-FFF2-40B4-BE49-F238E27FC236}">
                <a16:creationId xmlns:a16="http://schemas.microsoft.com/office/drawing/2014/main" id="{F783ED8C-7292-CE62-01E1-C81333866C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9E9008-5D53-B6B5-52E8-89D86BC8A131}"/>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813129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823ED-09D9-509C-378E-2FF7A6C9AAC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87A0D4C-3760-82AF-5252-F34B6F775EF2}"/>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4" name="Footer Placeholder 3">
            <a:extLst>
              <a:ext uri="{FF2B5EF4-FFF2-40B4-BE49-F238E27FC236}">
                <a16:creationId xmlns:a16="http://schemas.microsoft.com/office/drawing/2014/main" id="{7DEE948D-E641-9CF4-6BDD-A18F3354C82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B354F7-021D-866A-5BE6-BE558D56F74B}"/>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56879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5DAE5F-C011-148E-308E-5756FA8ADC23}"/>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3" name="Footer Placeholder 2">
            <a:extLst>
              <a:ext uri="{FF2B5EF4-FFF2-40B4-BE49-F238E27FC236}">
                <a16:creationId xmlns:a16="http://schemas.microsoft.com/office/drawing/2014/main" id="{C0F348BC-AF68-58D7-58AC-602D54428B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CE2A8A-0C91-7EDB-2FA3-C72077ECC0CE}"/>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142452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EE574-0987-FC93-28C1-E14EFF36D0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D920D31-2298-9D66-14C1-11B8E523E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C93EEFB-7E57-B94C-1A71-ED772AE2B7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963390-EA83-576A-4D11-30F91345672E}"/>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6" name="Footer Placeholder 5">
            <a:extLst>
              <a:ext uri="{FF2B5EF4-FFF2-40B4-BE49-F238E27FC236}">
                <a16:creationId xmlns:a16="http://schemas.microsoft.com/office/drawing/2014/main" id="{8C5A85B1-93F2-4C3D-7E81-82400F5E51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606A38-D282-1553-106B-A15E5C7AAA0E}"/>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99309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659D1-6B91-85D3-5BA1-92CCF04D0B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61649D0-F0A2-9391-5EC0-A161AC8541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C10635-D2C6-BE8A-1BEF-AAD05833DD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5FF02C-721B-E821-E303-7C0FF10570BB}"/>
              </a:ext>
            </a:extLst>
          </p:cNvPr>
          <p:cNvSpPr>
            <a:spLocks noGrp="1"/>
          </p:cNvSpPr>
          <p:nvPr>
            <p:ph type="dt" sz="half" idx="10"/>
          </p:nvPr>
        </p:nvSpPr>
        <p:spPr/>
        <p:txBody>
          <a:bodyPr/>
          <a:lstStyle/>
          <a:p>
            <a:fld id="{C2CFC9CB-30BB-904E-946E-DEF9A40B0E73}" type="datetimeFigureOut">
              <a:rPr lang="en-US" smtClean="0"/>
              <a:t>2/25/2026</a:t>
            </a:fld>
            <a:endParaRPr lang="en-US"/>
          </a:p>
        </p:txBody>
      </p:sp>
      <p:sp>
        <p:nvSpPr>
          <p:cNvPr id="6" name="Footer Placeholder 5">
            <a:extLst>
              <a:ext uri="{FF2B5EF4-FFF2-40B4-BE49-F238E27FC236}">
                <a16:creationId xmlns:a16="http://schemas.microsoft.com/office/drawing/2014/main" id="{E380EB4A-4307-C100-E67F-7CBA6A3CF3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E02756-8517-0F11-367C-EC66F603F2D8}"/>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4160878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7ACE21-F2DF-9733-29D0-6BA51ACD80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C1B6F87-A6C8-9806-69B3-2C9C99E86F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6EE2E9-B730-8292-BED7-E1FCFB1F38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CFC9CB-30BB-904E-946E-DEF9A40B0E73}" type="datetimeFigureOut">
              <a:rPr lang="en-US" smtClean="0"/>
              <a:t>2/25/2026</a:t>
            </a:fld>
            <a:endParaRPr lang="en-US"/>
          </a:p>
        </p:txBody>
      </p:sp>
      <p:sp>
        <p:nvSpPr>
          <p:cNvPr id="5" name="Footer Placeholder 4">
            <a:extLst>
              <a:ext uri="{FF2B5EF4-FFF2-40B4-BE49-F238E27FC236}">
                <a16:creationId xmlns:a16="http://schemas.microsoft.com/office/drawing/2014/main" id="{F6B3E0EB-40BA-56ED-8E13-6159892B1D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D85E9-BDE5-DF40-1F31-7C63B613BD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177A18-9E9E-E849-8A61-06A983919453}" type="slidenum">
              <a:rPr lang="en-US" smtClean="0"/>
              <a:t>‹#›</a:t>
            </a:fld>
            <a:endParaRPr lang="en-US"/>
          </a:p>
        </p:txBody>
      </p:sp>
    </p:spTree>
    <p:extLst>
      <p:ext uri="{BB962C8B-B14F-4D97-AF65-F5344CB8AC3E}">
        <p14:creationId xmlns:p14="http://schemas.microsoft.com/office/powerpoint/2010/main" val="3831453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EA4D3B-0C53-8049-6AC6-61F8AE72AD88}"/>
              </a:ext>
            </a:extLst>
          </p:cNvPr>
          <p:cNvSpPr txBox="1"/>
          <p:nvPr/>
        </p:nvSpPr>
        <p:spPr>
          <a:xfrm>
            <a:off x="968991" y="2101755"/>
            <a:ext cx="5677469" cy="2308324"/>
          </a:xfrm>
          <a:prstGeom prst="rect">
            <a:avLst/>
          </a:prstGeom>
          <a:noFill/>
        </p:spPr>
        <p:txBody>
          <a:bodyPr wrap="square" rtlCol="0">
            <a:spAutoFit/>
          </a:bodyPr>
          <a:lstStyle/>
          <a:p>
            <a:r>
              <a:rPr lang="en-US" sz="3600" b="1" dirty="0">
                <a:solidFill>
                  <a:schemeClr val="bg1"/>
                </a:solidFill>
                <a:latin typeface="Montserrat SemiBold" pitchFamily="2" charset="77"/>
              </a:rPr>
              <a:t>Financial Accounting - Preparing Financial Statements (FAPS)</a:t>
            </a:r>
          </a:p>
          <a:p>
            <a:r>
              <a:rPr lang="en-US" sz="3600" b="1" dirty="0">
                <a:solidFill>
                  <a:schemeClr val="bg1"/>
                </a:solidFill>
                <a:latin typeface="Montserrat SemiBold" pitchFamily="2" charset="77"/>
              </a:rPr>
              <a:t>Revision Session</a:t>
            </a:r>
          </a:p>
        </p:txBody>
      </p:sp>
    </p:spTree>
    <p:extLst>
      <p:ext uri="{BB962C8B-B14F-4D97-AF65-F5344CB8AC3E}">
        <p14:creationId xmlns:p14="http://schemas.microsoft.com/office/powerpoint/2010/main" val="859858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CC38E95-B838-C931-2653-8AFF3ABDD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9F6972-A0D8-B3CF-ACCA-9CDD212C4666}"/>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Accruals and Prepayments</a:t>
            </a:r>
          </a:p>
        </p:txBody>
      </p:sp>
      <p:sp>
        <p:nvSpPr>
          <p:cNvPr id="3" name="Content Placeholder 2">
            <a:extLst>
              <a:ext uri="{FF2B5EF4-FFF2-40B4-BE49-F238E27FC236}">
                <a16:creationId xmlns:a16="http://schemas.microsoft.com/office/drawing/2014/main" id="{79ED2356-E766-9084-5B74-C214FD853654}"/>
              </a:ext>
            </a:extLst>
          </p:cNvPr>
          <p:cNvSpPr>
            <a:spLocks noGrp="1"/>
          </p:cNvSpPr>
          <p:nvPr>
            <p:ph idx="1"/>
          </p:nvPr>
        </p:nvSpPr>
        <p:spPr>
          <a:xfrm>
            <a:off x="571117" y="1258432"/>
            <a:ext cx="10863410" cy="5721790"/>
          </a:xfrm>
        </p:spPr>
        <p:txBody>
          <a:bodyPr>
            <a:normAutofit/>
          </a:bodyPr>
          <a:lstStyle/>
          <a:p>
            <a:r>
              <a:rPr lang="en-US" sz="1600" dirty="0">
                <a:solidFill>
                  <a:schemeClr val="bg1"/>
                </a:solidFill>
                <a:latin typeface="Montserrat" panose="00000500000000000000" pitchFamily="2" charset="0"/>
              </a:rPr>
              <a:t>Accruals will always increase the balance of the income/expense account you are dealing with. The opposite entry will then be posted to the Accruals account in the SFP as either a current asset or current liability.</a:t>
            </a:r>
          </a:p>
          <a:p>
            <a:r>
              <a:rPr lang="en-US" sz="1600" dirty="0">
                <a:solidFill>
                  <a:schemeClr val="bg1"/>
                </a:solidFill>
                <a:latin typeface="Montserrat" panose="00000500000000000000" pitchFamily="2" charset="0"/>
              </a:rPr>
              <a:t>Prepayments will always decrease the balance of the income/expense account you are dealing with. The opposite entry will then be posted to the Prepayments account in the SFP as either a current asset or current liability.</a:t>
            </a:r>
          </a:p>
          <a:p>
            <a:r>
              <a:rPr lang="en-US" sz="1600" dirty="0">
                <a:solidFill>
                  <a:schemeClr val="bg1"/>
                </a:solidFill>
                <a:latin typeface="Montserrat" panose="00000500000000000000" pitchFamily="2" charset="0"/>
              </a:rPr>
              <a:t>Dates are key – look out for the details telling you which financial year transactions relate to!</a:t>
            </a:r>
          </a:p>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spTree>
    <p:extLst>
      <p:ext uri="{BB962C8B-B14F-4D97-AF65-F5344CB8AC3E}">
        <p14:creationId xmlns:p14="http://schemas.microsoft.com/office/powerpoint/2010/main" val="2994613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5FBE38D-9109-376F-08FE-E83D8AB0EC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3AC8B3-9219-B0B8-ED9D-E25A96443C08}"/>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Accrued Expenses</a:t>
            </a:r>
          </a:p>
        </p:txBody>
      </p:sp>
      <p:sp>
        <p:nvSpPr>
          <p:cNvPr id="3" name="Content Placeholder 2">
            <a:extLst>
              <a:ext uri="{FF2B5EF4-FFF2-40B4-BE49-F238E27FC236}">
                <a16:creationId xmlns:a16="http://schemas.microsoft.com/office/drawing/2014/main" id="{830F5ABF-744F-1B67-580F-58101F8E0AF7}"/>
              </a:ext>
            </a:extLst>
          </p:cNvPr>
          <p:cNvSpPr>
            <a:spLocks noGrp="1"/>
          </p:cNvSpPr>
          <p:nvPr>
            <p:ph idx="1"/>
          </p:nvPr>
        </p:nvSpPr>
        <p:spPr>
          <a:xfrm>
            <a:off x="571117" y="1258432"/>
            <a:ext cx="10863410" cy="5721790"/>
          </a:xfrm>
        </p:spPr>
        <p:txBody>
          <a:bodyPr>
            <a:normAutofit/>
          </a:bodyPr>
          <a:lstStyle/>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8B13B444-DA47-59AD-18DC-B99CE0F698ED}"/>
              </a:ext>
            </a:extLst>
          </p:cNvPr>
          <p:cNvGraphicFramePr>
            <a:graphicFrameLocks noGrp="1"/>
          </p:cNvGraphicFramePr>
          <p:nvPr>
            <p:extLst>
              <p:ext uri="{D42A27DB-BD31-4B8C-83A1-F6EECF244321}">
                <p14:modId xmlns:p14="http://schemas.microsoft.com/office/powerpoint/2010/main" val="1368063521"/>
              </p:ext>
            </p:extLst>
          </p:nvPr>
        </p:nvGraphicFramePr>
        <p:xfrm>
          <a:off x="723517" y="2385502"/>
          <a:ext cx="10152702" cy="1325562"/>
        </p:xfrm>
        <a:graphic>
          <a:graphicData uri="http://schemas.openxmlformats.org/drawingml/2006/table">
            <a:tbl>
              <a:tblPr firstRow="1" bandRow="1">
                <a:tableStyleId>{21E4AEA4-8DFA-4A89-87EB-49C32662AFE0}</a:tableStyleId>
              </a:tblPr>
              <a:tblGrid>
                <a:gridCol w="725193">
                  <a:extLst>
                    <a:ext uri="{9D8B030D-6E8A-4147-A177-3AD203B41FA5}">
                      <a16:colId xmlns:a16="http://schemas.microsoft.com/office/drawing/2014/main" val="1991263625"/>
                    </a:ext>
                  </a:extLst>
                </a:gridCol>
                <a:gridCol w="725193">
                  <a:extLst>
                    <a:ext uri="{9D8B030D-6E8A-4147-A177-3AD203B41FA5}">
                      <a16:colId xmlns:a16="http://schemas.microsoft.com/office/drawing/2014/main" val="3618004337"/>
                    </a:ext>
                  </a:extLst>
                </a:gridCol>
                <a:gridCol w="725193">
                  <a:extLst>
                    <a:ext uri="{9D8B030D-6E8A-4147-A177-3AD203B41FA5}">
                      <a16:colId xmlns:a16="http://schemas.microsoft.com/office/drawing/2014/main" val="3266490121"/>
                    </a:ext>
                  </a:extLst>
                </a:gridCol>
                <a:gridCol w="725193">
                  <a:extLst>
                    <a:ext uri="{9D8B030D-6E8A-4147-A177-3AD203B41FA5}">
                      <a16:colId xmlns:a16="http://schemas.microsoft.com/office/drawing/2014/main" val="2021161668"/>
                    </a:ext>
                  </a:extLst>
                </a:gridCol>
                <a:gridCol w="725193">
                  <a:extLst>
                    <a:ext uri="{9D8B030D-6E8A-4147-A177-3AD203B41FA5}">
                      <a16:colId xmlns:a16="http://schemas.microsoft.com/office/drawing/2014/main" val="106867284"/>
                    </a:ext>
                  </a:extLst>
                </a:gridCol>
                <a:gridCol w="725193">
                  <a:extLst>
                    <a:ext uri="{9D8B030D-6E8A-4147-A177-3AD203B41FA5}">
                      <a16:colId xmlns:a16="http://schemas.microsoft.com/office/drawing/2014/main" val="3857811524"/>
                    </a:ext>
                  </a:extLst>
                </a:gridCol>
                <a:gridCol w="725193">
                  <a:extLst>
                    <a:ext uri="{9D8B030D-6E8A-4147-A177-3AD203B41FA5}">
                      <a16:colId xmlns:a16="http://schemas.microsoft.com/office/drawing/2014/main" val="358112074"/>
                    </a:ext>
                  </a:extLst>
                </a:gridCol>
                <a:gridCol w="725193">
                  <a:extLst>
                    <a:ext uri="{9D8B030D-6E8A-4147-A177-3AD203B41FA5}">
                      <a16:colId xmlns:a16="http://schemas.microsoft.com/office/drawing/2014/main" val="3878104909"/>
                    </a:ext>
                  </a:extLst>
                </a:gridCol>
                <a:gridCol w="725193">
                  <a:extLst>
                    <a:ext uri="{9D8B030D-6E8A-4147-A177-3AD203B41FA5}">
                      <a16:colId xmlns:a16="http://schemas.microsoft.com/office/drawing/2014/main" val="484914057"/>
                    </a:ext>
                  </a:extLst>
                </a:gridCol>
                <a:gridCol w="725193">
                  <a:extLst>
                    <a:ext uri="{9D8B030D-6E8A-4147-A177-3AD203B41FA5}">
                      <a16:colId xmlns:a16="http://schemas.microsoft.com/office/drawing/2014/main" val="261722848"/>
                    </a:ext>
                  </a:extLst>
                </a:gridCol>
                <a:gridCol w="725193">
                  <a:extLst>
                    <a:ext uri="{9D8B030D-6E8A-4147-A177-3AD203B41FA5}">
                      <a16:colId xmlns:a16="http://schemas.microsoft.com/office/drawing/2014/main" val="4046677378"/>
                    </a:ext>
                  </a:extLst>
                </a:gridCol>
                <a:gridCol w="725193">
                  <a:extLst>
                    <a:ext uri="{9D8B030D-6E8A-4147-A177-3AD203B41FA5}">
                      <a16:colId xmlns:a16="http://schemas.microsoft.com/office/drawing/2014/main" val="209939044"/>
                    </a:ext>
                  </a:extLst>
                </a:gridCol>
                <a:gridCol w="725193">
                  <a:extLst>
                    <a:ext uri="{9D8B030D-6E8A-4147-A177-3AD203B41FA5}">
                      <a16:colId xmlns:a16="http://schemas.microsoft.com/office/drawing/2014/main" val="1414820053"/>
                    </a:ext>
                  </a:extLst>
                </a:gridCol>
                <a:gridCol w="725193">
                  <a:extLst>
                    <a:ext uri="{9D8B030D-6E8A-4147-A177-3AD203B41FA5}">
                      <a16:colId xmlns:a16="http://schemas.microsoft.com/office/drawing/2014/main" val="2148296252"/>
                    </a:ext>
                  </a:extLst>
                </a:gridCol>
              </a:tblGrid>
              <a:tr h="441854">
                <a:tc gridSpan="12">
                  <a:txBody>
                    <a:bodyPr/>
                    <a:lstStyle/>
                    <a:p>
                      <a:pPr algn="ctr"/>
                      <a:r>
                        <a:rPr lang="en-GB" dirty="0"/>
                        <a:t>Jan 2025 – Dec 2025</a:t>
                      </a:r>
                    </a:p>
                  </a:txBody>
                  <a:tcPr>
                    <a:lnR w="12700" cap="flat" cmpd="sng" algn="ctr">
                      <a:solidFill>
                        <a:schemeClr val="tx1"/>
                      </a:solidFill>
                      <a:prstDash val="solid"/>
                      <a:round/>
                      <a:headEnd type="none" w="med" len="med"/>
                      <a:tailEnd type="none" w="med" len="med"/>
                    </a:lnR>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gridSpan="2">
                  <a:txBody>
                    <a:bodyPr/>
                    <a:lstStyle/>
                    <a:p>
                      <a:r>
                        <a:rPr lang="en-GB" dirty="0"/>
                        <a:t>2026…</a:t>
                      </a:r>
                    </a:p>
                  </a:txBody>
                  <a:tcPr>
                    <a:lnL w="12700" cap="flat" cmpd="sng" algn="ctr">
                      <a:solidFill>
                        <a:schemeClr val="tx1"/>
                      </a:solidFill>
                      <a:prstDash val="solid"/>
                      <a:round/>
                      <a:headEnd type="none" w="med" len="med"/>
                      <a:tailEnd type="none" w="med" len="med"/>
                    </a:lnL>
                  </a:tcPr>
                </a:tc>
                <a:tc hMerge="1">
                  <a:txBody>
                    <a:bodyPr/>
                    <a:lstStyle/>
                    <a:p>
                      <a:endParaRPr lang="en-GB" dirty="0"/>
                    </a:p>
                  </a:txBody>
                  <a:tcPr/>
                </a:tc>
                <a:extLst>
                  <a:ext uri="{0D108BD9-81ED-4DB2-BD59-A6C34878D82A}">
                    <a16:rowId xmlns:a16="http://schemas.microsoft.com/office/drawing/2014/main" val="890844760"/>
                  </a:ext>
                </a:extLst>
              </a:tr>
              <a:tr h="441854">
                <a:tc>
                  <a:txBody>
                    <a:bodyPr/>
                    <a:lstStyle/>
                    <a:p>
                      <a:r>
                        <a:rPr lang="en-GB" dirty="0"/>
                        <a:t>Jan</a:t>
                      </a:r>
                    </a:p>
                  </a:txBody>
                  <a:tcPr/>
                </a:tc>
                <a:tc>
                  <a:txBody>
                    <a:bodyPr/>
                    <a:lstStyle/>
                    <a:p>
                      <a:r>
                        <a:rPr lang="en-GB" dirty="0"/>
                        <a:t>Feb</a:t>
                      </a:r>
                    </a:p>
                  </a:txBody>
                  <a:tcPr/>
                </a:tc>
                <a:tc>
                  <a:txBody>
                    <a:bodyPr/>
                    <a:lstStyle/>
                    <a:p>
                      <a:r>
                        <a:rPr lang="en-GB" dirty="0"/>
                        <a:t>Mar</a:t>
                      </a:r>
                    </a:p>
                  </a:txBody>
                  <a:tcPr/>
                </a:tc>
                <a:tc>
                  <a:txBody>
                    <a:bodyPr/>
                    <a:lstStyle/>
                    <a:p>
                      <a:r>
                        <a:rPr lang="en-GB" dirty="0"/>
                        <a:t>Apr</a:t>
                      </a:r>
                    </a:p>
                  </a:txBody>
                  <a:tcPr/>
                </a:tc>
                <a:tc>
                  <a:txBody>
                    <a:bodyPr/>
                    <a:lstStyle/>
                    <a:p>
                      <a:r>
                        <a:rPr lang="en-GB" dirty="0"/>
                        <a:t>May</a:t>
                      </a:r>
                    </a:p>
                  </a:txBody>
                  <a:tcPr/>
                </a:tc>
                <a:tc>
                  <a:txBody>
                    <a:bodyPr/>
                    <a:lstStyle/>
                    <a:p>
                      <a:r>
                        <a:rPr lang="en-GB" dirty="0"/>
                        <a:t>Jun</a:t>
                      </a:r>
                    </a:p>
                  </a:txBody>
                  <a:tcPr/>
                </a:tc>
                <a:tc>
                  <a:txBody>
                    <a:bodyPr/>
                    <a:lstStyle/>
                    <a:p>
                      <a:r>
                        <a:rPr lang="en-GB" dirty="0"/>
                        <a:t>Jul</a:t>
                      </a:r>
                    </a:p>
                  </a:txBody>
                  <a:tcPr/>
                </a:tc>
                <a:tc>
                  <a:txBody>
                    <a:bodyPr/>
                    <a:lstStyle/>
                    <a:p>
                      <a:r>
                        <a:rPr lang="en-GB" dirty="0"/>
                        <a:t>Aug</a:t>
                      </a:r>
                    </a:p>
                  </a:txBody>
                  <a:tcPr/>
                </a:tc>
                <a:tc>
                  <a:txBody>
                    <a:bodyPr/>
                    <a:lstStyle/>
                    <a:p>
                      <a:r>
                        <a:rPr lang="en-GB" dirty="0"/>
                        <a:t>Sep</a:t>
                      </a:r>
                    </a:p>
                  </a:txBody>
                  <a:tcPr/>
                </a:tc>
                <a:tc>
                  <a:txBody>
                    <a:bodyPr/>
                    <a:lstStyle/>
                    <a:p>
                      <a:r>
                        <a:rPr lang="en-GB" dirty="0"/>
                        <a:t>Oct</a:t>
                      </a:r>
                    </a:p>
                  </a:txBody>
                  <a:tcPr/>
                </a:tc>
                <a:tc>
                  <a:txBody>
                    <a:bodyPr/>
                    <a:lstStyle/>
                    <a:p>
                      <a:r>
                        <a:rPr lang="en-GB" dirty="0"/>
                        <a:t>Nov</a:t>
                      </a:r>
                    </a:p>
                  </a:txBody>
                  <a:tcPr/>
                </a:tc>
                <a:tc>
                  <a:txBody>
                    <a:bodyPr/>
                    <a:lstStyle/>
                    <a:p>
                      <a:r>
                        <a:rPr lang="en-GB" dirty="0"/>
                        <a:t>Dec</a:t>
                      </a:r>
                    </a:p>
                  </a:txBody>
                  <a:tcPr>
                    <a:lnR w="12700" cap="flat" cmpd="sng" algn="ctr">
                      <a:solidFill>
                        <a:schemeClr val="tx1"/>
                      </a:solidFill>
                      <a:prstDash val="solid"/>
                      <a:round/>
                      <a:headEnd type="none" w="med" len="med"/>
                      <a:tailEnd type="none" w="med" len="med"/>
                    </a:lnR>
                  </a:tcPr>
                </a:tc>
                <a:tc>
                  <a:txBody>
                    <a:bodyPr/>
                    <a:lstStyle/>
                    <a:p>
                      <a:r>
                        <a:rPr lang="en-GB" dirty="0"/>
                        <a:t>Jan</a:t>
                      </a:r>
                    </a:p>
                  </a:txBody>
                  <a:tcPr>
                    <a:lnL w="12700" cap="flat" cmpd="sng" algn="ctr">
                      <a:solidFill>
                        <a:schemeClr val="tx1"/>
                      </a:solidFill>
                      <a:prstDash val="solid"/>
                      <a:round/>
                      <a:headEnd type="none" w="med" len="med"/>
                      <a:tailEnd type="none" w="med" len="med"/>
                    </a:lnL>
                  </a:tcPr>
                </a:tc>
                <a:tc>
                  <a:txBody>
                    <a:bodyPr/>
                    <a:lstStyle/>
                    <a:p>
                      <a:r>
                        <a:rPr lang="en-GB" dirty="0"/>
                        <a:t>Feb</a:t>
                      </a:r>
                    </a:p>
                  </a:txBody>
                  <a:tcPr/>
                </a:tc>
                <a:extLst>
                  <a:ext uri="{0D108BD9-81ED-4DB2-BD59-A6C34878D82A}">
                    <a16:rowId xmlns:a16="http://schemas.microsoft.com/office/drawing/2014/main" val="1268242669"/>
                  </a:ext>
                </a:extLst>
              </a:tr>
              <a:tr h="441854">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r>
                        <a:rPr lang="en-GB" dirty="0">
                          <a:solidFill>
                            <a:srgbClr val="FF0000"/>
                          </a:solidFill>
                        </a:rPr>
                        <a:t>660</a:t>
                      </a:r>
                    </a:p>
                  </a:txBody>
                  <a:tcPr/>
                </a:tc>
                <a:tc>
                  <a:txBody>
                    <a:bodyPr/>
                    <a:lstStyle/>
                    <a:p>
                      <a:r>
                        <a:rPr lang="en-GB" dirty="0">
                          <a:solidFill>
                            <a:srgbClr val="FF0000"/>
                          </a:solidFill>
                        </a:rPr>
                        <a:t>660</a:t>
                      </a:r>
                    </a:p>
                  </a:txBody>
                  <a:tcPr>
                    <a:lnR w="12700" cap="flat" cmpd="sng" algn="ctr">
                      <a:solidFill>
                        <a:schemeClr val="tx1"/>
                      </a:solidFill>
                      <a:prstDash val="solid"/>
                      <a:round/>
                      <a:headEnd type="none" w="med" len="med"/>
                      <a:tailEnd type="none" w="med" len="med"/>
                    </a:lnR>
                  </a:tcPr>
                </a:tc>
                <a:tc>
                  <a:txBody>
                    <a:bodyPr/>
                    <a:lstStyle/>
                    <a:p>
                      <a:r>
                        <a:rPr lang="en-GB" dirty="0">
                          <a:solidFill>
                            <a:srgbClr val="FF0000"/>
                          </a:solidFill>
                        </a:rPr>
                        <a:t>660</a:t>
                      </a:r>
                    </a:p>
                  </a:txBody>
                  <a:tcPr>
                    <a:lnL w="12700" cap="flat" cmpd="sng" algn="ctr">
                      <a:solidFill>
                        <a:schemeClr val="tx1"/>
                      </a:solidFill>
                      <a:prstDash val="solid"/>
                      <a:round/>
                      <a:headEnd type="none" w="med" len="med"/>
                      <a:tailEnd type="none" w="med" len="med"/>
                    </a:lnL>
                  </a:tcPr>
                </a:tc>
                <a:tc>
                  <a:txBody>
                    <a:bodyPr/>
                    <a:lstStyle/>
                    <a:p>
                      <a:endParaRPr lang="en-GB" dirty="0"/>
                    </a:p>
                  </a:txBody>
                  <a:tcPr/>
                </a:tc>
                <a:extLst>
                  <a:ext uri="{0D108BD9-81ED-4DB2-BD59-A6C34878D82A}">
                    <a16:rowId xmlns:a16="http://schemas.microsoft.com/office/drawing/2014/main" val="1669386548"/>
                  </a:ext>
                </a:extLst>
              </a:tr>
            </a:tbl>
          </a:graphicData>
        </a:graphic>
      </p:graphicFrame>
      <p:sp>
        <p:nvSpPr>
          <p:cNvPr id="5" name="Content Placeholder 2">
            <a:extLst>
              <a:ext uri="{FF2B5EF4-FFF2-40B4-BE49-F238E27FC236}">
                <a16:creationId xmlns:a16="http://schemas.microsoft.com/office/drawing/2014/main" id="{73A5FEE6-0D3E-1395-8E9B-3A41449B89A5}"/>
              </a:ext>
            </a:extLst>
          </p:cNvPr>
          <p:cNvSpPr txBox="1">
            <a:spLocks/>
          </p:cNvSpPr>
          <p:nvPr/>
        </p:nvSpPr>
        <p:spPr>
          <a:xfrm>
            <a:off x="605073" y="1136210"/>
            <a:ext cx="10863410" cy="57217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solidFill>
                  <a:schemeClr val="bg1"/>
                </a:solidFill>
                <a:latin typeface="Montserrat" panose="00000500000000000000" pitchFamily="2" charset="0"/>
              </a:rPr>
              <a:t>Jamie is a sole trader and is working on the business accounts which has a financial year end of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In January 2026, Jamie receives an electricity bill for £1,980 which covers the period of November 2025 – January 2026. </a:t>
            </a:r>
          </a:p>
          <a:p>
            <a:pPr marL="0" indent="0">
              <a:buFont typeface="Arial" panose="020B0604020202020204" pitchFamily="34" charset="0"/>
              <a:buNone/>
            </a:pPr>
            <a:r>
              <a:rPr lang="en-US" sz="1600" dirty="0">
                <a:solidFill>
                  <a:schemeClr val="bg1"/>
                </a:solidFill>
                <a:latin typeface="Montserrat" panose="00000500000000000000" pitchFamily="2" charset="0"/>
              </a:rPr>
              <a:t>How should Jamie record the year-end adjustment in the accounts?</a:t>
            </a:r>
            <a:endParaRPr lang="en-GB" dirty="0"/>
          </a:p>
          <a:p>
            <a:pPr marL="457200" lvl="1" indent="0">
              <a:buFont typeface="Arial" panose="020B0604020202020204" pitchFamily="34" charset="0"/>
              <a:buNone/>
            </a:pPr>
            <a:endParaRPr lang="en-US" sz="16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3270BEA7-F9AA-3D6D-DCA4-9A0F39C1FC9E}"/>
              </a:ext>
            </a:extLst>
          </p:cNvPr>
          <p:cNvGraphicFramePr>
            <a:graphicFrameLocks noGrp="1"/>
          </p:cNvGraphicFramePr>
          <p:nvPr>
            <p:extLst>
              <p:ext uri="{D42A27DB-BD31-4B8C-83A1-F6EECF244321}">
                <p14:modId xmlns:p14="http://schemas.microsoft.com/office/powerpoint/2010/main" val="1646408412"/>
              </p:ext>
            </p:extLst>
          </p:nvPr>
        </p:nvGraphicFramePr>
        <p:xfrm>
          <a:off x="470020" y="399710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Electricity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chemeClr val="tx1"/>
                          </a:solidFill>
                          <a:latin typeface="Montserrat" panose="00000500000000000000" pitchFamily="2" charset="0"/>
                        </a:rPr>
                        <a:t>31/12/X5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7,150</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SPL</a:t>
                      </a:r>
                    </a:p>
                  </a:txBody>
                  <a:tcPr/>
                </a:tc>
                <a:tc>
                  <a:txBody>
                    <a:bodyPr/>
                    <a:lstStyle/>
                    <a:p>
                      <a:r>
                        <a:rPr lang="en-GB" sz="1200" dirty="0">
                          <a:solidFill>
                            <a:srgbClr val="FF0000"/>
                          </a:solidFill>
                          <a:latin typeface="Montserrat" panose="00000500000000000000" pitchFamily="2" charset="0"/>
                        </a:rPr>
                        <a:t>8,470</a:t>
                      </a:r>
                    </a:p>
                  </a:txBody>
                  <a:tcPr/>
                </a:tc>
                <a:extLst>
                  <a:ext uri="{0D108BD9-81ED-4DB2-BD59-A6C34878D82A}">
                    <a16:rowId xmlns:a16="http://schemas.microsoft.com/office/drawing/2014/main" val="1206754738"/>
                  </a:ext>
                </a:extLst>
              </a:tr>
              <a:tr h="137160">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err="1">
                          <a:solidFill>
                            <a:srgbClr val="FF0000"/>
                          </a:solidFill>
                          <a:latin typeface="Montserrat" panose="00000500000000000000" pitchFamily="2" charset="0"/>
                        </a:rPr>
                        <a:t>Acc</a:t>
                      </a:r>
                      <a:r>
                        <a:rPr lang="en-GB" sz="1200" dirty="0">
                          <a:solidFill>
                            <a:srgbClr val="FF0000"/>
                          </a:solidFill>
                          <a:latin typeface="Montserrat" panose="00000500000000000000" pitchFamily="2" charset="0"/>
                        </a:rPr>
                        <a:t> Exp</a:t>
                      </a:r>
                    </a:p>
                  </a:txBody>
                  <a:tcPr/>
                </a:tc>
                <a:tc>
                  <a:txBody>
                    <a:bodyPr/>
                    <a:lstStyle/>
                    <a:p>
                      <a:r>
                        <a:rPr lang="en-GB" sz="1200" dirty="0">
                          <a:solidFill>
                            <a:srgbClr val="FF0000"/>
                          </a:solidFill>
                          <a:latin typeface="Montserrat" panose="00000500000000000000" pitchFamily="2" charset="0"/>
                        </a:rPr>
                        <a:t>1,320</a:t>
                      </a: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r>
                        <a:rPr lang="en-GB" sz="1200" dirty="0">
                          <a:solidFill>
                            <a:srgbClr val="7030A0"/>
                          </a:solidFill>
                          <a:latin typeface="Montserrat" panose="00000500000000000000" pitchFamily="2" charset="0"/>
                        </a:rPr>
                        <a:t>8/1/X6</a:t>
                      </a:r>
                    </a:p>
                  </a:txBody>
                  <a:tcPr/>
                </a:tc>
                <a:tc>
                  <a:txBody>
                    <a:bodyPr/>
                    <a:lstStyle/>
                    <a:p>
                      <a:r>
                        <a:rPr lang="en-GB" sz="1200" dirty="0">
                          <a:solidFill>
                            <a:srgbClr val="7030A0"/>
                          </a:solidFill>
                          <a:latin typeface="Montserrat" panose="00000500000000000000" pitchFamily="2" charset="0"/>
                        </a:rPr>
                        <a:t>Bank</a:t>
                      </a:r>
                    </a:p>
                  </a:txBody>
                  <a:tcPr/>
                </a:tc>
                <a:tc>
                  <a:txBody>
                    <a:bodyPr/>
                    <a:lstStyle/>
                    <a:p>
                      <a:r>
                        <a:rPr lang="en-GB" sz="1200" dirty="0">
                          <a:solidFill>
                            <a:srgbClr val="7030A0"/>
                          </a:solidFill>
                          <a:latin typeface="Montserrat" panose="00000500000000000000" pitchFamily="2" charset="0"/>
                        </a:rPr>
                        <a:t>1,980</a:t>
                      </a:r>
                    </a:p>
                  </a:txBody>
                  <a:tcPr/>
                </a:tc>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Reversal</a:t>
                      </a:r>
                    </a:p>
                  </a:txBody>
                  <a:tcPr/>
                </a:tc>
                <a:tc>
                  <a:txBody>
                    <a:bodyPr/>
                    <a:lstStyle/>
                    <a:p>
                      <a:r>
                        <a:rPr lang="en-GB" sz="1200" dirty="0">
                          <a:solidFill>
                            <a:srgbClr val="00B050"/>
                          </a:solidFill>
                          <a:latin typeface="Montserrat" panose="00000500000000000000" pitchFamily="2" charset="0"/>
                        </a:rPr>
                        <a:t>1,320</a:t>
                      </a:r>
                    </a:p>
                  </a:txBody>
                  <a:tcPr/>
                </a:tc>
                <a:extLst>
                  <a:ext uri="{0D108BD9-81ED-4DB2-BD59-A6C34878D82A}">
                    <a16:rowId xmlns:a16="http://schemas.microsoft.com/office/drawing/2014/main" val="2473272987"/>
                  </a:ext>
                </a:extLst>
              </a:tr>
            </a:tbl>
          </a:graphicData>
        </a:graphic>
      </p:graphicFrame>
      <p:graphicFrame>
        <p:nvGraphicFramePr>
          <p:cNvPr id="7" name="Table 6">
            <a:extLst>
              <a:ext uri="{FF2B5EF4-FFF2-40B4-BE49-F238E27FC236}">
                <a16:creationId xmlns:a16="http://schemas.microsoft.com/office/drawing/2014/main" id="{7633F17F-DCD9-59BB-AEEA-582E275CAB44}"/>
              </a:ext>
            </a:extLst>
          </p:cNvPr>
          <p:cNvGraphicFramePr>
            <a:graphicFrameLocks noGrp="1"/>
          </p:cNvGraphicFramePr>
          <p:nvPr>
            <p:extLst>
              <p:ext uri="{D42A27DB-BD31-4B8C-83A1-F6EECF244321}">
                <p14:modId xmlns:p14="http://schemas.microsoft.com/office/powerpoint/2010/main" val="1491421679"/>
              </p:ext>
            </p:extLst>
          </p:nvPr>
        </p:nvGraphicFramePr>
        <p:xfrm>
          <a:off x="5952273" y="399710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Accrued Expense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1,320</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Electric</a:t>
                      </a:r>
                    </a:p>
                  </a:txBody>
                  <a:tcPr/>
                </a:tc>
                <a:tc>
                  <a:txBody>
                    <a:bodyPr/>
                    <a:lstStyle/>
                    <a:p>
                      <a:r>
                        <a:rPr lang="en-GB" sz="1200" dirty="0">
                          <a:solidFill>
                            <a:srgbClr val="FF0000"/>
                          </a:solidFill>
                          <a:latin typeface="Montserrat" panose="00000500000000000000" pitchFamily="2" charset="0"/>
                        </a:rPr>
                        <a:t>1,320</a:t>
                      </a:r>
                    </a:p>
                  </a:txBody>
                  <a:tcPr/>
                </a:tc>
                <a:extLst>
                  <a:ext uri="{0D108BD9-81ED-4DB2-BD59-A6C34878D82A}">
                    <a16:rowId xmlns:a16="http://schemas.microsoft.com/office/drawing/2014/main" val="1206754738"/>
                  </a:ext>
                </a:extLst>
              </a:tr>
              <a:tr h="137160">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Reversal</a:t>
                      </a:r>
                    </a:p>
                  </a:txBody>
                  <a:tcPr/>
                </a:tc>
                <a:tc>
                  <a:txBody>
                    <a:bodyPr/>
                    <a:lstStyle/>
                    <a:p>
                      <a:r>
                        <a:rPr lang="en-GB" sz="1200" dirty="0">
                          <a:solidFill>
                            <a:srgbClr val="00B050"/>
                          </a:solidFill>
                          <a:latin typeface="Montserrat" panose="00000500000000000000" pitchFamily="2" charset="0"/>
                        </a:rPr>
                        <a:t>1,320</a:t>
                      </a:r>
                    </a:p>
                  </a:txBody>
                  <a:tcPr/>
                </a:tc>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Bal b/d</a:t>
                      </a:r>
                    </a:p>
                  </a:txBody>
                  <a:tcPr/>
                </a:tc>
                <a:tc>
                  <a:txBody>
                    <a:bodyPr/>
                    <a:lstStyle/>
                    <a:p>
                      <a:r>
                        <a:rPr lang="en-GB" sz="1200" dirty="0">
                          <a:solidFill>
                            <a:srgbClr val="00B050"/>
                          </a:solidFill>
                          <a:latin typeface="Montserrat" panose="00000500000000000000" pitchFamily="2" charset="0"/>
                        </a:rPr>
                        <a:t>1,320</a:t>
                      </a: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1009196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DF5A24A-FE7C-641F-C687-DBB9115BA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84DED3-C2A1-29FE-3C58-4C2D27ADB733}"/>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Accrued Income</a:t>
            </a:r>
          </a:p>
        </p:txBody>
      </p:sp>
      <p:sp>
        <p:nvSpPr>
          <p:cNvPr id="3" name="Content Placeholder 2">
            <a:extLst>
              <a:ext uri="{FF2B5EF4-FFF2-40B4-BE49-F238E27FC236}">
                <a16:creationId xmlns:a16="http://schemas.microsoft.com/office/drawing/2014/main" id="{53FB5996-C92D-D7EE-BF1E-1917D670F2F8}"/>
              </a:ext>
            </a:extLst>
          </p:cNvPr>
          <p:cNvSpPr>
            <a:spLocks noGrp="1"/>
          </p:cNvSpPr>
          <p:nvPr>
            <p:ph idx="1"/>
          </p:nvPr>
        </p:nvSpPr>
        <p:spPr>
          <a:xfrm>
            <a:off x="571117" y="1258432"/>
            <a:ext cx="10863410" cy="5721790"/>
          </a:xfrm>
        </p:spPr>
        <p:txBody>
          <a:bodyPr>
            <a:normAutofit/>
          </a:bodyPr>
          <a:lstStyle/>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02EB9C23-8E5C-97CE-D94B-DC844233AD41}"/>
              </a:ext>
            </a:extLst>
          </p:cNvPr>
          <p:cNvGraphicFramePr>
            <a:graphicFrameLocks noGrp="1"/>
          </p:cNvGraphicFramePr>
          <p:nvPr>
            <p:extLst>
              <p:ext uri="{D42A27DB-BD31-4B8C-83A1-F6EECF244321}">
                <p14:modId xmlns:p14="http://schemas.microsoft.com/office/powerpoint/2010/main" val="3619452315"/>
              </p:ext>
            </p:extLst>
          </p:nvPr>
        </p:nvGraphicFramePr>
        <p:xfrm>
          <a:off x="723517" y="2744641"/>
          <a:ext cx="10152702" cy="1325562"/>
        </p:xfrm>
        <a:graphic>
          <a:graphicData uri="http://schemas.openxmlformats.org/drawingml/2006/table">
            <a:tbl>
              <a:tblPr firstRow="1" bandRow="1">
                <a:tableStyleId>{21E4AEA4-8DFA-4A89-87EB-49C32662AFE0}</a:tableStyleId>
              </a:tblPr>
              <a:tblGrid>
                <a:gridCol w="725193">
                  <a:extLst>
                    <a:ext uri="{9D8B030D-6E8A-4147-A177-3AD203B41FA5}">
                      <a16:colId xmlns:a16="http://schemas.microsoft.com/office/drawing/2014/main" val="1991263625"/>
                    </a:ext>
                  </a:extLst>
                </a:gridCol>
                <a:gridCol w="725193">
                  <a:extLst>
                    <a:ext uri="{9D8B030D-6E8A-4147-A177-3AD203B41FA5}">
                      <a16:colId xmlns:a16="http://schemas.microsoft.com/office/drawing/2014/main" val="3618004337"/>
                    </a:ext>
                  </a:extLst>
                </a:gridCol>
                <a:gridCol w="725193">
                  <a:extLst>
                    <a:ext uri="{9D8B030D-6E8A-4147-A177-3AD203B41FA5}">
                      <a16:colId xmlns:a16="http://schemas.microsoft.com/office/drawing/2014/main" val="3266490121"/>
                    </a:ext>
                  </a:extLst>
                </a:gridCol>
                <a:gridCol w="725193">
                  <a:extLst>
                    <a:ext uri="{9D8B030D-6E8A-4147-A177-3AD203B41FA5}">
                      <a16:colId xmlns:a16="http://schemas.microsoft.com/office/drawing/2014/main" val="2021161668"/>
                    </a:ext>
                  </a:extLst>
                </a:gridCol>
                <a:gridCol w="725193">
                  <a:extLst>
                    <a:ext uri="{9D8B030D-6E8A-4147-A177-3AD203B41FA5}">
                      <a16:colId xmlns:a16="http://schemas.microsoft.com/office/drawing/2014/main" val="106867284"/>
                    </a:ext>
                  </a:extLst>
                </a:gridCol>
                <a:gridCol w="725193">
                  <a:extLst>
                    <a:ext uri="{9D8B030D-6E8A-4147-A177-3AD203B41FA5}">
                      <a16:colId xmlns:a16="http://schemas.microsoft.com/office/drawing/2014/main" val="3857811524"/>
                    </a:ext>
                  </a:extLst>
                </a:gridCol>
                <a:gridCol w="725193">
                  <a:extLst>
                    <a:ext uri="{9D8B030D-6E8A-4147-A177-3AD203B41FA5}">
                      <a16:colId xmlns:a16="http://schemas.microsoft.com/office/drawing/2014/main" val="358112074"/>
                    </a:ext>
                  </a:extLst>
                </a:gridCol>
                <a:gridCol w="725193">
                  <a:extLst>
                    <a:ext uri="{9D8B030D-6E8A-4147-A177-3AD203B41FA5}">
                      <a16:colId xmlns:a16="http://schemas.microsoft.com/office/drawing/2014/main" val="3878104909"/>
                    </a:ext>
                  </a:extLst>
                </a:gridCol>
                <a:gridCol w="725193">
                  <a:extLst>
                    <a:ext uri="{9D8B030D-6E8A-4147-A177-3AD203B41FA5}">
                      <a16:colId xmlns:a16="http://schemas.microsoft.com/office/drawing/2014/main" val="484914057"/>
                    </a:ext>
                  </a:extLst>
                </a:gridCol>
                <a:gridCol w="725193">
                  <a:extLst>
                    <a:ext uri="{9D8B030D-6E8A-4147-A177-3AD203B41FA5}">
                      <a16:colId xmlns:a16="http://schemas.microsoft.com/office/drawing/2014/main" val="261722848"/>
                    </a:ext>
                  </a:extLst>
                </a:gridCol>
                <a:gridCol w="725193">
                  <a:extLst>
                    <a:ext uri="{9D8B030D-6E8A-4147-A177-3AD203B41FA5}">
                      <a16:colId xmlns:a16="http://schemas.microsoft.com/office/drawing/2014/main" val="4046677378"/>
                    </a:ext>
                  </a:extLst>
                </a:gridCol>
                <a:gridCol w="725193">
                  <a:extLst>
                    <a:ext uri="{9D8B030D-6E8A-4147-A177-3AD203B41FA5}">
                      <a16:colId xmlns:a16="http://schemas.microsoft.com/office/drawing/2014/main" val="209939044"/>
                    </a:ext>
                  </a:extLst>
                </a:gridCol>
                <a:gridCol w="725193">
                  <a:extLst>
                    <a:ext uri="{9D8B030D-6E8A-4147-A177-3AD203B41FA5}">
                      <a16:colId xmlns:a16="http://schemas.microsoft.com/office/drawing/2014/main" val="1414820053"/>
                    </a:ext>
                  </a:extLst>
                </a:gridCol>
                <a:gridCol w="725193">
                  <a:extLst>
                    <a:ext uri="{9D8B030D-6E8A-4147-A177-3AD203B41FA5}">
                      <a16:colId xmlns:a16="http://schemas.microsoft.com/office/drawing/2014/main" val="2148296252"/>
                    </a:ext>
                  </a:extLst>
                </a:gridCol>
              </a:tblGrid>
              <a:tr h="441854">
                <a:tc gridSpan="12">
                  <a:txBody>
                    <a:bodyPr/>
                    <a:lstStyle/>
                    <a:p>
                      <a:pPr algn="ctr"/>
                      <a:r>
                        <a:rPr lang="en-GB" dirty="0"/>
                        <a:t>Jan 2025 – Dec 2025</a:t>
                      </a:r>
                    </a:p>
                  </a:txBody>
                  <a:tcPr>
                    <a:lnR w="12700" cap="flat" cmpd="sng" algn="ctr">
                      <a:solidFill>
                        <a:schemeClr val="tx1"/>
                      </a:solidFill>
                      <a:prstDash val="solid"/>
                      <a:round/>
                      <a:headEnd type="none" w="med" len="med"/>
                      <a:tailEnd type="none" w="med" len="med"/>
                    </a:lnR>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gridSpan="2">
                  <a:txBody>
                    <a:bodyPr/>
                    <a:lstStyle/>
                    <a:p>
                      <a:r>
                        <a:rPr lang="en-GB" dirty="0"/>
                        <a:t>2026…</a:t>
                      </a:r>
                    </a:p>
                  </a:txBody>
                  <a:tcPr>
                    <a:lnL w="12700" cap="flat" cmpd="sng" algn="ctr">
                      <a:solidFill>
                        <a:schemeClr val="tx1"/>
                      </a:solidFill>
                      <a:prstDash val="solid"/>
                      <a:round/>
                      <a:headEnd type="none" w="med" len="med"/>
                      <a:tailEnd type="none" w="med" len="med"/>
                    </a:lnL>
                  </a:tcPr>
                </a:tc>
                <a:tc hMerge="1">
                  <a:txBody>
                    <a:bodyPr/>
                    <a:lstStyle/>
                    <a:p>
                      <a:endParaRPr lang="en-GB" dirty="0"/>
                    </a:p>
                  </a:txBody>
                  <a:tcPr/>
                </a:tc>
                <a:extLst>
                  <a:ext uri="{0D108BD9-81ED-4DB2-BD59-A6C34878D82A}">
                    <a16:rowId xmlns:a16="http://schemas.microsoft.com/office/drawing/2014/main" val="890844760"/>
                  </a:ext>
                </a:extLst>
              </a:tr>
              <a:tr h="441854">
                <a:tc>
                  <a:txBody>
                    <a:bodyPr/>
                    <a:lstStyle/>
                    <a:p>
                      <a:r>
                        <a:rPr lang="en-GB" dirty="0"/>
                        <a:t>Jan</a:t>
                      </a:r>
                    </a:p>
                  </a:txBody>
                  <a:tcPr/>
                </a:tc>
                <a:tc>
                  <a:txBody>
                    <a:bodyPr/>
                    <a:lstStyle/>
                    <a:p>
                      <a:r>
                        <a:rPr lang="en-GB" dirty="0"/>
                        <a:t>Feb</a:t>
                      </a:r>
                    </a:p>
                  </a:txBody>
                  <a:tcPr/>
                </a:tc>
                <a:tc>
                  <a:txBody>
                    <a:bodyPr/>
                    <a:lstStyle/>
                    <a:p>
                      <a:r>
                        <a:rPr lang="en-GB" dirty="0"/>
                        <a:t>Mar</a:t>
                      </a:r>
                    </a:p>
                  </a:txBody>
                  <a:tcPr/>
                </a:tc>
                <a:tc>
                  <a:txBody>
                    <a:bodyPr/>
                    <a:lstStyle/>
                    <a:p>
                      <a:r>
                        <a:rPr lang="en-GB" dirty="0"/>
                        <a:t>Apr</a:t>
                      </a:r>
                    </a:p>
                  </a:txBody>
                  <a:tcPr/>
                </a:tc>
                <a:tc>
                  <a:txBody>
                    <a:bodyPr/>
                    <a:lstStyle/>
                    <a:p>
                      <a:r>
                        <a:rPr lang="en-GB" dirty="0"/>
                        <a:t>May</a:t>
                      </a:r>
                    </a:p>
                  </a:txBody>
                  <a:tcPr/>
                </a:tc>
                <a:tc>
                  <a:txBody>
                    <a:bodyPr/>
                    <a:lstStyle/>
                    <a:p>
                      <a:r>
                        <a:rPr lang="en-GB" dirty="0"/>
                        <a:t>Jun</a:t>
                      </a:r>
                    </a:p>
                  </a:txBody>
                  <a:tcPr/>
                </a:tc>
                <a:tc>
                  <a:txBody>
                    <a:bodyPr/>
                    <a:lstStyle/>
                    <a:p>
                      <a:r>
                        <a:rPr lang="en-GB" dirty="0"/>
                        <a:t>Jul</a:t>
                      </a:r>
                    </a:p>
                  </a:txBody>
                  <a:tcPr/>
                </a:tc>
                <a:tc>
                  <a:txBody>
                    <a:bodyPr/>
                    <a:lstStyle/>
                    <a:p>
                      <a:r>
                        <a:rPr lang="en-GB" dirty="0"/>
                        <a:t>Aug</a:t>
                      </a:r>
                    </a:p>
                  </a:txBody>
                  <a:tcPr/>
                </a:tc>
                <a:tc>
                  <a:txBody>
                    <a:bodyPr/>
                    <a:lstStyle/>
                    <a:p>
                      <a:r>
                        <a:rPr lang="en-GB" dirty="0"/>
                        <a:t>Sep</a:t>
                      </a:r>
                    </a:p>
                  </a:txBody>
                  <a:tcPr/>
                </a:tc>
                <a:tc>
                  <a:txBody>
                    <a:bodyPr/>
                    <a:lstStyle/>
                    <a:p>
                      <a:r>
                        <a:rPr lang="en-GB" dirty="0"/>
                        <a:t>Oct</a:t>
                      </a:r>
                    </a:p>
                  </a:txBody>
                  <a:tcPr/>
                </a:tc>
                <a:tc>
                  <a:txBody>
                    <a:bodyPr/>
                    <a:lstStyle/>
                    <a:p>
                      <a:r>
                        <a:rPr lang="en-GB" dirty="0"/>
                        <a:t>Nov</a:t>
                      </a:r>
                    </a:p>
                  </a:txBody>
                  <a:tcPr/>
                </a:tc>
                <a:tc>
                  <a:txBody>
                    <a:bodyPr/>
                    <a:lstStyle/>
                    <a:p>
                      <a:r>
                        <a:rPr lang="en-GB" dirty="0"/>
                        <a:t>Dec</a:t>
                      </a:r>
                    </a:p>
                  </a:txBody>
                  <a:tcPr>
                    <a:lnR w="12700" cap="flat" cmpd="sng" algn="ctr">
                      <a:solidFill>
                        <a:schemeClr val="tx1"/>
                      </a:solidFill>
                      <a:prstDash val="solid"/>
                      <a:round/>
                      <a:headEnd type="none" w="med" len="med"/>
                      <a:tailEnd type="none" w="med" len="med"/>
                    </a:lnR>
                  </a:tcPr>
                </a:tc>
                <a:tc>
                  <a:txBody>
                    <a:bodyPr/>
                    <a:lstStyle/>
                    <a:p>
                      <a:r>
                        <a:rPr lang="en-GB" dirty="0"/>
                        <a:t>Jan</a:t>
                      </a:r>
                    </a:p>
                  </a:txBody>
                  <a:tcPr>
                    <a:lnL w="12700" cap="flat" cmpd="sng" algn="ctr">
                      <a:solidFill>
                        <a:schemeClr val="tx1"/>
                      </a:solidFill>
                      <a:prstDash val="solid"/>
                      <a:round/>
                      <a:headEnd type="none" w="med" len="med"/>
                      <a:tailEnd type="none" w="med" len="med"/>
                    </a:lnL>
                  </a:tcPr>
                </a:tc>
                <a:tc>
                  <a:txBody>
                    <a:bodyPr/>
                    <a:lstStyle/>
                    <a:p>
                      <a:r>
                        <a:rPr lang="en-GB" dirty="0"/>
                        <a:t>Feb</a:t>
                      </a:r>
                    </a:p>
                  </a:txBody>
                  <a:tcPr/>
                </a:tc>
                <a:extLst>
                  <a:ext uri="{0D108BD9-81ED-4DB2-BD59-A6C34878D82A}">
                    <a16:rowId xmlns:a16="http://schemas.microsoft.com/office/drawing/2014/main" val="1268242669"/>
                  </a:ext>
                </a:extLst>
              </a:tr>
              <a:tr h="441854">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r>
                        <a:rPr lang="en-GB" dirty="0">
                          <a:solidFill>
                            <a:srgbClr val="FF0000"/>
                          </a:solidFill>
                        </a:rPr>
                        <a:t>250</a:t>
                      </a:r>
                    </a:p>
                  </a:txBody>
                  <a:tcPr/>
                </a:tc>
                <a:tc>
                  <a:txBody>
                    <a:bodyPr/>
                    <a:lstStyle/>
                    <a:p>
                      <a:r>
                        <a:rPr lang="en-GB" dirty="0">
                          <a:solidFill>
                            <a:srgbClr val="FF0000"/>
                          </a:solidFill>
                        </a:rPr>
                        <a:t>250</a:t>
                      </a:r>
                    </a:p>
                  </a:txBody>
                  <a:tcPr/>
                </a:tc>
                <a:tc>
                  <a:txBody>
                    <a:bodyPr/>
                    <a:lstStyle/>
                    <a:p>
                      <a:r>
                        <a:rPr lang="en-GB" dirty="0">
                          <a:solidFill>
                            <a:srgbClr val="FF0000"/>
                          </a:solidFill>
                        </a:rPr>
                        <a:t>250</a:t>
                      </a:r>
                    </a:p>
                  </a:txBody>
                  <a:tcPr/>
                </a:tc>
                <a:tc>
                  <a:txBody>
                    <a:bodyPr/>
                    <a:lstStyle/>
                    <a:p>
                      <a:r>
                        <a:rPr lang="en-GB" dirty="0">
                          <a:solidFill>
                            <a:srgbClr val="FF0000"/>
                          </a:solidFill>
                        </a:rPr>
                        <a:t>250</a:t>
                      </a:r>
                    </a:p>
                  </a:txBody>
                  <a:tcPr>
                    <a:lnR w="12700" cap="flat" cmpd="sng" algn="ctr">
                      <a:solidFill>
                        <a:schemeClr val="tx1"/>
                      </a:solidFill>
                      <a:prstDash val="solid"/>
                      <a:round/>
                      <a:headEnd type="none" w="med" len="med"/>
                      <a:tailEnd type="none" w="med" len="med"/>
                    </a:lnR>
                  </a:tcPr>
                </a:tc>
                <a:tc>
                  <a:txBody>
                    <a:bodyPr/>
                    <a:lstStyle/>
                    <a:p>
                      <a:r>
                        <a:rPr lang="en-GB" dirty="0">
                          <a:solidFill>
                            <a:srgbClr val="FF0000"/>
                          </a:solidFill>
                        </a:rPr>
                        <a:t>250</a:t>
                      </a:r>
                    </a:p>
                  </a:txBody>
                  <a:tcPr>
                    <a:lnL w="12700" cap="flat" cmpd="sng" algn="ctr">
                      <a:solidFill>
                        <a:schemeClr val="tx1"/>
                      </a:solidFill>
                      <a:prstDash val="solid"/>
                      <a:round/>
                      <a:headEnd type="none" w="med" len="med"/>
                      <a:tailEnd type="none" w="med" len="med"/>
                    </a:lnL>
                  </a:tcPr>
                </a:tc>
                <a:tc>
                  <a:txBody>
                    <a:bodyPr/>
                    <a:lstStyle/>
                    <a:p>
                      <a:r>
                        <a:rPr lang="en-GB" dirty="0">
                          <a:solidFill>
                            <a:srgbClr val="FF0000"/>
                          </a:solidFill>
                        </a:rPr>
                        <a:t>250</a:t>
                      </a:r>
                    </a:p>
                  </a:txBody>
                  <a:tcPr/>
                </a:tc>
                <a:extLst>
                  <a:ext uri="{0D108BD9-81ED-4DB2-BD59-A6C34878D82A}">
                    <a16:rowId xmlns:a16="http://schemas.microsoft.com/office/drawing/2014/main" val="1669386548"/>
                  </a:ext>
                </a:extLst>
              </a:tr>
            </a:tbl>
          </a:graphicData>
        </a:graphic>
      </p:graphicFrame>
      <p:sp>
        <p:nvSpPr>
          <p:cNvPr id="5" name="Content Placeholder 2">
            <a:extLst>
              <a:ext uri="{FF2B5EF4-FFF2-40B4-BE49-F238E27FC236}">
                <a16:creationId xmlns:a16="http://schemas.microsoft.com/office/drawing/2014/main" id="{1F14E31C-6DE9-627E-5E74-00C73351664F}"/>
              </a:ext>
            </a:extLst>
          </p:cNvPr>
          <p:cNvSpPr txBox="1">
            <a:spLocks/>
          </p:cNvSpPr>
          <p:nvPr/>
        </p:nvSpPr>
        <p:spPr>
          <a:xfrm>
            <a:off x="605073" y="1136210"/>
            <a:ext cx="10863410" cy="57217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bg1"/>
                </a:solidFill>
                <a:latin typeface="Montserrat" panose="00000500000000000000" pitchFamily="2" charset="0"/>
              </a:rPr>
              <a:t>Jamie is a sole trader and is working on the business accounts which has a financial year end of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In February 2026, Jamie is due to receive income for commission relating to the period September 2025 – February 2026 at £1,500. No invoice has been sent therefore no entries have been posted. </a:t>
            </a:r>
          </a:p>
          <a:p>
            <a:pPr marL="0" indent="0">
              <a:buNone/>
            </a:pPr>
            <a:r>
              <a:rPr lang="en-US" sz="1600" dirty="0">
                <a:solidFill>
                  <a:schemeClr val="bg1"/>
                </a:solidFill>
                <a:latin typeface="Montserrat" panose="00000500000000000000" pitchFamily="2" charset="0"/>
              </a:rPr>
              <a:t>How will Jamie record the year-end adjustment in the accounts?</a:t>
            </a:r>
            <a:endParaRPr lang="en-US" sz="16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BD486951-BAE3-36D7-C08A-7A91944BC02B}"/>
              </a:ext>
            </a:extLst>
          </p:cNvPr>
          <p:cNvGraphicFramePr>
            <a:graphicFrameLocks noGrp="1"/>
          </p:cNvGraphicFramePr>
          <p:nvPr>
            <p:extLst>
              <p:ext uri="{D42A27DB-BD31-4B8C-83A1-F6EECF244321}">
                <p14:modId xmlns:p14="http://schemas.microsoft.com/office/powerpoint/2010/main" val="1729863002"/>
              </p:ext>
            </p:extLst>
          </p:nvPr>
        </p:nvGraphicFramePr>
        <p:xfrm>
          <a:off x="470019" y="4431671"/>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Commission Received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SPL</a:t>
                      </a:r>
                    </a:p>
                  </a:txBody>
                  <a:tcPr/>
                </a:tc>
                <a:tc>
                  <a:txBody>
                    <a:bodyPr/>
                    <a:lstStyle/>
                    <a:p>
                      <a:r>
                        <a:rPr lang="en-GB" sz="1200" dirty="0">
                          <a:solidFill>
                            <a:srgbClr val="FF0000"/>
                          </a:solidFill>
                          <a:latin typeface="Montserrat" panose="00000500000000000000" pitchFamily="2" charset="0"/>
                        </a:rPr>
                        <a:t>2,400</a:t>
                      </a:r>
                    </a:p>
                  </a:txBody>
                  <a:tcPr/>
                </a:tc>
                <a:tc>
                  <a:txBody>
                    <a:bodyPr/>
                    <a:lstStyle/>
                    <a:p>
                      <a:r>
                        <a:rPr lang="en-GB" sz="1200" dirty="0">
                          <a:solidFill>
                            <a:schemeClr val="tx1"/>
                          </a:solidFill>
                          <a:latin typeface="Montserrat" panose="00000500000000000000" pitchFamily="2" charset="0"/>
                        </a:rPr>
                        <a:t>31/12/X5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1,400</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err="1">
                          <a:solidFill>
                            <a:srgbClr val="FF0000"/>
                          </a:solidFill>
                          <a:latin typeface="Montserrat" panose="00000500000000000000" pitchFamily="2" charset="0"/>
                        </a:rPr>
                        <a:t>Acc</a:t>
                      </a:r>
                      <a:r>
                        <a:rPr lang="en-GB" sz="1200" dirty="0">
                          <a:solidFill>
                            <a:srgbClr val="FF0000"/>
                          </a:solidFill>
                          <a:latin typeface="Montserrat" panose="00000500000000000000" pitchFamily="2" charset="0"/>
                        </a:rPr>
                        <a:t> Inc</a:t>
                      </a:r>
                    </a:p>
                  </a:txBody>
                  <a:tcPr/>
                </a:tc>
                <a:tc>
                  <a:txBody>
                    <a:bodyPr/>
                    <a:lstStyle/>
                    <a:p>
                      <a:r>
                        <a:rPr lang="en-GB" sz="1200" dirty="0">
                          <a:solidFill>
                            <a:srgbClr val="FF0000"/>
                          </a:solidFill>
                          <a:latin typeface="Montserrat" panose="00000500000000000000" pitchFamily="2" charset="0"/>
                        </a:rPr>
                        <a:t>1,000</a:t>
                      </a:r>
                    </a:p>
                  </a:txBody>
                  <a:tcPr/>
                </a:tc>
                <a:extLst>
                  <a:ext uri="{0D108BD9-81ED-4DB2-BD59-A6C34878D82A}">
                    <a16:rowId xmlns:a16="http://schemas.microsoft.com/office/drawing/2014/main" val="3648993230"/>
                  </a:ext>
                </a:extLst>
              </a:tr>
              <a:tr h="137160">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Reversal</a:t>
                      </a:r>
                    </a:p>
                  </a:txBody>
                  <a:tcPr/>
                </a:tc>
                <a:tc>
                  <a:txBody>
                    <a:bodyPr/>
                    <a:lstStyle/>
                    <a:p>
                      <a:r>
                        <a:rPr lang="en-GB" sz="1200" dirty="0">
                          <a:solidFill>
                            <a:srgbClr val="00B050"/>
                          </a:solidFill>
                          <a:latin typeface="Montserrat" panose="00000500000000000000" pitchFamily="2" charset="0"/>
                        </a:rPr>
                        <a:t>1,000</a:t>
                      </a:r>
                    </a:p>
                  </a:txBody>
                  <a:tcPr/>
                </a:tc>
                <a:tc>
                  <a:txBody>
                    <a:bodyPr/>
                    <a:lstStyle/>
                    <a:p>
                      <a:r>
                        <a:rPr lang="en-GB" sz="1200" dirty="0">
                          <a:solidFill>
                            <a:srgbClr val="7030A0"/>
                          </a:solidFill>
                          <a:latin typeface="Montserrat" panose="00000500000000000000" pitchFamily="2" charset="0"/>
                        </a:rPr>
                        <a:t>28/2/X6</a:t>
                      </a:r>
                    </a:p>
                  </a:txBody>
                  <a:tcPr/>
                </a:tc>
                <a:tc>
                  <a:txBody>
                    <a:bodyPr/>
                    <a:lstStyle/>
                    <a:p>
                      <a:r>
                        <a:rPr lang="en-GB" sz="1200" dirty="0">
                          <a:solidFill>
                            <a:srgbClr val="7030A0"/>
                          </a:solidFill>
                          <a:latin typeface="Montserrat" panose="00000500000000000000" pitchFamily="2" charset="0"/>
                        </a:rPr>
                        <a:t>Bank</a:t>
                      </a:r>
                    </a:p>
                  </a:txBody>
                  <a:tcPr/>
                </a:tc>
                <a:tc>
                  <a:txBody>
                    <a:bodyPr/>
                    <a:lstStyle/>
                    <a:p>
                      <a:r>
                        <a:rPr lang="en-GB" sz="1200" dirty="0">
                          <a:solidFill>
                            <a:srgbClr val="7030A0"/>
                          </a:solidFill>
                          <a:latin typeface="Montserrat" panose="00000500000000000000" pitchFamily="2" charset="0"/>
                        </a:rPr>
                        <a:t>1,500</a:t>
                      </a:r>
                    </a:p>
                  </a:txBody>
                  <a:tcPr/>
                </a:tc>
                <a:extLst>
                  <a:ext uri="{0D108BD9-81ED-4DB2-BD59-A6C34878D82A}">
                    <a16:rowId xmlns:a16="http://schemas.microsoft.com/office/drawing/2014/main" val="2473272987"/>
                  </a:ext>
                </a:extLst>
              </a:tr>
            </a:tbl>
          </a:graphicData>
        </a:graphic>
      </p:graphicFrame>
      <p:graphicFrame>
        <p:nvGraphicFramePr>
          <p:cNvPr id="7" name="Table 6">
            <a:extLst>
              <a:ext uri="{FF2B5EF4-FFF2-40B4-BE49-F238E27FC236}">
                <a16:creationId xmlns:a16="http://schemas.microsoft.com/office/drawing/2014/main" id="{492D5F67-2E5D-D83C-3B66-63519237CFCA}"/>
              </a:ext>
            </a:extLst>
          </p:cNvPr>
          <p:cNvGraphicFramePr>
            <a:graphicFrameLocks noGrp="1"/>
          </p:cNvGraphicFramePr>
          <p:nvPr>
            <p:extLst>
              <p:ext uri="{D42A27DB-BD31-4B8C-83A1-F6EECF244321}">
                <p14:modId xmlns:p14="http://schemas.microsoft.com/office/powerpoint/2010/main" val="2099919132"/>
              </p:ext>
            </p:extLst>
          </p:nvPr>
        </p:nvGraphicFramePr>
        <p:xfrm>
          <a:off x="5952273" y="4431671"/>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Accrued Income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Comms</a:t>
                      </a:r>
                    </a:p>
                  </a:txBody>
                  <a:tcPr/>
                </a:tc>
                <a:tc>
                  <a:txBody>
                    <a:bodyPr/>
                    <a:lstStyle/>
                    <a:p>
                      <a:r>
                        <a:rPr lang="en-GB" sz="1200" dirty="0">
                          <a:solidFill>
                            <a:srgbClr val="FF0000"/>
                          </a:solidFill>
                          <a:latin typeface="Montserrat" panose="00000500000000000000" pitchFamily="2" charset="0"/>
                        </a:rPr>
                        <a:t>1,000</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1,000</a:t>
                      </a:r>
                    </a:p>
                  </a:txBody>
                  <a:tcPr/>
                </a:tc>
                <a:extLst>
                  <a:ext uri="{0D108BD9-81ED-4DB2-BD59-A6C34878D82A}">
                    <a16:rowId xmlns:a16="http://schemas.microsoft.com/office/drawing/2014/main" val="1206754738"/>
                  </a:ext>
                </a:extLst>
              </a:tr>
              <a:tr h="137160">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Bal b/d</a:t>
                      </a:r>
                    </a:p>
                  </a:txBody>
                  <a:tcPr/>
                </a:tc>
                <a:tc>
                  <a:txBody>
                    <a:bodyPr/>
                    <a:lstStyle/>
                    <a:p>
                      <a:r>
                        <a:rPr lang="en-GB" sz="1200" dirty="0">
                          <a:solidFill>
                            <a:srgbClr val="00B050"/>
                          </a:solidFill>
                          <a:latin typeface="Montserrat" panose="00000500000000000000" pitchFamily="2" charset="0"/>
                        </a:rPr>
                        <a:t>1,000</a:t>
                      </a:r>
                    </a:p>
                  </a:txBody>
                  <a:tcPr/>
                </a:tc>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Reversal</a:t>
                      </a:r>
                    </a:p>
                  </a:txBody>
                  <a:tcPr/>
                </a:tc>
                <a:tc>
                  <a:txBody>
                    <a:bodyPr/>
                    <a:lstStyle/>
                    <a:p>
                      <a:r>
                        <a:rPr lang="en-GB" sz="1200" dirty="0">
                          <a:solidFill>
                            <a:srgbClr val="00B050"/>
                          </a:solidFill>
                          <a:latin typeface="Montserrat" panose="00000500000000000000" pitchFamily="2" charset="0"/>
                        </a:rPr>
                        <a:t>1,000</a:t>
                      </a: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589160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1F9C867-7E37-1193-809B-9BBEBEBC49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C98C45-520C-FBDA-166B-8954ECD15F55}"/>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Prepaid Expenses</a:t>
            </a:r>
          </a:p>
        </p:txBody>
      </p:sp>
      <p:sp>
        <p:nvSpPr>
          <p:cNvPr id="3" name="Content Placeholder 2">
            <a:extLst>
              <a:ext uri="{FF2B5EF4-FFF2-40B4-BE49-F238E27FC236}">
                <a16:creationId xmlns:a16="http://schemas.microsoft.com/office/drawing/2014/main" id="{3E983CB0-4CB8-0415-462F-1ACBB5D3ABDC}"/>
              </a:ext>
            </a:extLst>
          </p:cNvPr>
          <p:cNvSpPr>
            <a:spLocks noGrp="1"/>
          </p:cNvSpPr>
          <p:nvPr>
            <p:ph idx="1"/>
          </p:nvPr>
        </p:nvSpPr>
        <p:spPr>
          <a:xfrm>
            <a:off x="571117" y="1258432"/>
            <a:ext cx="10863410" cy="5721790"/>
          </a:xfrm>
        </p:spPr>
        <p:txBody>
          <a:bodyPr>
            <a:normAutofit/>
          </a:bodyPr>
          <a:lstStyle/>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90AEC0C8-5F3B-BC03-0358-ED29F400D22B}"/>
              </a:ext>
            </a:extLst>
          </p:cNvPr>
          <p:cNvGraphicFramePr>
            <a:graphicFrameLocks noGrp="1"/>
          </p:cNvGraphicFramePr>
          <p:nvPr>
            <p:extLst>
              <p:ext uri="{D42A27DB-BD31-4B8C-83A1-F6EECF244321}">
                <p14:modId xmlns:p14="http://schemas.microsoft.com/office/powerpoint/2010/main" val="3012048510"/>
              </p:ext>
            </p:extLst>
          </p:nvPr>
        </p:nvGraphicFramePr>
        <p:xfrm>
          <a:off x="723517" y="2744641"/>
          <a:ext cx="10152702" cy="1325562"/>
        </p:xfrm>
        <a:graphic>
          <a:graphicData uri="http://schemas.openxmlformats.org/drawingml/2006/table">
            <a:tbl>
              <a:tblPr firstRow="1" bandRow="1">
                <a:tableStyleId>{21E4AEA4-8DFA-4A89-87EB-49C32662AFE0}</a:tableStyleId>
              </a:tblPr>
              <a:tblGrid>
                <a:gridCol w="725193">
                  <a:extLst>
                    <a:ext uri="{9D8B030D-6E8A-4147-A177-3AD203B41FA5}">
                      <a16:colId xmlns:a16="http://schemas.microsoft.com/office/drawing/2014/main" val="1991263625"/>
                    </a:ext>
                  </a:extLst>
                </a:gridCol>
                <a:gridCol w="725193">
                  <a:extLst>
                    <a:ext uri="{9D8B030D-6E8A-4147-A177-3AD203B41FA5}">
                      <a16:colId xmlns:a16="http://schemas.microsoft.com/office/drawing/2014/main" val="3618004337"/>
                    </a:ext>
                  </a:extLst>
                </a:gridCol>
                <a:gridCol w="725193">
                  <a:extLst>
                    <a:ext uri="{9D8B030D-6E8A-4147-A177-3AD203B41FA5}">
                      <a16:colId xmlns:a16="http://schemas.microsoft.com/office/drawing/2014/main" val="3266490121"/>
                    </a:ext>
                  </a:extLst>
                </a:gridCol>
                <a:gridCol w="725193">
                  <a:extLst>
                    <a:ext uri="{9D8B030D-6E8A-4147-A177-3AD203B41FA5}">
                      <a16:colId xmlns:a16="http://schemas.microsoft.com/office/drawing/2014/main" val="2021161668"/>
                    </a:ext>
                  </a:extLst>
                </a:gridCol>
                <a:gridCol w="725193">
                  <a:extLst>
                    <a:ext uri="{9D8B030D-6E8A-4147-A177-3AD203B41FA5}">
                      <a16:colId xmlns:a16="http://schemas.microsoft.com/office/drawing/2014/main" val="106867284"/>
                    </a:ext>
                  </a:extLst>
                </a:gridCol>
                <a:gridCol w="725193">
                  <a:extLst>
                    <a:ext uri="{9D8B030D-6E8A-4147-A177-3AD203B41FA5}">
                      <a16:colId xmlns:a16="http://schemas.microsoft.com/office/drawing/2014/main" val="3857811524"/>
                    </a:ext>
                  </a:extLst>
                </a:gridCol>
                <a:gridCol w="725193">
                  <a:extLst>
                    <a:ext uri="{9D8B030D-6E8A-4147-A177-3AD203B41FA5}">
                      <a16:colId xmlns:a16="http://schemas.microsoft.com/office/drawing/2014/main" val="358112074"/>
                    </a:ext>
                  </a:extLst>
                </a:gridCol>
                <a:gridCol w="725193">
                  <a:extLst>
                    <a:ext uri="{9D8B030D-6E8A-4147-A177-3AD203B41FA5}">
                      <a16:colId xmlns:a16="http://schemas.microsoft.com/office/drawing/2014/main" val="3878104909"/>
                    </a:ext>
                  </a:extLst>
                </a:gridCol>
                <a:gridCol w="725193">
                  <a:extLst>
                    <a:ext uri="{9D8B030D-6E8A-4147-A177-3AD203B41FA5}">
                      <a16:colId xmlns:a16="http://schemas.microsoft.com/office/drawing/2014/main" val="484914057"/>
                    </a:ext>
                  </a:extLst>
                </a:gridCol>
                <a:gridCol w="725193">
                  <a:extLst>
                    <a:ext uri="{9D8B030D-6E8A-4147-A177-3AD203B41FA5}">
                      <a16:colId xmlns:a16="http://schemas.microsoft.com/office/drawing/2014/main" val="261722848"/>
                    </a:ext>
                  </a:extLst>
                </a:gridCol>
                <a:gridCol w="725193">
                  <a:extLst>
                    <a:ext uri="{9D8B030D-6E8A-4147-A177-3AD203B41FA5}">
                      <a16:colId xmlns:a16="http://schemas.microsoft.com/office/drawing/2014/main" val="4046677378"/>
                    </a:ext>
                  </a:extLst>
                </a:gridCol>
                <a:gridCol w="725193">
                  <a:extLst>
                    <a:ext uri="{9D8B030D-6E8A-4147-A177-3AD203B41FA5}">
                      <a16:colId xmlns:a16="http://schemas.microsoft.com/office/drawing/2014/main" val="209939044"/>
                    </a:ext>
                  </a:extLst>
                </a:gridCol>
                <a:gridCol w="725193">
                  <a:extLst>
                    <a:ext uri="{9D8B030D-6E8A-4147-A177-3AD203B41FA5}">
                      <a16:colId xmlns:a16="http://schemas.microsoft.com/office/drawing/2014/main" val="1414820053"/>
                    </a:ext>
                  </a:extLst>
                </a:gridCol>
                <a:gridCol w="725193">
                  <a:extLst>
                    <a:ext uri="{9D8B030D-6E8A-4147-A177-3AD203B41FA5}">
                      <a16:colId xmlns:a16="http://schemas.microsoft.com/office/drawing/2014/main" val="2148296252"/>
                    </a:ext>
                  </a:extLst>
                </a:gridCol>
              </a:tblGrid>
              <a:tr h="441854">
                <a:tc gridSpan="12">
                  <a:txBody>
                    <a:bodyPr/>
                    <a:lstStyle/>
                    <a:p>
                      <a:pPr algn="ctr"/>
                      <a:r>
                        <a:rPr lang="en-GB" dirty="0"/>
                        <a:t>Jan 2025 – Dec 2025</a:t>
                      </a:r>
                    </a:p>
                  </a:txBody>
                  <a:tcPr>
                    <a:lnR w="12700" cap="flat" cmpd="sng" algn="ctr">
                      <a:solidFill>
                        <a:schemeClr val="tx1"/>
                      </a:solidFill>
                      <a:prstDash val="solid"/>
                      <a:round/>
                      <a:headEnd type="none" w="med" len="med"/>
                      <a:tailEnd type="none" w="med" len="med"/>
                    </a:lnR>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gridSpan="2">
                  <a:txBody>
                    <a:bodyPr/>
                    <a:lstStyle/>
                    <a:p>
                      <a:r>
                        <a:rPr lang="en-GB" dirty="0"/>
                        <a:t>2026…</a:t>
                      </a:r>
                    </a:p>
                  </a:txBody>
                  <a:tcPr>
                    <a:lnL w="12700" cap="flat" cmpd="sng" algn="ctr">
                      <a:solidFill>
                        <a:schemeClr val="tx1"/>
                      </a:solidFill>
                      <a:prstDash val="solid"/>
                      <a:round/>
                      <a:headEnd type="none" w="med" len="med"/>
                      <a:tailEnd type="none" w="med" len="med"/>
                    </a:lnL>
                  </a:tcPr>
                </a:tc>
                <a:tc hMerge="1">
                  <a:txBody>
                    <a:bodyPr/>
                    <a:lstStyle/>
                    <a:p>
                      <a:endParaRPr lang="en-GB" dirty="0"/>
                    </a:p>
                  </a:txBody>
                  <a:tcPr/>
                </a:tc>
                <a:extLst>
                  <a:ext uri="{0D108BD9-81ED-4DB2-BD59-A6C34878D82A}">
                    <a16:rowId xmlns:a16="http://schemas.microsoft.com/office/drawing/2014/main" val="890844760"/>
                  </a:ext>
                </a:extLst>
              </a:tr>
              <a:tr h="441854">
                <a:tc>
                  <a:txBody>
                    <a:bodyPr/>
                    <a:lstStyle/>
                    <a:p>
                      <a:r>
                        <a:rPr lang="en-GB" dirty="0"/>
                        <a:t>Jan</a:t>
                      </a:r>
                    </a:p>
                  </a:txBody>
                  <a:tcPr/>
                </a:tc>
                <a:tc>
                  <a:txBody>
                    <a:bodyPr/>
                    <a:lstStyle/>
                    <a:p>
                      <a:r>
                        <a:rPr lang="en-GB" dirty="0"/>
                        <a:t>Feb</a:t>
                      </a:r>
                    </a:p>
                  </a:txBody>
                  <a:tcPr/>
                </a:tc>
                <a:tc>
                  <a:txBody>
                    <a:bodyPr/>
                    <a:lstStyle/>
                    <a:p>
                      <a:r>
                        <a:rPr lang="en-GB" dirty="0"/>
                        <a:t>Mar</a:t>
                      </a:r>
                    </a:p>
                  </a:txBody>
                  <a:tcPr/>
                </a:tc>
                <a:tc>
                  <a:txBody>
                    <a:bodyPr/>
                    <a:lstStyle/>
                    <a:p>
                      <a:r>
                        <a:rPr lang="en-GB" dirty="0"/>
                        <a:t>Apr</a:t>
                      </a:r>
                    </a:p>
                  </a:txBody>
                  <a:tcPr/>
                </a:tc>
                <a:tc>
                  <a:txBody>
                    <a:bodyPr/>
                    <a:lstStyle/>
                    <a:p>
                      <a:r>
                        <a:rPr lang="en-GB" dirty="0"/>
                        <a:t>May</a:t>
                      </a:r>
                    </a:p>
                  </a:txBody>
                  <a:tcPr/>
                </a:tc>
                <a:tc>
                  <a:txBody>
                    <a:bodyPr/>
                    <a:lstStyle/>
                    <a:p>
                      <a:r>
                        <a:rPr lang="en-GB" dirty="0"/>
                        <a:t>Jun</a:t>
                      </a:r>
                    </a:p>
                  </a:txBody>
                  <a:tcPr/>
                </a:tc>
                <a:tc>
                  <a:txBody>
                    <a:bodyPr/>
                    <a:lstStyle/>
                    <a:p>
                      <a:r>
                        <a:rPr lang="en-GB" dirty="0"/>
                        <a:t>Jul</a:t>
                      </a:r>
                    </a:p>
                  </a:txBody>
                  <a:tcPr/>
                </a:tc>
                <a:tc>
                  <a:txBody>
                    <a:bodyPr/>
                    <a:lstStyle/>
                    <a:p>
                      <a:r>
                        <a:rPr lang="en-GB" dirty="0"/>
                        <a:t>Aug</a:t>
                      </a:r>
                    </a:p>
                  </a:txBody>
                  <a:tcPr/>
                </a:tc>
                <a:tc>
                  <a:txBody>
                    <a:bodyPr/>
                    <a:lstStyle/>
                    <a:p>
                      <a:r>
                        <a:rPr lang="en-GB" dirty="0"/>
                        <a:t>Sep</a:t>
                      </a:r>
                    </a:p>
                  </a:txBody>
                  <a:tcPr/>
                </a:tc>
                <a:tc>
                  <a:txBody>
                    <a:bodyPr/>
                    <a:lstStyle/>
                    <a:p>
                      <a:r>
                        <a:rPr lang="en-GB" dirty="0"/>
                        <a:t>Oct</a:t>
                      </a:r>
                    </a:p>
                  </a:txBody>
                  <a:tcPr/>
                </a:tc>
                <a:tc>
                  <a:txBody>
                    <a:bodyPr/>
                    <a:lstStyle/>
                    <a:p>
                      <a:r>
                        <a:rPr lang="en-GB" dirty="0"/>
                        <a:t>Nov</a:t>
                      </a:r>
                    </a:p>
                  </a:txBody>
                  <a:tcPr/>
                </a:tc>
                <a:tc>
                  <a:txBody>
                    <a:bodyPr/>
                    <a:lstStyle/>
                    <a:p>
                      <a:r>
                        <a:rPr lang="en-GB" dirty="0"/>
                        <a:t>Dec</a:t>
                      </a:r>
                    </a:p>
                  </a:txBody>
                  <a:tcPr>
                    <a:lnR w="12700" cap="flat" cmpd="sng" algn="ctr">
                      <a:solidFill>
                        <a:schemeClr val="tx1"/>
                      </a:solidFill>
                      <a:prstDash val="solid"/>
                      <a:round/>
                      <a:headEnd type="none" w="med" len="med"/>
                      <a:tailEnd type="none" w="med" len="med"/>
                    </a:lnR>
                  </a:tcPr>
                </a:tc>
                <a:tc>
                  <a:txBody>
                    <a:bodyPr/>
                    <a:lstStyle/>
                    <a:p>
                      <a:r>
                        <a:rPr lang="en-GB" dirty="0"/>
                        <a:t>Jan</a:t>
                      </a:r>
                    </a:p>
                  </a:txBody>
                  <a:tcPr>
                    <a:lnL w="12700" cap="flat" cmpd="sng" algn="ctr">
                      <a:solidFill>
                        <a:schemeClr val="tx1"/>
                      </a:solidFill>
                      <a:prstDash val="solid"/>
                      <a:round/>
                      <a:headEnd type="none" w="med" len="med"/>
                      <a:tailEnd type="none" w="med" len="med"/>
                    </a:lnL>
                  </a:tcPr>
                </a:tc>
                <a:tc>
                  <a:txBody>
                    <a:bodyPr/>
                    <a:lstStyle/>
                    <a:p>
                      <a:r>
                        <a:rPr lang="en-GB" dirty="0"/>
                        <a:t>Feb</a:t>
                      </a:r>
                    </a:p>
                  </a:txBody>
                  <a:tcPr/>
                </a:tc>
                <a:extLst>
                  <a:ext uri="{0D108BD9-81ED-4DB2-BD59-A6C34878D82A}">
                    <a16:rowId xmlns:a16="http://schemas.microsoft.com/office/drawing/2014/main" val="1268242669"/>
                  </a:ext>
                </a:extLst>
              </a:tr>
              <a:tr h="441854">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endParaRPr lang="en-GB" dirty="0">
                        <a:solidFill>
                          <a:srgbClr val="FF0000"/>
                        </a:solidFill>
                      </a:endParaRPr>
                    </a:p>
                  </a:txBody>
                  <a:tcPr/>
                </a:tc>
                <a:tc>
                  <a:txBody>
                    <a:bodyPr/>
                    <a:lstStyle/>
                    <a:p>
                      <a:r>
                        <a:rPr lang="en-GB" dirty="0">
                          <a:solidFill>
                            <a:srgbClr val="FF0000"/>
                          </a:solidFill>
                        </a:rPr>
                        <a:t>1,000</a:t>
                      </a:r>
                    </a:p>
                  </a:txBody>
                  <a:tcPr>
                    <a:lnR w="12700" cap="flat" cmpd="sng" algn="ctr">
                      <a:solidFill>
                        <a:schemeClr val="tx1"/>
                      </a:solidFill>
                      <a:prstDash val="solid"/>
                      <a:round/>
                      <a:headEnd type="none" w="med" len="med"/>
                      <a:tailEnd type="none" w="med" len="med"/>
                    </a:lnR>
                  </a:tcPr>
                </a:tc>
                <a:tc>
                  <a:txBody>
                    <a:bodyPr/>
                    <a:lstStyle/>
                    <a:p>
                      <a:r>
                        <a:rPr lang="en-GB" dirty="0">
                          <a:solidFill>
                            <a:srgbClr val="FF0000"/>
                          </a:solidFill>
                        </a:rPr>
                        <a:t>1,000</a:t>
                      </a:r>
                    </a:p>
                  </a:txBody>
                  <a:tcPr>
                    <a:lnL w="12700" cap="flat" cmpd="sng" algn="ctr">
                      <a:solidFill>
                        <a:schemeClr val="tx1"/>
                      </a:solidFill>
                      <a:prstDash val="solid"/>
                      <a:round/>
                      <a:headEnd type="none" w="med" len="med"/>
                      <a:tailEnd type="none" w="med" len="med"/>
                    </a:lnL>
                  </a:tcPr>
                </a:tc>
                <a:tc>
                  <a:txBody>
                    <a:bodyPr/>
                    <a:lstStyle/>
                    <a:p>
                      <a:r>
                        <a:rPr lang="en-GB" dirty="0">
                          <a:solidFill>
                            <a:srgbClr val="FF0000"/>
                          </a:solidFill>
                        </a:rPr>
                        <a:t>1,000</a:t>
                      </a:r>
                    </a:p>
                  </a:txBody>
                  <a:tcPr/>
                </a:tc>
                <a:extLst>
                  <a:ext uri="{0D108BD9-81ED-4DB2-BD59-A6C34878D82A}">
                    <a16:rowId xmlns:a16="http://schemas.microsoft.com/office/drawing/2014/main" val="1669386548"/>
                  </a:ext>
                </a:extLst>
              </a:tr>
            </a:tbl>
          </a:graphicData>
        </a:graphic>
      </p:graphicFrame>
      <p:sp>
        <p:nvSpPr>
          <p:cNvPr id="5" name="Content Placeholder 2">
            <a:extLst>
              <a:ext uri="{FF2B5EF4-FFF2-40B4-BE49-F238E27FC236}">
                <a16:creationId xmlns:a16="http://schemas.microsoft.com/office/drawing/2014/main" id="{09213A59-AE23-A48D-6A99-EED591D02E9B}"/>
              </a:ext>
            </a:extLst>
          </p:cNvPr>
          <p:cNvSpPr txBox="1">
            <a:spLocks/>
          </p:cNvSpPr>
          <p:nvPr/>
        </p:nvSpPr>
        <p:spPr>
          <a:xfrm>
            <a:off x="605073" y="1136210"/>
            <a:ext cx="10863410" cy="57217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bg1"/>
                </a:solidFill>
                <a:latin typeface="Montserrat" panose="00000500000000000000" pitchFamily="2" charset="0"/>
              </a:rPr>
              <a:t>Jamie is a sole trader and is working on the business accounts which has a financial year end of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In December 2025, Jamie pays an invoice for insurance which is paid quarterly in advance. The expense is for £3,000 and covers the period December 2025 – February 2026. </a:t>
            </a:r>
          </a:p>
          <a:p>
            <a:pPr marL="0" indent="0">
              <a:buNone/>
            </a:pPr>
            <a:r>
              <a:rPr lang="en-US" sz="1600" dirty="0">
                <a:solidFill>
                  <a:schemeClr val="bg1"/>
                </a:solidFill>
                <a:latin typeface="Montserrat" panose="00000500000000000000" pitchFamily="2" charset="0"/>
              </a:rPr>
              <a:t>How will Jamie record the year-end adjustment in the accounts?</a:t>
            </a:r>
            <a:endParaRPr lang="en-US" sz="16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1BB95122-B71B-5647-DBAF-7D610D374DD9}"/>
              </a:ext>
            </a:extLst>
          </p:cNvPr>
          <p:cNvGraphicFramePr>
            <a:graphicFrameLocks noGrp="1"/>
          </p:cNvGraphicFramePr>
          <p:nvPr>
            <p:extLst>
              <p:ext uri="{D42A27DB-BD31-4B8C-83A1-F6EECF244321}">
                <p14:modId xmlns:p14="http://schemas.microsoft.com/office/powerpoint/2010/main" val="758992706"/>
              </p:ext>
            </p:extLst>
          </p:nvPr>
        </p:nvGraphicFramePr>
        <p:xfrm>
          <a:off x="470019" y="4431671"/>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Insurance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chemeClr val="tx1"/>
                          </a:solidFill>
                          <a:latin typeface="Montserrat" panose="00000500000000000000" pitchFamily="2" charset="0"/>
                        </a:rPr>
                        <a:t>31/12/X5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14,000</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Pre Exp</a:t>
                      </a:r>
                    </a:p>
                  </a:txBody>
                  <a:tcPr/>
                </a:tc>
                <a:tc>
                  <a:txBody>
                    <a:bodyPr/>
                    <a:lstStyle/>
                    <a:p>
                      <a:r>
                        <a:rPr lang="en-GB" sz="1200" dirty="0">
                          <a:solidFill>
                            <a:srgbClr val="FF0000"/>
                          </a:solidFill>
                          <a:latin typeface="Montserrat" panose="00000500000000000000" pitchFamily="2" charset="0"/>
                        </a:rPr>
                        <a:t>2,000</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SPL</a:t>
                      </a:r>
                    </a:p>
                  </a:txBody>
                  <a:tcPr/>
                </a:tc>
                <a:tc>
                  <a:txBody>
                    <a:bodyPr/>
                    <a:lstStyle/>
                    <a:p>
                      <a:r>
                        <a:rPr lang="en-GB" sz="1200" dirty="0">
                          <a:solidFill>
                            <a:srgbClr val="FF0000"/>
                          </a:solidFill>
                          <a:latin typeface="Montserrat" panose="00000500000000000000" pitchFamily="2" charset="0"/>
                        </a:rPr>
                        <a:t>12,000</a:t>
                      </a:r>
                    </a:p>
                  </a:txBody>
                  <a:tcPr/>
                </a:tc>
                <a:extLst>
                  <a:ext uri="{0D108BD9-81ED-4DB2-BD59-A6C34878D82A}">
                    <a16:rowId xmlns:a16="http://schemas.microsoft.com/office/drawing/2014/main" val="3648993230"/>
                  </a:ext>
                </a:extLst>
              </a:tr>
              <a:tr h="137160">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Reversal</a:t>
                      </a:r>
                    </a:p>
                  </a:txBody>
                  <a:tcPr/>
                </a:tc>
                <a:tc>
                  <a:txBody>
                    <a:bodyPr/>
                    <a:lstStyle/>
                    <a:p>
                      <a:r>
                        <a:rPr lang="en-GB" sz="1200" dirty="0">
                          <a:solidFill>
                            <a:srgbClr val="00B050"/>
                          </a:solidFill>
                          <a:latin typeface="Montserrat" panose="00000500000000000000" pitchFamily="2" charset="0"/>
                        </a:rPr>
                        <a:t>2,000</a:t>
                      </a: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graphicFrame>
        <p:nvGraphicFramePr>
          <p:cNvPr id="7" name="Table 6">
            <a:extLst>
              <a:ext uri="{FF2B5EF4-FFF2-40B4-BE49-F238E27FC236}">
                <a16:creationId xmlns:a16="http://schemas.microsoft.com/office/drawing/2014/main" id="{28164C06-A5E6-0654-7376-30DACE8D979D}"/>
              </a:ext>
            </a:extLst>
          </p:cNvPr>
          <p:cNvGraphicFramePr>
            <a:graphicFrameLocks noGrp="1"/>
          </p:cNvGraphicFramePr>
          <p:nvPr>
            <p:extLst>
              <p:ext uri="{D42A27DB-BD31-4B8C-83A1-F6EECF244321}">
                <p14:modId xmlns:p14="http://schemas.microsoft.com/office/powerpoint/2010/main" val="2915598928"/>
              </p:ext>
            </p:extLst>
          </p:nvPr>
        </p:nvGraphicFramePr>
        <p:xfrm>
          <a:off x="5952273" y="4431671"/>
          <a:ext cx="5194422" cy="1402080"/>
        </p:xfrm>
        <a:graphic>
          <a:graphicData uri="http://schemas.openxmlformats.org/drawingml/2006/table">
            <a:tbl>
              <a:tblPr firstRow="1" bandRow="1">
                <a:tableStyleId>{7DF18680-E054-41AD-8BC1-D1AEF772440D}</a:tableStyleId>
              </a:tblPr>
              <a:tblGrid>
                <a:gridCol w="756345">
                  <a:extLst>
                    <a:ext uri="{9D8B030D-6E8A-4147-A177-3AD203B41FA5}">
                      <a16:colId xmlns:a16="http://schemas.microsoft.com/office/drawing/2014/main" val="628103347"/>
                    </a:ext>
                  </a:extLst>
                </a:gridCol>
                <a:gridCol w="975129">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Prepaid Expense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Insurance</a:t>
                      </a:r>
                    </a:p>
                  </a:txBody>
                  <a:tcPr/>
                </a:tc>
                <a:tc>
                  <a:txBody>
                    <a:bodyPr/>
                    <a:lstStyle/>
                    <a:p>
                      <a:r>
                        <a:rPr lang="en-GB" sz="1200" dirty="0">
                          <a:solidFill>
                            <a:srgbClr val="FF0000"/>
                          </a:solidFill>
                          <a:latin typeface="Montserrat" panose="00000500000000000000" pitchFamily="2" charset="0"/>
                        </a:rPr>
                        <a:t>2,000</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2,000</a:t>
                      </a:r>
                    </a:p>
                  </a:txBody>
                  <a:tcPr/>
                </a:tc>
                <a:extLst>
                  <a:ext uri="{0D108BD9-81ED-4DB2-BD59-A6C34878D82A}">
                    <a16:rowId xmlns:a16="http://schemas.microsoft.com/office/drawing/2014/main" val="1206754738"/>
                  </a:ext>
                </a:extLst>
              </a:tr>
              <a:tr h="137160">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Bal b/d</a:t>
                      </a:r>
                    </a:p>
                  </a:txBody>
                  <a:tcPr/>
                </a:tc>
                <a:tc>
                  <a:txBody>
                    <a:bodyPr/>
                    <a:lstStyle/>
                    <a:p>
                      <a:r>
                        <a:rPr lang="en-GB" sz="1200" dirty="0">
                          <a:solidFill>
                            <a:srgbClr val="00B050"/>
                          </a:solidFill>
                          <a:latin typeface="Montserrat" panose="00000500000000000000" pitchFamily="2" charset="0"/>
                        </a:rPr>
                        <a:t>2,000</a:t>
                      </a:r>
                    </a:p>
                  </a:txBody>
                  <a:tcPr/>
                </a:tc>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Reversal</a:t>
                      </a:r>
                    </a:p>
                  </a:txBody>
                  <a:tcPr/>
                </a:tc>
                <a:tc>
                  <a:txBody>
                    <a:bodyPr/>
                    <a:lstStyle/>
                    <a:p>
                      <a:r>
                        <a:rPr lang="en-GB" sz="1200" dirty="0">
                          <a:solidFill>
                            <a:srgbClr val="00B050"/>
                          </a:solidFill>
                          <a:latin typeface="Montserrat" panose="00000500000000000000" pitchFamily="2" charset="0"/>
                        </a:rPr>
                        <a:t>2,000</a:t>
                      </a: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1689457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E8BD905-0379-BD34-F37F-ED8E4B70C4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339AD3-21C9-E12D-9C56-237E70E3DB69}"/>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Prepaid Income</a:t>
            </a:r>
          </a:p>
        </p:txBody>
      </p:sp>
      <p:sp>
        <p:nvSpPr>
          <p:cNvPr id="3" name="Content Placeholder 2">
            <a:extLst>
              <a:ext uri="{FF2B5EF4-FFF2-40B4-BE49-F238E27FC236}">
                <a16:creationId xmlns:a16="http://schemas.microsoft.com/office/drawing/2014/main" id="{EEC56A74-BB4D-2475-9492-123E6E159E29}"/>
              </a:ext>
            </a:extLst>
          </p:cNvPr>
          <p:cNvSpPr>
            <a:spLocks noGrp="1"/>
          </p:cNvSpPr>
          <p:nvPr>
            <p:ph idx="1"/>
          </p:nvPr>
        </p:nvSpPr>
        <p:spPr>
          <a:xfrm>
            <a:off x="571117" y="1258432"/>
            <a:ext cx="10863410" cy="5721790"/>
          </a:xfrm>
        </p:spPr>
        <p:txBody>
          <a:bodyPr>
            <a:normAutofit/>
          </a:bodyPr>
          <a:lstStyle/>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51004470-67CF-F185-05C4-AEA22A06B6EF}"/>
              </a:ext>
            </a:extLst>
          </p:cNvPr>
          <p:cNvGraphicFramePr>
            <a:graphicFrameLocks noGrp="1"/>
          </p:cNvGraphicFramePr>
          <p:nvPr>
            <p:extLst>
              <p:ext uri="{D42A27DB-BD31-4B8C-83A1-F6EECF244321}">
                <p14:modId xmlns:p14="http://schemas.microsoft.com/office/powerpoint/2010/main" val="1942853920"/>
              </p:ext>
            </p:extLst>
          </p:nvPr>
        </p:nvGraphicFramePr>
        <p:xfrm>
          <a:off x="723517" y="2744641"/>
          <a:ext cx="10152702" cy="1325562"/>
        </p:xfrm>
        <a:graphic>
          <a:graphicData uri="http://schemas.openxmlformats.org/drawingml/2006/table">
            <a:tbl>
              <a:tblPr firstRow="1" bandRow="1">
                <a:tableStyleId>{21E4AEA4-8DFA-4A89-87EB-49C32662AFE0}</a:tableStyleId>
              </a:tblPr>
              <a:tblGrid>
                <a:gridCol w="725193">
                  <a:extLst>
                    <a:ext uri="{9D8B030D-6E8A-4147-A177-3AD203B41FA5}">
                      <a16:colId xmlns:a16="http://schemas.microsoft.com/office/drawing/2014/main" val="1991263625"/>
                    </a:ext>
                  </a:extLst>
                </a:gridCol>
                <a:gridCol w="725193">
                  <a:extLst>
                    <a:ext uri="{9D8B030D-6E8A-4147-A177-3AD203B41FA5}">
                      <a16:colId xmlns:a16="http://schemas.microsoft.com/office/drawing/2014/main" val="3618004337"/>
                    </a:ext>
                  </a:extLst>
                </a:gridCol>
                <a:gridCol w="725193">
                  <a:extLst>
                    <a:ext uri="{9D8B030D-6E8A-4147-A177-3AD203B41FA5}">
                      <a16:colId xmlns:a16="http://schemas.microsoft.com/office/drawing/2014/main" val="3266490121"/>
                    </a:ext>
                  </a:extLst>
                </a:gridCol>
                <a:gridCol w="725193">
                  <a:extLst>
                    <a:ext uri="{9D8B030D-6E8A-4147-A177-3AD203B41FA5}">
                      <a16:colId xmlns:a16="http://schemas.microsoft.com/office/drawing/2014/main" val="2021161668"/>
                    </a:ext>
                  </a:extLst>
                </a:gridCol>
                <a:gridCol w="725193">
                  <a:extLst>
                    <a:ext uri="{9D8B030D-6E8A-4147-A177-3AD203B41FA5}">
                      <a16:colId xmlns:a16="http://schemas.microsoft.com/office/drawing/2014/main" val="106867284"/>
                    </a:ext>
                  </a:extLst>
                </a:gridCol>
                <a:gridCol w="725193">
                  <a:extLst>
                    <a:ext uri="{9D8B030D-6E8A-4147-A177-3AD203B41FA5}">
                      <a16:colId xmlns:a16="http://schemas.microsoft.com/office/drawing/2014/main" val="3857811524"/>
                    </a:ext>
                  </a:extLst>
                </a:gridCol>
                <a:gridCol w="725193">
                  <a:extLst>
                    <a:ext uri="{9D8B030D-6E8A-4147-A177-3AD203B41FA5}">
                      <a16:colId xmlns:a16="http://schemas.microsoft.com/office/drawing/2014/main" val="358112074"/>
                    </a:ext>
                  </a:extLst>
                </a:gridCol>
                <a:gridCol w="725193">
                  <a:extLst>
                    <a:ext uri="{9D8B030D-6E8A-4147-A177-3AD203B41FA5}">
                      <a16:colId xmlns:a16="http://schemas.microsoft.com/office/drawing/2014/main" val="3878104909"/>
                    </a:ext>
                  </a:extLst>
                </a:gridCol>
                <a:gridCol w="725193">
                  <a:extLst>
                    <a:ext uri="{9D8B030D-6E8A-4147-A177-3AD203B41FA5}">
                      <a16:colId xmlns:a16="http://schemas.microsoft.com/office/drawing/2014/main" val="484914057"/>
                    </a:ext>
                  </a:extLst>
                </a:gridCol>
                <a:gridCol w="725193">
                  <a:extLst>
                    <a:ext uri="{9D8B030D-6E8A-4147-A177-3AD203B41FA5}">
                      <a16:colId xmlns:a16="http://schemas.microsoft.com/office/drawing/2014/main" val="261722848"/>
                    </a:ext>
                  </a:extLst>
                </a:gridCol>
                <a:gridCol w="725193">
                  <a:extLst>
                    <a:ext uri="{9D8B030D-6E8A-4147-A177-3AD203B41FA5}">
                      <a16:colId xmlns:a16="http://schemas.microsoft.com/office/drawing/2014/main" val="4046677378"/>
                    </a:ext>
                  </a:extLst>
                </a:gridCol>
                <a:gridCol w="725193">
                  <a:extLst>
                    <a:ext uri="{9D8B030D-6E8A-4147-A177-3AD203B41FA5}">
                      <a16:colId xmlns:a16="http://schemas.microsoft.com/office/drawing/2014/main" val="209939044"/>
                    </a:ext>
                  </a:extLst>
                </a:gridCol>
                <a:gridCol w="725193">
                  <a:extLst>
                    <a:ext uri="{9D8B030D-6E8A-4147-A177-3AD203B41FA5}">
                      <a16:colId xmlns:a16="http://schemas.microsoft.com/office/drawing/2014/main" val="1414820053"/>
                    </a:ext>
                  </a:extLst>
                </a:gridCol>
                <a:gridCol w="725193">
                  <a:extLst>
                    <a:ext uri="{9D8B030D-6E8A-4147-A177-3AD203B41FA5}">
                      <a16:colId xmlns:a16="http://schemas.microsoft.com/office/drawing/2014/main" val="2148296252"/>
                    </a:ext>
                  </a:extLst>
                </a:gridCol>
              </a:tblGrid>
              <a:tr h="441854">
                <a:tc gridSpan="12">
                  <a:txBody>
                    <a:bodyPr/>
                    <a:lstStyle/>
                    <a:p>
                      <a:pPr algn="ctr"/>
                      <a:r>
                        <a:rPr lang="en-GB" dirty="0"/>
                        <a:t>Jan 2025 – Dec 2025</a:t>
                      </a:r>
                    </a:p>
                  </a:txBody>
                  <a:tcPr>
                    <a:lnR w="12700" cap="flat" cmpd="sng" algn="ctr">
                      <a:solidFill>
                        <a:schemeClr val="tx1"/>
                      </a:solidFill>
                      <a:prstDash val="solid"/>
                      <a:round/>
                      <a:headEnd type="none" w="med" len="med"/>
                      <a:tailEnd type="none" w="med" len="med"/>
                    </a:lnR>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gridSpan="2">
                  <a:txBody>
                    <a:bodyPr/>
                    <a:lstStyle/>
                    <a:p>
                      <a:r>
                        <a:rPr lang="en-GB" dirty="0"/>
                        <a:t>2026…</a:t>
                      </a:r>
                    </a:p>
                  </a:txBody>
                  <a:tcPr>
                    <a:lnL w="12700" cap="flat" cmpd="sng" algn="ctr">
                      <a:solidFill>
                        <a:schemeClr val="tx1"/>
                      </a:solidFill>
                      <a:prstDash val="solid"/>
                      <a:round/>
                      <a:headEnd type="none" w="med" len="med"/>
                      <a:tailEnd type="none" w="med" len="med"/>
                    </a:lnL>
                  </a:tcPr>
                </a:tc>
                <a:tc hMerge="1">
                  <a:txBody>
                    <a:bodyPr/>
                    <a:lstStyle/>
                    <a:p>
                      <a:endParaRPr lang="en-GB" dirty="0"/>
                    </a:p>
                  </a:txBody>
                  <a:tcPr/>
                </a:tc>
                <a:extLst>
                  <a:ext uri="{0D108BD9-81ED-4DB2-BD59-A6C34878D82A}">
                    <a16:rowId xmlns:a16="http://schemas.microsoft.com/office/drawing/2014/main" val="890844760"/>
                  </a:ext>
                </a:extLst>
              </a:tr>
              <a:tr h="441854">
                <a:tc>
                  <a:txBody>
                    <a:bodyPr/>
                    <a:lstStyle/>
                    <a:p>
                      <a:r>
                        <a:rPr lang="en-GB" dirty="0"/>
                        <a:t>Jan</a:t>
                      </a:r>
                    </a:p>
                  </a:txBody>
                  <a:tcPr/>
                </a:tc>
                <a:tc>
                  <a:txBody>
                    <a:bodyPr/>
                    <a:lstStyle/>
                    <a:p>
                      <a:r>
                        <a:rPr lang="en-GB" dirty="0"/>
                        <a:t>Feb</a:t>
                      </a:r>
                    </a:p>
                  </a:txBody>
                  <a:tcPr/>
                </a:tc>
                <a:tc>
                  <a:txBody>
                    <a:bodyPr/>
                    <a:lstStyle/>
                    <a:p>
                      <a:r>
                        <a:rPr lang="en-GB" dirty="0"/>
                        <a:t>Mar</a:t>
                      </a:r>
                    </a:p>
                  </a:txBody>
                  <a:tcPr/>
                </a:tc>
                <a:tc>
                  <a:txBody>
                    <a:bodyPr/>
                    <a:lstStyle/>
                    <a:p>
                      <a:r>
                        <a:rPr lang="en-GB" dirty="0"/>
                        <a:t>Apr</a:t>
                      </a:r>
                    </a:p>
                  </a:txBody>
                  <a:tcPr/>
                </a:tc>
                <a:tc>
                  <a:txBody>
                    <a:bodyPr/>
                    <a:lstStyle/>
                    <a:p>
                      <a:r>
                        <a:rPr lang="en-GB" dirty="0"/>
                        <a:t>May</a:t>
                      </a:r>
                    </a:p>
                  </a:txBody>
                  <a:tcPr/>
                </a:tc>
                <a:tc>
                  <a:txBody>
                    <a:bodyPr/>
                    <a:lstStyle/>
                    <a:p>
                      <a:r>
                        <a:rPr lang="en-GB" dirty="0"/>
                        <a:t>Jun</a:t>
                      </a:r>
                    </a:p>
                  </a:txBody>
                  <a:tcPr/>
                </a:tc>
                <a:tc>
                  <a:txBody>
                    <a:bodyPr/>
                    <a:lstStyle/>
                    <a:p>
                      <a:r>
                        <a:rPr lang="en-GB" dirty="0"/>
                        <a:t>Jul</a:t>
                      </a:r>
                    </a:p>
                  </a:txBody>
                  <a:tcPr/>
                </a:tc>
                <a:tc>
                  <a:txBody>
                    <a:bodyPr/>
                    <a:lstStyle/>
                    <a:p>
                      <a:r>
                        <a:rPr lang="en-GB" dirty="0"/>
                        <a:t>Aug</a:t>
                      </a:r>
                    </a:p>
                  </a:txBody>
                  <a:tcPr/>
                </a:tc>
                <a:tc>
                  <a:txBody>
                    <a:bodyPr/>
                    <a:lstStyle/>
                    <a:p>
                      <a:r>
                        <a:rPr lang="en-GB" dirty="0"/>
                        <a:t>Sep</a:t>
                      </a:r>
                    </a:p>
                  </a:txBody>
                  <a:tcPr/>
                </a:tc>
                <a:tc>
                  <a:txBody>
                    <a:bodyPr/>
                    <a:lstStyle/>
                    <a:p>
                      <a:r>
                        <a:rPr lang="en-GB" dirty="0"/>
                        <a:t>Oct</a:t>
                      </a:r>
                    </a:p>
                  </a:txBody>
                  <a:tcPr/>
                </a:tc>
                <a:tc>
                  <a:txBody>
                    <a:bodyPr/>
                    <a:lstStyle/>
                    <a:p>
                      <a:r>
                        <a:rPr lang="en-GB" dirty="0"/>
                        <a:t>Nov</a:t>
                      </a:r>
                    </a:p>
                  </a:txBody>
                  <a:tcPr/>
                </a:tc>
                <a:tc>
                  <a:txBody>
                    <a:bodyPr/>
                    <a:lstStyle/>
                    <a:p>
                      <a:r>
                        <a:rPr lang="en-GB" dirty="0"/>
                        <a:t>Dec</a:t>
                      </a:r>
                    </a:p>
                  </a:txBody>
                  <a:tcPr>
                    <a:lnR w="12700" cap="flat" cmpd="sng" algn="ctr">
                      <a:solidFill>
                        <a:schemeClr val="tx1"/>
                      </a:solidFill>
                      <a:prstDash val="solid"/>
                      <a:round/>
                      <a:headEnd type="none" w="med" len="med"/>
                      <a:tailEnd type="none" w="med" len="med"/>
                    </a:lnR>
                  </a:tcPr>
                </a:tc>
                <a:tc>
                  <a:txBody>
                    <a:bodyPr/>
                    <a:lstStyle/>
                    <a:p>
                      <a:r>
                        <a:rPr lang="en-GB" dirty="0"/>
                        <a:t>Jan</a:t>
                      </a:r>
                    </a:p>
                  </a:txBody>
                  <a:tcPr>
                    <a:lnL w="12700" cap="flat" cmpd="sng" algn="ctr">
                      <a:solidFill>
                        <a:schemeClr val="tx1"/>
                      </a:solidFill>
                      <a:prstDash val="solid"/>
                      <a:round/>
                      <a:headEnd type="none" w="med" len="med"/>
                      <a:tailEnd type="none" w="med" len="med"/>
                    </a:lnL>
                  </a:tcPr>
                </a:tc>
                <a:tc>
                  <a:txBody>
                    <a:bodyPr/>
                    <a:lstStyle/>
                    <a:p>
                      <a:r>
                        <a:rPr lang="en-GB" dirty="0"/>
                        <a:t>Feb</a:t>
                      </a:r>
                    </a:p>
                  </a:txBody>
                  <a:tcPr/>
                </a:tc>
                <a:extLst>
                  <a:ext uri="{0D108BD9-81ED-4DB2-BD59-A6C34878D82A}">
                    <a16:rowId xmlns:a16="http://schemas.microsoft.com/office/drawing/2014/main" val="1268242669"/>
                  </a:ext>
                </a:extLst>
              </a:tr>
              <a:tr h="441854">
                <a:tc>
                  <a:txBody>
                    <a:bodyPr/>
                    <a:lstStyle/>
                    <a:p>
                      <a:endParaRPr lang="en-GB" dirty="0"/>
                    </a:p>
                  </a:txBody>
                  <a:tcPr/>
                </a:tc>
                <a:tc>
                  <a:txBody>
                    <a:bodyPr/>
                    <a:lstStyle/>
                    <a:p>
                      <a:endParaRPr lang="en-GB" dirty="0"/>
                    </a:p>
                  </a:txBody>
                  <a:tcPr/>
                </a:tc>
                <a:tc>
                  <a:txBody>
                    <a:bodyPr/>
                    <a:lstStyle/>
                    <a:p>
                      <a:r>
                        <a:rPr lang="en-GB" dirty="0">
                          <a:solidFill>
                            <a:srgbClr val="FF0000"/>
                          </a:solidFill>
                        </a:rPr>
                        <a:t>800</a:t>
                      </a:r>
                    </a:p>
                  </a:txBody>
                  <a:tcPr/>
                </a:tc>
                <a:tc>
                  <a:txBody>
                    <a:bodyPr/>
                    <a:lstStyle/>
                    <a:p>
                      <a:r>
                        <a:rPr lang="en-GB" dirty="0">
                          <a:solidFill>
                            <a:srgbClr val="FF0000"/>
                          </a:solidFill>
                        </a:rPr>
                        <a:t>800</a:t>
                      </a:r>
                    </a:p>
                  </a:txBody>
                  <a:tcPr/>
                </a:tc>
                <a:tc>
                  <a:txBody>
                    <a:bodyPr/>
                    <a:lstStyle/>
                    <a:p>
                      <a:r>
                        <a:rPr lang="en-GB" dirty="0">
                          <a:solidFill>
                            <a:srgbClr val="FF0000"/>
                          </a:solidFill>
                        </a:rPr>
                        <a:t>800</a:t>
                      </a:r>
                    </a:p>
                  </a:txBody>
                  <a:tcPr/>
                </a:tc>
                <a:tc>
                  <a:txBody>
                    <a:bodyPr/>
                    <a:lstStyle/>
                    <a:p>
                      <a:r>
                        <a:rPr lang="en-GB" dirty="0">
                          <a:solidFill>
                            <a:srgbClr val="FF0000"/>
                          </a:solidFill>
                        </a:rPr>
                        <a:t>800</a:t>
                      </a:r>
                    </a:p>
                  </a:txBody>
                  <a:tcPr/>
                </a:tc>
                <a:tc>
                  <a:txBody>
                    <a:bodyPr/>
                    <a:lstStyle/>
                    <a:p>
                      <a:r>
                        <a:rPr lang="en-GB" dirty="0">
                          <a:solidFill>
                            <a:srgbClr val="FF0000"/>
                          </a:solidFill>
                        </a:rPr>
                        <a:t>800</a:t>
                      </a:r>
                    </a:p>
                  </a:txBody>
                  <a:tcPr/>
                </a:tc>
                <a:tc>
                  <a:txBody>
                    <a:bodyPr/>
                    <a:lstStyle/>
                    <a:p>
                      <a:r>
                        <a:rPr lang="en-GB" dirty="0">
                          <a:solidFill>
                            <a:srgbClr val="FF0000"/>
                          </a:solidFill>
                        </a:rPr>
                        <a:t>800</a:t>
                      </a:r>
                    </a:p>
                  </a:txBody>
                  <a:tcPr/>
                </a:tc>
                <a:tc>
                  <a:txBody>
                    <a:bodyPr/>
                    <a:lstStyle/>
                    <a:p>
                      <a:r>
                        <a:rPr lang="en-GB" dirty="0">
                          <a:solidFill>
                            <a:srgbClr val="FF0000"/>
                          </a:solidFill>
                        </a:rPr>
                        <a:t>800</a:t>
                      </a:r>
                    </a:p>
                  </a:txBody>
                  <a:tcPr/>
                </a:tc>
                <a:tc>
                  <a:txBody>
                    <a:bodyPr/>
                    <a:lstStyle/>
                    <a:p>
                      <a:r>
                        <a:rPr lang="en-GB" dirty="0">
                          <a:solidFill>
                            <a:srgbClr val="FF0000"/>
                          </a:solidFill>
                        </a:rPr>
                        <a:t>800</a:t>
                      </a:r>
                    </a:p>
                  </a:txBody>
                  <a:tcPr/>
                </a:tc>
                <a:tc>
                  <a:txBody>
                    <a:bodyPr/>
                    <a:lstStyle/>
                    <a:p>
                      <a:r>
                        <a:rPr lang="en-GB" dirty="0">
                          <a:solidFill>
                            <a:srgbClr val="FF0000"/>
                          </a:solidFill>
                        </a:rPr>
                        <a:t>800</a:t>
                      </a:r>
                    </a:p>
                  </a:txBody>
                  <a:tcPr/>
                </a:tc>
                <a:tc>
                  <a:txBody>
                    <a:bodyPr/>
                    <a:lstStyle/>
                    <a:p>
                      <a:r>
                        <a:rPr lang="en-GB" dirty="0">
                          <a:solidFill>
                            <a:srgbClr val="FF0000"/>
                          </a:solidFill>
                        </a:rPr>
                        <a:t>800</a:t>
                      </a:r>
                    </a:p>
                  </a:txBody>
                  <a:tcPr>
                    <a:lnR w="12700" cap="flat" cmpd="sng" algn="ctr">
                      <a:solidFill>
                        <a:schemeClr val="tx1"/>
                      </a:solidFill>
                      <a:prstDash val="solid"/>
                      <a:round/>
                      <a:headEnd type="none" w="med" len="med"/>
                      <a:tailEnd type="none" w="med" len="med"/>
                    </a:lnR>
                  </a:tcPr>
                </a:tc>
                <a:tc>
                  <a:txBody>
                    <a:bodyPr/>
                    <a:lstStyle/>
                    <a:p>
                      <a:r>
                        <a:rPr lang="en-GB" dirty="0">
                          <a:solidFill>
                            <a:srgbClr val="FF0000"/>
                          </a:solidFill>
                        </a:rPr>
                        <a:t>800</a:t>
                      </a:r>
                    </a:p>
                  </a:txBody>
                  <a:tcPr>
                    <a:lnL w="12700" cap="flat" cmpd="sng" algn="ctr">
                      <a:solidFill>
                        <a:schemeClr val="tx1"/>
                      </a:solidFill>
                      <a:prstDash val="solid"/>
                      <a:round/>
                      <a:headEnd type="none" w="med" len="med"/>
                      <a:tailEnd type="none" w="med" len="med"/>
                    </a:lnL>
                  </a:tcPr>
                </a:tc>
                <a:tc>
                  <a:txBody>
                    <a:bodyPr/>
                    <a:lstStyle/>
                    <a:p>
                      <a:r>
                        <a:rPr lang="en-GB" dirty="0">
                          <a:solidFill>
                            <a:srgbClr val="FF0000"/>
                          </a:solidFill>
                        </a:rPr>
                        <a:t>800</a:t>
                      </a:r>
                    </a:p>
                  </a:txBody>
                  <a:tcPr/>
                </a:tc>
                <a:extLst>
                  <a:ext uri="{0D108BD9-81ED-4DB2-BD59-A6C34878D82A}">
                    <a16:rowId xmlns:a16="http://schemas.microsoft.com/office/drawing/2014/main" val="1669386548"/>
                  </a:ext>
                </a:extLst>
              </a:tr>
            </a:tbl>
          </a:graphicData>
        </a:graphic>
      </p:graphicFrame>
      <p:sp>
        <p:nvSpPr>
          <p:cNvPr id="5" name="Content Placeholder 2">
            <a:extLst>
              <a:ext uri="{FF2B5EF4-FFF2-40B4-BE49-F238E27FC236}">
                <a16:creationId xmlns:a16="http://schemas.microsoft.com/office/drawing/2014/main" id="{26EB08EA-BE30-3954-ABF3-6993E0E70D1D}"/>
              </a:ext>
            </a:extLst>
          </p:cNvPr>
          <p:cNvSpPr txBox="1">
            <a:spLocks/>
          </p:cNvSpPr>
          <p:nvPr/>
        </p:nvSpPr>
        <p:spPr>
          <a:xfrm>
            <a:off x="605073" y="1136210"/>
            <a:ext cx="10863410" cy="57217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bg1"/>
                </a:solidFill>
                <a:latin typeface="Montserrat" panose="00000500000000000000" pitchFamily="2" charset="0"/>
              </a:rPr>
              <a:t>Jamie is a sole trader and is working on the business accounts which has a financial year end of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Jamie receives rental income for a small office which is paid in advance every 12 months. The annual income received is £9,600 and this covers the period March 2025 – February 2026.</a:t>
            </a:r>
          </a:p>
          <a:p>
            <a:pPr marL="0" indent="0">
              <a:buNone/>
            </a:pPr>
            <a:r>
              <a:rPr lang="en-US" sz="1600" dirty="0">
                <a:solidFill>
                  <a:schemeClr val="bg1"/>
                </a:solidFill>
                <a:latin typeface="Montserrat" panose="00000500000000000000" pitchFamily="2" charset="0"/>
              </a:rPr>
              <a:t>How will Jamie record the year-end adjustment in the accounts?</a:t>
            </a:r>
            <a:endParaRPr lang="en-US" sz="16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A52AE2AA-AFD3-5ED0-AAC1-01CFD05E98DC}"/>
              </a:ext>
            </a:extLst>
          </p:cNvPr>
          <p:cNvGraphicFramePr>
            <a:graphicFrameLocks noGrp="1"/>
          </p:cNvGraphicFramePr>
          <p:nvPr>
            <p:extLst>
              <p:ext uri="{D42A27DB-BD31-4B8C-83A1-F6EECF244321}">
                <p14:modId xmlns:p14="http://schemas.microsoft.com/office/powerpoint/2010/main" val="1602877888"/>
              </p:ext>
            </p:extLst>
          </p:nvPr>
        </p:nvGraphicFramePr>
        <p:xfrm>
          <a:off x="470019" y="4431671"/>
          <a:ext cx="5194422" cy="167640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Rental Income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Pre Inc</a:t>
                      </a:r>
                    </a:p>
                  </a:txBody>
                  <a:tcPr/>
                </a:tc>
                <a:tc>
                  <a:txBody>
                    <a:bodyPr/>
                    <a:lstStyle/>
                    <a:p>
                      <a:r>
                        <a:rPr lang="en-GB" sz="1200" dirty="0">
                          <a:solidFill>
                            <a:srgbClr val="FF0000"/>
                          </a:solidFill>
                          <a:latin typeface="Montserrat" panose="00000500000000000000" pitchFamily="2" charset="0"/>
                        </a:rPr>
                        <a:t>1,600</a:t>
                      </a:r>
                    </a:p>
                  </a:txBody>
                  <a:tcPr/>
                </a:tc>
                <a:tc>
                  <a:txBody>
                    <a:bodyPr/>
                    <a:lstStyle/>
                    <a:p>
                      <a:r>
                        <a:rPr lang="en-GB" sz="1200" dirty="0">
                          <a:solidFill>
                            <a:schemeClr val="tx1"/>
                          </a:solidFill>
                          <a:latin typeface="Montserrat" panose="00000500000000000000" pitchFamily="2" charset="0"/>
                        </a:rPr>
                        <a:t>31/12/X5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11,200</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SPL</a:t>
                      </a:r>
                    </a:p>
                  </a:txBody>
                  <a:tcPr/>
                </a:tc>
                <a:tc>
                  <a:txBody>
                    <a:bodyPr/>
                    <a:lstStyle/>
                    <a:p>
                      <a:r>
                        <a:rPr lang="en-GB" sz="1200" dirty="0">
                          <a:solidFill>
                            <a:srgbClr val="FF0000"/>
                          </a:solidFill>
                          <a:latin typeface="Montserrat" panose="00000500000000000000" pitchFamily="2" charset="0"/>
                        </a:rPr>
                        <a:t>9,600</a:t>
                      </a: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Reversal</a:t>
                      </a:r>
                    </a:p>
                  </a:txBody>
                  <a:tcPr/>
                </a:tc>
                <a:tc>
                  <a:txBody>
                    <a:bodyPr/>
                    <a:lstStyle/>
                    <a:p>
                      <a:r>
                        <a:rPr lang="en-GB" sz="1200" dirty="0">
                          <a:solidFill>
                            <a:srgbClr val="00B050"/>
                          </a:solidFill>
                          <a:latin typeface="Montserrat" panose="00000500000000000000" pitchFamily="2" charset="0"/>
                        </a:rPr>
                        <a:t>1,600</a:t>
                      </a:r>
                    </a:p>
                  </a:txBody>
                  <a:tcPr/>
                </a:tc>
                <a:extLst>
                  <a:ext uri="{0D108BD9-81ED-4DB2-BD59-A6C34878D82A}">
                    <a16:rowId xmlns:a16="http://schemas.microsoft.com/office/drawing/2014/main" val="2473272987"/>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r>
                        <a:rPr lang="en-GB" sz="1200" dirty="0">
                          <a:solidFill>
                            <a:srgbClr val="7030A0"/>
                          </a:solidFill>
                          <a:latin typeface="Montserrat" panose="00000500000000000000" pitchFamily="2" charset="0"/>
                        </a:rPr>
                        <a:t>28/2/X6</a:t>
                      </a:r>
                    </a:p>
                  </a:txBody>
                  <a:tcPr/>
                </a:tc>
                <a:tc>
                  <a:txBody>
                    <a:bodyPr/>
                    <a:lstStyle/>
                    <a:p>
                      <a:r>
                        <a:rPr lang="en-GB" sz="1200" dirty="0">
                          <a:solidFill>
                            <a:srgbClr val="7030A0"/>
                          </a:solidFill>
                          <a:latin typeface="Montserrat" panose="00000500000000000000" pitchFamily="2" charset="0"/>
                        </a:rPr>
                        <a:t>Bank</a:t>
                      </a:r>
                    </a:p>
                  </a:txBody>
                  <a:tcPr/>
                </a:tc>
                <a:tc>
                  <a:txBody>
                    <a:bodyPr/>
                    <a:lstStyle/>
                    <a:p>
                      <a:r>
                        <a:rPr lang="en-GB" sz="1200" dirty="0">
                          <a:solidFill>
                            <a:srgbClr val="7030A0"/>
                          </a:solidFill>
                          <a:latin typeface="Montserrat" panose="00000500000000000000" pitchFamily="2" charset="0"/>
                        </a:rPr>
                        <a:t>9,600</a:t>
                      </a:r>
                    </a:p>
                  </a:txBody>
                  <a:tcPr/>
                </a:tc>
                <a:extLst>
                  <a:ext uri="{0D108BD9-81ED-4DB2-BD59-A6C34878D82A}">
                    <a16:rowId xmlns:a16="http://schemas.microsoft.com/office/drawing/2014/main" val="4081413923"/>
                  </a:ext>
                </a:extLst>
              </a:tr>
            </a:tbl>
          </a:graphicData>
        </a:graphic>
      </p:graphicFrame>
      <p:graphicFrame>
        <p:nvGraphicFramePr>
          <p:cNvPr id="7" name="Table 6">
            <a:extLst>
              <a:ext uri="{FF2B5EF4-FFF2-40B4-BE49-F238E27FC236}">
                <a16:creationId xmlns:a16="http://schemas.microsoft.com/office/drawing/2014/main" id="{71259BFB-AB05-CE7A-6166-84EBAE93BD90}"/>
              </a:ext>
            </a:extLst>
          </p:cNvPr>
          <p:cNvGraphicFramePr>
            <a:graphicFrameLocks noGrp="1"/>
          </p:cNvGraphicFramePr>
          <p:nvPr>
            <p:extLst>
              <p:ext uri="{D42A27DB-BD31-4B8C-83A1-F6EECF244321}">
                <p14:modId xmlns:p14="http://schemas.microsoft.com/office/powerpoint/2010/main" val="2241900027"/>
              </p:ext>
            </p:extLst>
          </p:nvPr>
        </p:nvGraphicFramePr>
        <p:xfrm>
          <a:off x="5952273" y="4431671"/>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Prepaid Expense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1,600</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Rent</a:t>
                      </a:r>
                    </a:p>
                  </a:txBody>
                  <a:tcPr/>
                </a:tc>
                <a:tc>
                  <a:txBody>
                    <a:bodyPr/>
                    <a:lstStyle/>
                    <a:p>
                      <a:r>
                        <a:rPr lang="en-GB" sz="1200" dirty="0">
                          <a:solidFill>
                            <a:srgbClr val="FF0000"/>
                          </a:solidFill>
                          <a:latin typeface="Montserrat" panose="00000500000000000000" pitchFamily="2" charset="0"/>
                        </a:rPr>
                        <a:t>1,600</a:t>
                      </a:r>
                    </a:p>
                  </a:txBody>
                  <a:tcPr/>
                </a:tc>
                <a:extLst>
                  <a:ext uri="{0D108BD9-81ED-4DB2-BD59-A6C34878D82A}">
                    <a16:rowId xmlns:a16="http://schemas.microsoft.com/office/drawing/2014/main" val="1206754738"/>
                  </a:ext>
                </a:extLst>
              </a:tr>
              <a:tr h="137160">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Reversal</a:t>
                      </a:r>
                    </a:p>
                  </a:txBody>
                  <a:tcPr/>
                </a:tc>
                <a:tc>
                  <a:txBody>
                    <a:bodyPr/>
                    <a:lstStyle/>
                    <a:p>
                      <a:r>
                        <a:rPr lang="en-GB" sz="1200" dirty="0">
                          <a:solidFill>
                            <a:srgbClr val="00B050"/>
                          </a:solidFill>
                          <a:latin typeface="Montserrat" panose="00000500000000000000" pitchFamily="2" charset="0"/>
                        </a:rPr>
                        <a:t>1,600</a:t>
                      </a:r>
                    </a:p>
                  </a:txBody>
                  <a:tcPr/>
                </a:tc>
                <a:tc>
                  <a:txBody>
                    <a:bodyPr/>
                    <a:lstStyle/>
                    <a:p>
                      <a:r>
                        <a:rPr lang="en-GB" sz="1200" dirty="0">
                          <a:solidFill>
                            <a:srgbClr val="00B050"/>
                          </a:solidFill>
                          <a:latin typeface="Montserrat" panose="00000500000000000000" pitchFamily="2" charset="0"/>
                        </a:rPr>
                        <a:t>1/1/X6</a:t>
                      </a:r>
                    </a:p>
                  </a:txBody>
                  <a:tcPr/>
                </a:tc>
                <a:tc>
                  <a:txBody>
                    <a:bodyPr/>
                    <a:lstStyle/>
                    <a:p>
                      <a:r>
                        <a:rPr lang="en-GB" sz="1200" dirty="0">
                          <a:solidFill>
                            <a:srgbClr val="00B050"/>
                          </a:solidFill>
                          <a:latin typeface="Montserrat" panose="00000500000000000000" pitchFamily="2" charset="0"/>
                        </a:rPr>
                        <a:t>Bal b/d</a:t>
                      </a:r>
                    </a:p>
                  </a:txBody>
                  <a:tcPr/>
                </a:tc>
                <a:tc>
                  <a:txBody>
                    <a:bodyPr/>
                    <a:lstStyle/>
                    <a:p>
                      <a:r>
                        <a:rPr lang="en-GB" sz="1200" dirty="0">
                          <a:solidFill>
                            <a:srgbClr val="00B050"/>
                          </a:solidFill>
                          <a:latin typeface="Montserrat" panose="00000500000000000000" pitchFamily="2" charset="0"/>
                        </a:rPr>
                        <a:t>1,600</a:t>
                      </a: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3244931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DBD0E14-6180-A97A-4177-83943AD68E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805183-1B79-D988-9EED-7B8C4C7FA928}"/>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Allowance for Doubtful Receivables – Creating an Allowance</a:t>
            </a:r>
          </a:p>
        </p:txBody>
      </p:sp>
      <p:sp>
        <p:nvSpPr>
          <p:cNvPr id="3" name="Content Placeholder 2">
            <a:extLst>
              <a:ext uri="{FF2B5EF4-FFF2-40B4-BE49-F238E27FC236}">
                <a16:creationId xmlns:a16="http://schemas.microsoft.com/office/drawing/2014/main" id="{5CFED171-C427-67A3-7A56-9F62C6E0BA1D}"/>
              </a:ext>
            </a:extLst>
          </p:cNvPr>
          <p:cNvSpPr>
            <a:spLocks noGrp="1"/>
          </p:cNvSpPr>
          <p:nvPr>
            <p:ph idx="1"/>
          </p:nvPr>
        </p:nvSpPr>
        <p:spPr>
          <a:xfrm>
            <a:off x="571117" y="1258432"/>
            <a:ext cx="10863410" cy="5721790"/>
          </a:xfrm>
        </p:spPr>
        <p:txBody>
          <a:bodyPr>
            <a:normAutofit/>
          </a:bodyPr>
          <a:lstStyle/>
          <a:p>
            <a:pPr marL="0" indent="0">
              <a:buNone/>
            </a:pPr>
            <a:r>
              <a:rPr lang="en-US" sz="1600" dirty="0">
                <a:solidFill>
                  <a:schemeClr val="bg1"/>
                </a:solidFill>
                <a:latin typeface="Montserrat" panose="00000500000000000000" pitchFamily="2" charset="0"/>
              </a:rPr>
              <a:t>Arty is working on the accounts of his business at year end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2023. This is his first-year trading, and he has decided to create an allowance for doubtful receivables based on 4% of the RLCA balance. </a:t>
            </a:r>
          </a:p>
          <a:p>
            <a:pPr marL="0" indent="0">
              <a:buNone/>
            </a:pPr>
            <a:r>
              <a:rPr lang="en-US" sz="1600" dirty="0">
                <a:solidFill>
                  <a:schemeClr val="bg1"/>
                </a:solidFill>
                <a:latin typeface="Montserrat" panose="00000500000000000000" pitchFamily="2" charset="0"/>
              </a:rPr>
              <a:t>As at 31/12/2023, the RLCA balance is £13,600 and no further transactions are to be posted. </a:t>
            </a:r>
          </a:p>
          <a:p>
            <a:pPr marL="0" indent="0">
              <a:buNone/>
            </a:pPr>
            <a:r>
              <a:rPr lang="en-US" sz="1600" dirty="0">
                <a:solidFill>
                  <a:schemeClr val="bg1"/>
                </a:solidFill>
                <a:latin typeface="Montserrat" panose="00000500000000000000" pitchFamily="2" charset="0"/>
              </a:rPr>
              <a:t>What is the annual allowance and how is this posted into the accounts?</a:t>
            </a:r>
          </a:p>
          <a:p>
            <a:pPr marL="0" indent="0">
              <a:buNone/>
            </a:pPr>
            <a:r>
              <a:rPr lang="en-US" sz="1600" dirty="0">
                <a:solidFill>
                  <a:schemeClr val="bg1"/>
                </a:solidFill>
                <a:latin typeface="Montserrat" panose="00000500000000000000" pitchFamily="2" charset="0"/>
              </a:rPr>
              <a:t>Allowance = </a:t>
            </a:r>
            <a:r>
              <a:rPr lang="en-US" sz="1600" dirty="0">
                <a:solidFill>
                  <a:srgbClr val="FF0000"/>
                </a:solidFill>
                <a:latin typeface="Montserrat" panose="00000500000000000000" pitchFamily="2" charset="0"/>
              </a:rPr>
              <a:t>£13,600 x 4% = £544</a:t>
            </a:r>
          </a:p>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8" name="Table 7">
            <a:extLst>
              <a:ext uri="{FF2B5EF4-FFF2-40B4-BE49-F238E27FC236}">
                <a16:creationId xmlns:a16="http://schemas.microsoft.com/office/drawing/2014/main" id="{00A2AD3B-450E-95EC-4DFF-91B16558D63E}"/>
              </a:ext>
            </a:extLst>
          </p:cNvPr>
          <p:cNvGraphicFramePr>
            <a:graphicFrameLocks noGrp="1"/>
          </p:cNvGraphicFramePr>
          <p:nvPr>
            <p:extLst>
              <p:ext uri="{D42A27DB-BD31-4B8C-83A1-F6EECF244321}">
                <p14:modId xmlns:p14="http://schemas.microsoft.com/office/powerpoint/2010/main" val="2293538500"/>
              </p:ext>
            </p:extLst>
          </p:nvPr>
        </p:nvGraphicFramePr>
        <p:xfrm>
          <a:off x="571117" y="3418287"/>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a:t>
                      </a:r>
                      <a:r>
                        <a:rPr lang="en-GB" sz="1400" dirty="0" err="1">
                          <a:latin typeface="Montserrat" panose="00000500000000000000" pitchFamily="2" charset="0"/>
                        </a:rPr>
                        <a:t>Adj</a:t>
                      </a:r>
                      <a:r>
                        <a:rPr lang="en-GB" sz="1400" dirty="0">
                          <a:latin typeface="Montserrat" panose="00000500000000000000" pitchFamily="2" charset="0"/>
                        </a:rPr>
                        <a:t> (SPL)</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ADR</a:t>
                      </a:r>
                    </a:p>
                  </a:txBody>
                  <a:tcPr/>
                </a:tc>
                <a:tc>
                  <a:txBody>
                    <a:bodyPr/>
                    <a:lstStyle/>
                    <a:p>
                      <a:r>
                        <a:rPr lang="en-GB" sz="1200" dirty="0">
                          <a:solidFill>
                            <a:srgbClr val="FF0000"/>
                          </a:solidFill>
                          <a:latin typeface="Montserrat" panose="00000500000000000000" pitchFamily="2" charset="0"/>
                        </a:rPr>
                        <a:t>544</a:t>
                      </a:r>
                    </a:p>
                  </a:txBody>
                  <a:tcPr/>
                </a:tc>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SPL</a:t>
                      </a:r>
                    </a:p>
                  </a:txBody>
                  <a:tcPr/>
                </a:tc>
                <a:tc>
                  <a:txBody>
                    <a:bodyPr/>
                    <a:lstStyle/>
                    <a:p>
                      <a:r>
                        <a:rPr lang="en-GB" sz="1200" dirty="0">
                          <a:solidFill>
                            <a:srgbClr val="FF0000"/>
                          </a:solidFill>
                          <a:latin typeface="Montserrat" panose="00000500000000000000" pitchFamily="2" charset="0"/>
                        </a:rPr>
                        <a:t>544</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graphicFrame>
        <p:nvGraphicFramePr>
          <p:cNvPr id="9" name="Table 8">
            <a:extLst>
              <a:ext uri="{FF2B5EF4-FFF2-40B4-BE49-F238E27FC236}">
                <a16:creationId xmlns:a16="http://schemas.microsoft.com/office/drawing/2014/main" id="{1ED5A092-348F-385D-05CF-78FA037D8841}"/>
              </a:ext>
            </a:extLst>
          </p:cNvPr>
          <p:cNvGraphicFramePr>
            <a:graphicFrameLocks noGrp="1"/>
          </p:cNvGraphicFramePr>
          <p:nvPr>
            <p:extLst>
              <p:ext uri="{D42A27DB-BD31-4B8C-83A1-F6EECF244321}">
                <p14:modId xmlns:p14="http://schemas.microsoft.com/office/powerpoint/2010/main" val="2475714110"/>
              </p:ext>
            </p:extLst>
          </p:nvPr>
        </p:nvGraphicFramePr>
        <p:xfrm>
          <a:off x="5911153" y="3418287"/>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(SFP)</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544</a:t>
                      </a:r>
                    </a:p>
                  </a:txBody>
                  <a:tcPr/>
                </a:tc>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ADRA</a:t>
                      </a:r>
                    </a:p>
                  </a:txBody>
                  <a:tcPr/>
                </a:tc>
                <a:tc>
                  <a:txBody>
                    <a:bodyPr/>
                    <a:lstStyle/>
                    <a:p>
                      <a:r>
                        <a:rPr lang="en-GB" sz="1200" dirty="0">
                          <a:solidFill>
                            <a:srgbClr val="FF0000"/>
                          </a:solidFill>
                          <a:latin typeface="Montserrat" panose="00000500000000000000" pitchFamily="2" charset="0"/>
                        </a:rPr>
                        <a:t>544</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spTree>
    <p:extLst>
      <p:ext uri="{BB962C8B-B14F-4D97-AF65-F5344CB8AC3E}">
        <p14:creationId xmlns:p14="http://schemas.microsoft.com/office/powerpoint/2010/main" val="27225874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7A39F81-8AEE-0805-501D-473B52B93A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4BB57-0AAD-A5B0-DE5E-6B228DC3DCEB}"/>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Allowance for Doubtful Receivables – Increasing an Allowance</a:t>
            </a:r>
          </a:p>
        </p:txBody>
      </p:sp>
      <p:sp>
        <p:nvSpPr>
          <p:cNvPr id="3" name="Content Placeholder 2">
            <a:extLst>
              <a:ext uri="{FF2B5EF4-FFF2-40B4-BE49-F238E27FC236}">
                <a16:creationId xmlns:a16="http://schemas.microsoft.com/office/drawing/2014/main" id="{ABA23A05-96CB-B14F-4FD7-869F92306BC2}"/>
              </a:ext>
            </a:extLst>
          </p:cNvPr>
          <p:cNvSpPr>
            <a:spLocks noGrp="1"/>
          </p:cNvSpPr>
          <p:nvPr>
            <p:ph idx="1"/>
          </p:nvPr>
        </p:nvSpPr>
        <p:spPr>
          <a:xfrm>
            <a:off x="571117" y="1258432"/>
            <a:ext cx="10863410" cy="5721790"/>
          </a:xfrm>
        </p:spPr>
        <p:txBody>
          <a:bodyPr>
            <a:normAutofit/>
          </a:bodyPr>
          <a:lstStyle/>
          <a:p>
            <a:pPr marL="0" indent="0">
              <a:buNone/>
            </a:pPr>
            <a:r>
              <a:rPr lang="en-US" sz="1600" dirty="0">
                <a:solidFill>
                  <a:schemeClr val="bg1"/>
                </a:solidFill>
                <a:latin typeface="Montserrat" panose="00000500000000000000" pitchFamily="2" charset="0"/>
              </a:rPr>
              <a:t>Arty is working on the accounts of his business at year end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2024. This is his second-year trading, and he has decided to increase the current allowance for doubtful receivables from 4% to 5%. </a:t>
            </a:r>
          </a:p>
          <a:p>
            <a:pPr marL="0" indent="0">
              <a:buNone/>
            </a:pPr>
            <a:r>
              <a:rPr lang="en-US" sz="1600" dirty="0">
                <a:solidFill>
                  <a:schemeClr val="bg1"/>
                </a:solidFill>
                <a:latin typeface="Montserrat" panose="00000500000000000000" pitchFamily="2" charset="0"/>
              </a:rPr>
              <a:t>As at 31/12/2024, the RLCA balance is £24,950 but an irrecoverable debt for £480 </a:t>
            </a:r>
            <a:r>
              <a:rPr lang="en-US" sz="1600" dirty="0" err="1">
                <a:solidFill>
                  <a:schemeClr val="bg1"/>
                </a:solidFill>
                <a:latin typeface="Montserrat" panose="00000500000000000000" pitchFamily="2" charset="0"/>
              </a:rPr>
              <a:t>inc</a:t>
            </a:r>
            <a:r>
              <a:rPr lang="en-US" sz="1600" dirty="0">
                <a:solidFill>
                  <a:schemeClr val="bg1"/>
                </a:solidFill>
                <a:latin typeface="Montserrat" panose="00000500000000000000" pitchFamily="2" charset="0"/>
              </a:rPr>
              <a:t> VAT is yet to be posted into the accounts. </a:t>
            </a:r>
          </a:p>
          <a:p>
            <a:pPr marL="0" indent="0">
              <a:buNone/>
            </a:pPr>
            <a:r>
              <a:rPr lang="en-US" sz="1600" dirty="0">
                <a:solidFill>
                  <a:schemeClr val="bg1"/>
                </a:solidFill>
                <a:latin typeface="Montserrat" panose="00000500000000000000" pitchFamily="2" charset="0"/>
              </a:rPr>
              <a:t>What is the annual allowance and how is this posted into the accounts?</a:t>
            </a:r>
          </a:p>
          <a:p>
            <a:pPr marL="0" indent="0">
              <a:buNone/>
            </a:pPr>
            <a:r>
              <a:rPr lang="en-US" sz="1600" dirty="0">
                <a:solidFill>
                  <a:schemeClr val="bg1"/>
                </a:solidFill>
                <a:latin typeface="Montserrat" panose="00000500000000000000" pitchFamily="2" charset="0"/>
              </a:rPr>
              <a:t>Allowance = </a:t>
            </a:r>
            <a:r>
              <a:rPr lang="en-US" sz="1600" dirty="0">
                <a:solidFill>
                  <a:srgbClr val="FF0000"/>
                </a:solidFill>
                <a:latin typeface="Montserrat" panose="00000500000000000000" pitchFamily="2" charset="0"/>
              </a:rPr>
              <a:t>£24,950 - £480 = £24,470 updated RLCA balance</a:t>
            </a:r>
          </a:p>
          <a:p>
            <a:pPr marL="0" indent="0">
              <a:buNone/>
            </a:pPr>
            <a:r>
              <a:rPr lang="en-US" sz="1600" dirty="0">
                <a:solidFill>
                  <a:srgbClr val="FF0000"/>
                </a:solidFill>
                <a:latin typeface="Montserrat" panose="00000500000000000000" pitchFamily="2" charset="0"/>
              </a:rPr>
              <a:t>£24,470 x 5% = £1,223.50 new allowance</a:t>
            </a:r>
          </a:p>
          <a:p>
            <a:pPr marL="0" indent="0">
              <a:buNone/>
            </a:pPr>
            <a:r>
              <a:rPr lang="en-US" sz="1600" dirty="0">
                <a:solidFill>
                  <a:srgbClr val="FF0000"/>
                </a:solidFill>
                <a:latin typeface="Montserrat" panose="00000500000000000000" pitchFamily="2" charset="0"/>
              </a:rPr>
              <a:t>£1,223.50 – 544 = £679.50 adjustment required</a:t>
            </a:r>
          </a:p>
          <a:p>
            <a:pPr marL="0" indent="0">
              <a:buNone/>
            </a:pPr>
            <a:endParaRPr lang="en-US" sz="1600" dirty="0">
              <a:solidFill>
                <a:srgbClr val="FF0000"/>
              </a:solidFill>
              <a:latin typeface="Montserrat" panose="00000500000000000000" pitchFamily="2" charset="0"/>
            </a:endParaRPr>
          </a:p>
          <a:p>
            <a:pPr marL="0" indent="0">
              <a:buNone/>
            </a:pPr>
            <a:endParaRPr lang="en-US" sz="1600" dirty="0">
              <a:solidFill>
                <a:srgbClr val="FF0000"/>
              </a:solidFill>
              <a:latin typeface="Montserrat" panose="00000500000000000000" pitchFamily="2" charset="0"/>
            </a:endParaRPr>
          </a:p>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8" name="Table 7">
            <a:extLst>
              <a:ext uri="{FF2B5EF4-FFF2-40B4-BE49-F238E27FC236}">
                <a16:creationId xmlns:a16="http://schemas.microsoft.com/office/drawing/2014/main" id="{F753729F-21FC-BABC-3E80-9270F203040A}"/>
              </a:ext>
            </a:extLst>
          </p:cNvPr>
          <p:cNvGraphicFramePr>
            <a:graphicFrameLocks noGrp="1"/>
          </p:cNvGraphicFramePr>
          <p:nvPr>
            <p:extLst>
              <p:ext uri="{D42A27DB-BD31-4B8C-83A1-F6EECF244321}">
                <p14:modId xmlns:p14="http://schemas.microsoft.com/office/powerpoint/2010/main" val="1656279614"/>
              </p:ext>
            </p:extLst>
          </p:nvPr>
        </p:nvGraphicFramePr>
        <p:xfrm>
          <a:off x="571117" y="4119327"/>
          <a:ext cx="5194422" cy="167640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a:t>
                      </a:r>
                      <a:r>
                        <a:rPr lang="en-GB" sz="1400" dirty="0" err="1">
                          <a:latin typeface="Montserrat" panose="00000500000000000000" pitchFamily="2" charset="0"/>
                        </a:rPr>
                        <a:t>Adj</a:t>
                      </a:r>
                      <a:r>
                        <a:rPr lang="en-GB" sz="1400" dirty="0">
                          <a:latin typeface="Montserrat" panose="00000500000000000000" pitchFamily="2" charset="0"/>
                        </a:rPr>
                        <a:t> (SPL)</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ADR</a:t>
                      </a:r>
                    </a:p>
                  </a:txBody>
                  <a:tcPr/>
                </a:tc>
                <a:tc>
                  <a:txBody>
                    <a:bodyPr/>
                    <a:lstStyle/>
                    <a:p>
                      <a:r>
                        <a:rPr lang="en-GB" sz="1200" dirty="0">
                          <a:solidFill>
                            <a:srgbClr val="FF0000"/>
                          </a:solidFill>
                          <a:latin typeface="Montserrat" panose="00000500000000000000" pitchFamily="2" charset="0"/>
                        </a:rPr>
                        <a:t>544</a:t>
                      </a:r>
                    </a:p>
                  </a:txBody>
                  <a:tcPr/>
                </a:tc>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SPL</a:t>
                      </a:r>
                    </a:p>
                  </a:txBody>
                  <a:tcPr/>
                </a:tc>
                <a:tc>
                  <a:txBody>
                    <a:bodyPr/>
                    <a:lstStyle/>
                    <a:p>
                      <a:r>
                        <a:rPr lang="en-GB" sz="1200" dirty="0">
                          <a:solidFill>
                            <a:srgbClr val="FF0000"/>
                          </a:solidFill>
                          <a:latin typeface="Montserrat" panose="00000500000000000000" pitchFamily="2" charset="0"/>
                        </a:rPr>
                        <a:t>544</a:t>
                      </a:r>
                    </a:p>
                  </a:txBody>
                  <a:tcPr/>
                </a:tc>
                <a:extLst>
                  <a:ext uri="{0D108BD9-81ED-4DB2-BD59-A6C34878D82A}">
                    <a16:rowId xmlns:a16="http://schemas.microsoft.com/office/drawing/2014/main" val="1206754738"/>
                  </a:ext>
                </a:extLst>
              </a:tr>
              <a:tr h="137160">
                <a:tc>
                  <a:txBody>
                    <a:bodyPr/>
                    <a:lstStyle/>
                    <a:p>
                      <a:r>
                        <a:rPr lang="en-GB" sz="1200" dirty="0">
                          <a:solidFill>
                            <a:srgbClr val="00B050"/>
                          </a:solidFill>
                          <a:latin typeface="Montserrat" panose="00000500000000000000" pitchFamily="2" charset="0"/>
                        </a:rPr>
                        <a:t>31/12/X4</a:t>
                      </a:r>
                    </a:p>
                  </a:txBody>
                  <a:tcPr/>
                </a:tc>
                <a:tc>
                  <a:txBody>
                    <a:bodyPr/>
                    <a:lstStyle/>
                    <a:p>
                      <a:r>
                        <a:rPr lang="en-GB" sz="1200" dirty="0">
                          <a:solidFill>
                            <a:srgbClr val="00B050"/>
                          </a:solidFill>
                          <a:latin typeface="Montserrat" panose="00000500000000000000" pitchFamily="2" charset="0"/>
                        </a:rPr>
                        <a:t>ADR</a:t>
                      </a:r>
                    </a:p>
                  </a:txBody>
                  <a:tcPr/>
                </a:tc>
                <a:tc>
                  <a:txBody>
                    <a:bodyPr/>
                    <a:lstStyle/>
                    <a:p>
                      <a:r>
                        <a:rPr lang="en-GB" sz="1200" dirty="0">
                          <a:solidFill>
                            <a:srgbClr val="00B050"/>
                          </a:solidFill>
                          <a:latin typeface="Montserrat" panose="00000500000000000000" pitchFamily="2" charset="0"/>
                        </a:rPr>
                        <a:t>679.50</a:t>
                      </a:r>
                    </a:p>
                  </a:txBody>
                  <a:tcPr/>
                </a:tc>
                <a:tc>
                  <a:txBody>
                    <a:bodyPr/>
                    <a:lstStyle/>
                    <a:p>
                      <a:r>
                        <a:rPr lang="en-GB" sz="1200" dirty="0">
                          <a:solidFill>
                            <a:srgbClr val="00B050"/>
                          </a:solidFill>
                          <a:latin typeface="Montserrat" panose="00000500000000000000" pitchFamily="2" charset="0"/>
                        </a:rPr>
                        <a:t>31/12/X4</a:t>
                      </a:r>
                    </a:p>
                  </a:txBody>
                  <a:tcPr/>
                </a:tc>
                <a:tc>
                  <a:txBody>
                    <a:bodyPr/>
                    <a:lstStyle/>
                    <a:p>
                      <a:r>
                        <a:rPr lang="en-GB" sz="1200" dirty="0">
                          <a:solidFill>
                            <a:srgbClr val="00B050"/>
                          </a:solidFill>
                          <a:latin typeface="Montserrat" panose="00000500000000000000" pitchFamily="2" charset="0"/>
                        </a:rPr>
                        <a:t>SPL</a:t>
                      </a:r>
                    </a:p>
                  </a:txBody>
                  <a:tcPr/>
                </a:tc>
                <a:tc>
                  <a:txBody>
                    <a:bodyPr/>
                    <a:lstStyle/>
                    <a:p>
                      <a:r>
                        <a:rPr lang="en-GB" sz="1200" dirty="0">
                          <a:solidFill>
                            <a:srgbClr val="00B050"/>
                          </a:solidFill>
                          <a:latin typeface="Montserrat" panose="00000500000000000000" pitchFamily="2" charset="0"/>
                        </a:rPr>
                        <a:t>679.50</a:t>
                      </a: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2473272987"/>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3643698671"/>
                  </a:ext>
                </a:extLst>
              </a:tr>
            </a:tbl>
          </a:graphicData>
        </a:graphic>
      </p:graphicFrame>
      <p:graphicFrame>
        <p:nvGraphicFramePr>
          <p:cNvPr id="9" name="Table 8">
            <a:extLst>
              <a:ext uri="{FF2B5EF4-FFF2-40B4-BE49-F238E27FC236}">
                <a16:creationId xmlns:a16="http://schemas.microsoft.com/office/drawing/2014/main" id="{7EFC5350-0367-1ED8-D18F-E91759D2DD47}"/>
              </a:ext>
            </a:extLst>
          </p:cNvPr>
          <p:cNvGraphicFramePr>
            <a:graphicFrameLocks noGrp="1"/>
          </p:cNvGraphicFramePr>
          <p:nvPr>
            <p:extLst>
              <p:ext uri="{D42A27DB-BD31-4B8C-83A1-F6EECF244321}">
                <p14:modId xmlns:p14="http://schemas.microsoft.com/office/powerpoint/2010/main" val="2365370668"/>
              </p:ext>
            </p:extLst>
          </p:nvPr>
        </p:nvGraphicFramePr>
        <p:xfrm>
          <a:off x="5883993" y="4119327"/>
          <a:ext cx="5194422" cy="167640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(SFP)</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544</a:t>
                      </a:r>
                    </a:p>
                  </a:txBody>
                  <a:tcPr/>
                </a:tc>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ADRA</a:t>
                      </a:r>
                    </a:p>
                  </a:txBody>
                  <a:tcPr/>
                </a:tc>
                <a:tc>
                  <a:txBody>
                    <a:bodyPr/>
                    <a:lstStyle/>
                    <a:p>
                      <a:r>
                        <a:rPr lang="en-GB" sz="1200" dirty="0">
                          <a:solidFill>
                            <a:srgbClr val="FF0000"/>
                          </a:solidFill>
                          <a:latin typeface="Montserrat" panose="00000500000000000000" pitchFamily="2" charset="0"/>
                        </a:rPr>
                        <a:t>544</a:t>
                      </a:r>
                    </a:p>
                  </a:txBody>
                  <a:tcPr/>
                </a:tc>
                <a:extLst>
                  <a:ext uri="{0D108BD9-81ED-4DB2-BD59-A6C34878D82A}">
                    <a16:rowId xmlns:a16="http://schemas.microsoft.com/office/drawing/2014/main" val="1206754738"/>
                  </a:ext>
                </a:extLst>
              </a:tr>
              <a:tr h="137160">
                <a:tc>
                  <a:txBody>
                    <a:bodyPr/>
                    <a:lstStyle/>
                    <a:p>
                      <a:r>
                        <a:rPr lang="en-GB" sz="1200" dirty="0">
                          <a:solidFill>
                            <a:srgbClr val="00B050"/>
                          </a:solidFill>
                          <a:latin typeface="Montserrat" panose="00000500000000000000" pitchFamily="2" charset="0"/>
                        </a:rPr>
                        <a:t>31/12/X4</a:t>
                      </a:r>
                    </a:p>
                  </a:txBody>
                  <a:tcPr/>
                </a:tc>
                <a:tc>
                  <a:txBody>
                    <a:bodyPr/>
                    <a:lstStyle/>
                    <a:p>
                      <a:r>
                        <a:rPr lang="en-GB" sz="1200" dirty="0">
                          <a:solidFill>
                            <a:srgbClr val="00B050"/>
                          </a:solidFill>
                          <a:latin typeface="Montserrat" panose="00000500000000000000" pitchFamily="2" charset="0"/>
                        </a:rPr>
                        <a:t>Bal c/d</a:t>
                      </a:r>
                    </a:p>
                  </a:txBody>
                  <a:tcPr/>
                </a:tc>
                <a:tc>
                  <a:txBody>
                    <a:bodyPr/>
                    <a:lstStyle/>
                    <a:p>
                      <a:r>
                        <a:rPr lang="en-GB" sz="1200" dirty="0">
                          <a:solidFill>
                            <a:srgbClr val="00B050"/>
                          </a:solidFill>
                          <a:latin typeface="Montserrat" panose="00000500000000000000" pitchFamily="2" charset="0"/>
                        </a:rPr>
                        <a:t>1,223.50</a:t>
                      </a:r>
                    </a:p>
                  </a:txBody>
                  <a:tcPr/>
                </a:tc>
                <a:tc>
                  <a:txBody>
                    <a:bodyPr/>
                    <a:lstStyle/>
                    <a:p>
                      <a:r>
                        <a:rPr lang="en-GB" sz="1200" dirty="0">
                          <a:solidFill>
                            <a:srgbClr val="00B050"/>
                          </a:solidFill>
                          <a:latin typeface="Montserrat" panose="00000500000000000000" pitchFamily="2" charset="0"/>
                        </a:rPr>
                        <a:t>1/1/X4</a:t>
                      </a:r>
                    </a:p>
                  </a:txBody>
                  <a:tcPr/>
                </a:tc>
                <a:tc>
                  <a:txBody>
                    <a:bodyPr/>
                    <a:lstStyle/>
                    <a:p>
                      <a:r>
                        <a:rPr lang="en-GB" sz="1200" dirty="0">
                          <a:solidFill>
                            <a:srgbClr val="00B050"/>
                          </a:solidFill>
                          <a:latin typeface="Montserrat" panose="00000500000000000000" pitchFamily="2" charset="0"/>
                        </a:rPr>
                        <a:t>Bal b/d</a:t>
                      </a:r>
                    </a:p>
                  </a:txBody>
                  <a:tcPr/>
                </a:tc>
                <a:tc>
                  <a:txBody>
                    <a:bodyPr/>
                    <a:lstStyle/>
                    <a:p>
                      <a:r>
                        <a:rPr lang="en-GB" sz="1200" dirty="0">
                          <a:solidFill>
                            <a:srgbClr val="00B050"/>
                          </a:solidFill>
                          <a:latin typeface="Montserrat" panose="00000500000000000000" pitchFamily="2" charset="0"/>
                        </a:rPr>
                        <a:t>544</a:t>
                      </a: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r>
                        <a:rPr lang="en-GB" sz="1200" dirty="0">
                          <a:solidFill>
                            <a:srgbClr val="00B050"/>
                          </a:solidFill>
                          <a:latin typeface="Montserrat" panose="00000500000000000000" pitchFamily="2" charset="0"/>
                        </a:rPr>
                        <a:t>31/12/X4</a:t>
                      </a:r>
                    </a:p>
                  </a:txBody>
                  <a:tcPr/>
                </a:tc>
                <a:tc>
                  <a:txBody>
                    <a:bodyPr/>
                    <a:lstStyle/>
                    <a:p>
                      <a:r>
                        <a:rPr lang="en-GB" sz="1200" dirty="0">
                          <a:solidFill>
                            <a:srgbClr val="00B050"/>
                          </a:solidFill>
                          <a:latin typeface="Montserrat" panose="00000500000000000000" pitchFamily="2" charset="0"/>
                        </a:rPr>
                        <a:t>ADRA</a:t>
                      </a:r>
                    </a:p>
                  </a:txBody>
                  <a:tcPr/>
                </a:tc>
                <a:tc>
                  <a:txBody>
                    <a:bodyPr/>
                    <a:lstStyle/>
                    <a:p>
                      <a:r>
                        <a:rPr lang="en-GB" sz="1200" dirty="0">
                          <a:solidFill>
                            <a:srgbClr val="00B050"/>
                          </a:solidFill>
                          <a:latin typeface="Montserrat" panose="00000500000000000000" pitchFamily="2" charset="0"/>
                        </a:rPr>
                        <a:t>679.50</a:t>
                      </a:r>
                    </a:p>
                  </a:txBody>
                  <a:tcPr/>
                </a:tc>
                <a:extLst>
                  <a:ext uri="{0D108BD9-81ED-4DB2-BD59-A6C34878D82A}">
                    <a16:rowId xmlns:a16="http://schemas.microsoft.com/office/drawing/2014/main" val="2473272987"/>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4143592341"/>
                  </a:ext>
                </a:extLst>
              </a:tr>
            </a:tbl>
          </a:graphicData>
        </a:graphic>
      </p:graphicFrame>
    </p:spTree>
    <p:extLst>
      <p:ext uri="{BB962C8B-B14F-4D97-AF65-F5344CB8AC3E}">
        <p14:creationId xmlns:p14="http://schemas.microsoft.com/office/powerpoint/2010/main" val="512903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CBF11EF-0C96-7A4C-B1B0-577FA13B46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021D69-6ECB-E6ED-5607-124F9C424802}"/>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Allowance for Doubtful Receivables – Decreasing an Allowance</a:t>
            </a:r>
          </a:p>
        </p:txBody>
      </p:sp>
      <p:sp>
        <p:nvSpPr>
          <p:cNvPr id="3" name="Content Placeholder 2">
            <a:extLst>
              <a:ext uri="{FF2B5EF4-FFF2-40B4-BE49-F238E27FC236}">
                <a16:creationId xmlns:a16="http://schemas.microsoft.com/office/drawing/2014/main" id="{4752B4F5-744B-6087-69E9-A14E63689F13}"/>
              </a:ext>
            </a:extLst>
          </p:cNvPr>
          <p:cNvSpPr>
            <a:spLocks noGrp="1"/>
          </p:cNvSpPr>
          <p:nvPr>
            <p:ph idx="1"/>
          </p:nvPr>
        </p:nvSpPr>
        <p:spPr>
          <a:xfrm>
            <a:off x="571117" y="1258432"/>
            <a:ext cx="10863410" cy="5721790"/>
          </a:xfrm>
        </p:spPr>
        <p:txBody>
          <a:bodyPr>
            <a:normAutofit/>
          </a:bodyPr>
          <a:lstStyle/>
          <a:p>
            <a:pPr marL="0" indent="0">
              <a:buNone/>
            </a:pPr>
            <a:r>
              <a:rPr lang="en-US" sz="1600" dirty="0">
                <a:solidFill>
                  <a:schemeClr val="bg1"/>
                </a:solidFill>
                <a:latin typeface="Montserrat" panose="00000500000000000000" pitchFamily="2" charset="0"/>
              </a:rPr>
              <a:t>Arty is working on the accounts of his business at year end 31</a:t>
            </a:r>
            <a:r>
              <a:rPr lang="en-US" sz="1600" baseline="30000" dirty="0">
                <a:solidFill>
                  <a:schemeClr val="bg1"/>
                </a:solidFill>
                <a:latin typeface="Montserrat" panose="00000500000000000000" pitchFamily="2" charset="0"/>
              </a:rPr>
              <a:t>st</a:t>
            </a:r>
            <a:r>
              <a:rPr lang="en-US" sz="1600" dirty="0">
                <a:solidFill>
                  <a:schemeClr val="bg1"/>
                </a:solidFill>
                <a:latin typeface="Montserrat" panose="00000500000000000000" pitchFamily="2" charset="0"/>
              </a:rPr>
              <a:t> December 2025. This is his third-year trading, and he has decided to decrease the current allowance for doubtful receivables from 5% to 3%. </a:t>
            </a:r>
          </a:p>
          <a:p>
            <a:pPr marL="0" indent="0">
              <a:buNone/>
            </a:pPr>
            <a:r>
              <a:rPr lang="en-US" sz="1600" dirty="0">
                <a:solidFill>
                  <a:schemeClr val="bg1"/>
                </a:solidFill>
                <a:latin typeface="Montserrat" panose="00000500000000000000" pitchFamily="2" charset="0"/>
              </a:rPr>
              <a:t>As at 31/12/2024, the RLCA balance is £28,600 and no further adjustments are to be made to this account. However, there is a specific allowance for a customer relating to outstanding amounts of £300.  </a:t>
            </a:r>
          </a:p>
          <a:p>
            <a:pPr marL="0" indent="0">
              <a:buNone/>
            </a:pPr>
            <a:r>
              <a:rPr lang="en-US" sz="1600" dirty="0">
                <a:solidFill>
                  <a:schemeClr val="bg1"/>
                </a:solidFill>
                <a:latin typeface="Montserrat" panose="00000500000000000000" pitchFamily="2" charset="0"/>
              </a:rPr>
              <a:t>What is the annual allowance and how is this posted into the accounts?</a:t>
            </a:r>
          </a:p>
          <a:p>
            <a:pPr marL="0" indent="0">
              <a:buNone/>
            </a:pPr>
            <a:r>
              <a:rPr lang="en-US" sz="1600" dirty="0">
                <a:solidFill>
                  <a:schemeClr val="bg1"/>
                </a:solidFill>
                <a:latin typeface="Montserrat" panose="00000500000000000000" pitchFamily="2" charset="0"/>
              </a:rPr>
              <a:t>Allowance = </a:t>
            </a:r>
            <a:r>
              <a:rPr lang="en-US" sz="1600" dirty="0">
                <a:solidFill>
                  <a:srgbClr val="FF0000"/>
                </a:solidFill>
                <a:latin typeface="Montserrat" panose="00000500000000000000" pitchFamily="2" charset="0"/>
              </a:rPr>
              <a:t>£28,600 - £300 = £28,300</a:t>
            </a:r>
          </a:p>
          <a:p>
            <a:pPr marL="0" indent="0">
              <a:buNone/>
            </a:pPr>
            <a:r>
              <a:rPr lang="en-US" sz="1600" dirty="0">
                <a:solidFill>
                  <a:srgbClr val="FF0000"/>
                </a:solidFill>
                <a:latin typeface="Montserrat" panose="00000500000000000000" pitchFamily="2" charset="0"/>
              </a:rPr>
              <a:t>£28,300 x 3% = £849 general allowance</a:t>
            </a:r>
          </a:p>
          <a:p>
            <a:pPr marL="0" indent="0">
              <a:buNone/>
            </a:pPr>
            <a:r>
              <a:rPr lang="en-US" sz="1600" dirty="0">
                <a:solidFill>
                  <a:srgbClr val="FF0000"/>
                </a:solidFill>
                <a:latin typeface="Montserrat" panose="00000500000000000000" pitchFamily="2" charset="0"/>
              </a:rPr>
              <a:t>£849 general allowance + £300 specific allowance = £1,149 total allowance</a:t>
            </a:r>
          </a:p>
          <a:p>
            <a:pPr marL="0" indent="0">
              <a:buNone/>
            </a:pPr>
            <a:r>
              <a:rPr lang="en-US" sz="1600" dirty="0">
                <a:solidFill>
                  <a:srgbClr val="FF0000"/>
                </a:solidFill>
                <a:latin typeface="Montserrat" panose="00000500000000000000" pitchFamily="2" charset="0"/>
              </a:rPr>
              <a:t>£1,223.50 - £1,149 = £74.50 adjustment required</a:t>
            </a:r>
          </a:p>
          <a:p>
            <a:pPr marL="0" indent="0">
              <a:buNone/>
            </a:pPr>
            <a:endParaRPr lang="en-US" sz="1600" dirty="0">
              <a:solidFill>
                <a:srgbClr val="FF0000"/>
              </a:solidFill>
              <a:latin typeface="Montserrat" panose="00000500000000000000" pitchFamily="2" charset="0"/>
            </a:endParaRPr>
          </a:p>
          <a:p>
            <a:pPr marL="0" indent="0">
              <a:buNone/>
            </a:pPr>
            <a:endParaRPr lang="en-US" sz="1600" dirty="0">
              <a:solidFill>
                <a:srgbClr val="FF0000"/>
              </a:solidFill>
              <a:latin typeface="Montserrat" panose="00000500000000000000" pitchFamily="2" charset="0"/>
            </a:endParaRPr>
          </a:p>
          <a:p>
            <a:pPr marL="0" indent="0">
              <a:buNone/>
            </a:pPr>
            <a:endParaRPr lang="en-US" sz="1600" dirty="0">
              <a:solidFill>
                <a:schemeClr val="bg1"/>
              </a:solidFill>
              <a:latin typeface="Montserrat" panose="00000500000000000000" pitchFamily="2" charset="0"/>
            </a:endParaRPr>
          </a:p>
          <a:p>
            <a:endParaRPr lang="en-GB" dirty="0"/>
          </a:p>
          <a:p>
            <a:pPr marL="457200" lvl="1" indent="0">
              <a:buNone/>
            </a:pPr>
            <a:endParaRPr lang="en-US" sz="1600" dirty="0">
              <a:solidFill>
                <a:schemeClr val="bg1"/>
              </a:solidFill>
              <a:latin typeface="Montserrat" pitchFamily="2" charset="77"/>
            </a:endParaRPr>
          </a:p>
        </p:txBody>
      </p:sp>
      <p:graphicFrame>
        <p:nvGraphicFramePr>
          <p:cNvPr id="8" name="Table 7">
            <a:extLst>
              <a:ext uri="{FF2B5EF4-FFF2-40B4-BE49-F238E27FC236}">
                <a16:creationId xmlns:a16="http://schemas.microsoft.com/office/drawing/2014/main" id="{82B379AF-167D-BD64-7E81-899AB076005A}"/>
              </a:ext>
            </a:extLst>
          </p:cNvPr>
          <p:cNvGraphicFramePr>
            <a:graphicFrameLocks noGrp="1"/>
          </p:cNvGraphicFramePr>
          <p:nvPr>
            <p:extLst>
              <p:ext uri="{D42A27DB-BD31-4B8C-83A1-F6EECF244321}">
                <p14:modId xmlns:p14="http://schemas.microsoft.com/office/powerpoint/2010/main" val="2774818142"/>
              </p:ext>
            </p:extLst>
          </p:nvPr>
        </p:nvGraphicFramePr>
        <p:xfrm>
          <a:off x="571117" y="4170933"/>
          <a:ext cx="5194422" cy="167640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a:t>
                      </a:r>
                      <a:r>
                        <a:rPr lang="en-GB" sz="1400" dirty="0" err="1">
                          <a:latin typeface="Montserrat" panose="00000500000000000000" pitchFamily="2" charset="0"/>
                        </a:rPr>
                        <a:t>Adj</a:t>
                      </a:r>
                      <a:r>
                        <a:rPr lang="en-GB" sz="1400" dirty="0">
                          <a:latin typeface="Montserrat" panose="00000500000000000000" pitchFamily="2" charset="0"/>
                        </a:rPr>
                        <a:t> (SPL)</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ADR</a:t>
                      </a:r>
                    </a:p>
                  </a:txBody>
                  <a:tcPr/>
                </a:tc>
                <a:tc>
                  <a:txBody>
                    <a:bodyPr/>
                    <a:lstStyle/>
                    <a:p>
                      <a:r>
                        <a:rPr lang="en-GB" sz="1200" dirty="0">
                          <a:solidFill>
                            <a:srgbClr val="FF0000"/>
                          </a:solidFill>
                          <a:latin typeface="Montserrat" panose="00000500000000000000" pitchFamily="2" charset="0"/>
                        </a:rPr>
                        <a:t>544</a:t>
                      </a:r>
                    </a:p>
                  </a:txBody>
                  <a:tcPr/>
                </a:tc>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SPL</a:t>
                      </a:r>
                    </a:p>
                  </a:txBody>
                  <a:tcPr/>
                </a:tc>
                <a:tc>
                  <a:txBody>
                    <a:bodyPr/>
                    <a:lstStyle/>
                    <a:p>
                      <a:r>
                        <a:rPr lang="en-GB" sz="1200" dirty="0">
                          <a:solidFill>
                            <a:srgbClr val="FF0000"/>
                          </a:solidFill>
                          <a:latin typeface="Montserrat" panose="00000500000000000000" pitchFamily="2" charset="0"/>
                        </a:rPr>
                        <a:t>544</a:t>
                      </a:r>
                    </a:p>
                  </a:txBody>
                  <a:tcPr/>
                </a:tc>
                <a:extLst>
                  <a:ext uri="{0D108BD9-81ED-4DB2-BD59-A6C34878D82A}">
                    <a16:rowId xmlns:a16="http://schemas.microsoft.com/office/drawing/2014/main" val="1206754738"/>
                  </a:ext>
                </a:extLst>
              </a:tr>
              <a:tr h="137160">
                <a:tc>
                  <a:txBody>
                    <a:bodyPr/>
                    <a:lstStyle/>
                    <a:p>
                      <a:r>
                        <a:rPr lang="en-GB" sz="1200" dirty="0">
                          <a:solidFill>
                            <a:srgbClr val="00B050"/>
                          </a:solidFill>
                          <a:latin typeface="Montserrat" panose="00000500000000000000" pitchFamily="2" charset="0"/>
                        </a:rPr>
                        <a:t>31/12/X4</a:t>
                      </a:r>
                    </a:p>
                  </a:txBody>
                  <a:tcPr/>
                </a:tc>
                <a:tc>
                  <a:txBody>
                    <a:bodyPr/>
                    <a:lstStyle/>
                    <a:p>
                      <a:r>
                        <a:rPr lang="en-GB" sz="1200" dirty="0">
                          <a:solidFill>
                            <a:srgbClr val="00B050"/>
                          </a:solidFill>
                          <a:latin typeface="Montserrat" panose="00000500000000000000" pitchFamily="2" charset="0"/>
                        </a:rPr>
                        <a:t>ADR</a:t>
                      </a:r>
                    </a:p>
                  </a:txBody>
                  <a:tcPr/>
                </a:tc>
                <a:tc>
                  <a:txBody>
                    <a:bodyPr/>
                    <a:lstStyle/>
                    <a:p>
                      <a:r>
                        <a:rPr lang="en-GB" sz="1200" dirty="0">
                          <a:solidFill>
                            <a:srgbClr val="00B050"/>
                          </a:solidFill>
                          <a:latin typeface="Montserrat" panose="00000500000000000000" pitchFamily="2" charset="0"/>
                        </a:rPr>
                        <a:t>679.50</a:t>
                      </a:r>
                    </a:p>
                  </a:txBody>
                  <a:tcPr/>
                </a:tc>
                <a:tc>
                  <a:txBody>
                    <a:bodyPr/>
                    <a:lstStyle/>
                    <a:p>
                      <a:r>
                        <a:rPr lang="en-GB" sz="1200" dirty="0">
                          <a:solidFill>
                            <a:srgbClr val="00B050"/>
                          </a:solidFill>
                          <a:latin typeface="Montserrat" panose="00000500000000000000" pitchFamily="2" charset="0"/>
                        </a:rPr>
                        <a:t>31/12/X4</a:t>
                      </a:r>
                    </a:p>
                  </a:txBody>
                  <a:tcPr/>
                </a:tc>
                <a:tc>
                  <a:txBody>
                    <a:bodyPr/>
                    <a:lstStyle/>
                    <a:p>
                      <a:r>
                        <a:rPr lang="en-GB" sz="1200" dirty="0">
                          <a:solidFill>
                            <a:srgbClr val="00B050"/>
                          </a:solidFill>
                          <a:latin typeface="Montserrat" panose="00000500000000000000" pitchFamily="2" charset="0"/>
                        </a:rPr>
                        <a:t>SPL</a:t>
                      </a:r>
                    </a:p>
                  </a:txBody>
                  <a:tcPr/>
                </a:tc>
                <a:tc>
                  <a:txBody>
                    <a:bodyPr/>
                    <a:lstStyle/>
                    <a:p>
                      <a:r>
                        <a:rPr lang="en-GB" sz="1200" dirty="0">
                          <a:solidFill>
                            <a:srgbClr val="00B050"/>
                          </a:solidFill>
                          <a:latin typeface="Montserrat" panose="00000500000000000000" pitchFamily="2" charset="0"/>
                        </a:rPr>
                        <a:t>679.50</a:t>
                      </a:r>
                    </a:p>
                  </a:txBody>
                  <a:tcPr/>
                </a:tc>
                <a:extLst>
                  <a:ext uri="{0D108BD9-81ED-4DB2-BD59-A6C34878D82A}">
                    <a16:rowId xmlns:a16="http://schemas.microsoft.com/office/drawing/2014/main" val="3648993230"/>
                  </a:ext>
                </a:extLst>
              </a:tr>
              <a:tr h="137160">
                <a:tc>
                  <a:txBody>
                    <a:bodyPr/>
                    <a:lstStyle/>
                    <a:p>
                      <a:r>
                        <a:rPr lang="en-GB" sz="1200" dirty="0">
                          <a:solidFill>
                            <a:srgbClr val="7030A0"/>
                          </a:solidFill>
                          <a:latin typeface="Montserrat" panose="00000500000000000000" pitchFamily="2" charset="0"/>
                        </a:rPr>
                        <a:t>31/12/X5</a:t>
                      </a:r>
                    </a:p>
                  </a:txBody>
                  <a:tcPr/>
                </a:tc>
                <a:tc>
                  <a:txBody>
                    <a:bodyPr/>
                    <a:lstStyle/>
                    <a:p>
                      <a:r>
                        <a:rPr lang="en-GB" sz="1200" dirty="0">
                          <a:solidFill>
                            <a:srgbClr val="7030A0"/>
                          </a:solidFill>
                          <a:latin typeface="Montserrat" panose="00000500000000000000" pitchFamily="2" charset="0"/>
                        </a:rPr>
                        <a:t>SPL</a:t>
                      </a:r>
                    </a:p>
                  </a:txBody>
                  <a:tcPr/>
                </a:tc>
                <a:tc>
                  <a:txBody>
                    <a:bodyPr/>
                    <a:lstStyle/>
                    <a:p>
                      <a:r>
                        <a:rPr lang="en-GB" sz="1200" dirty="0">
                          <a:solidFill>
                            <a:srgbClr val="7030A0"/>
                          </a:solidFill>
                          <a:latin typeface="Montserrat" panose="00000500000000000000" pitchFamily="2" charset="0"/>
                        </a:rPr>
                        <a:t>74.50</a:t>
                      </a:r>
                    </a:p>
                  </a:txBody>
                  <a:tcPr/>
                </a:tc>
                <a:tc>
                  <a:txBody>
                    <a:bodyPr/>
                    <a:lstStyle/>
                    <a:p>
                      <a:r>
                        <a:rPr lang="en-GB" sz="1200" dirty="0">
                          <a:solidFill>
                            <a:srgbClr val="7030A0"/>
                          </a:solidFill>
                          <a:latin typeface="Montserrat" panose="00000500000000000000" pitchFamily="2" charset="0"/>
                        </a:rPr>
                        <a:t>31/12/X5</a:t>
                      </a:r>
                    </a:p>
                  </a:txBody>
                  <a:tcPr/>
                </a:tc>
                <a:tc>
                  <a:txBody>
                    <a:bodyPr/>
                    <a:lstStyle/>
                    <a:p>
                      <a:r>
                        <a:rPr lang="en-GB" sz="1200" dirty="0">
                          <a:solidFill>
                            <a:srgbClr val="7030A0"/>
                          </a:solidFill>
                          <a:latin typeface="Montserrat" panose="00000500000000000000" pitchFamily="2" charset="0"/>
                        </a:rPr>
                        <a:t>ADR</a:t>
                      </a:r>
                    </a:p>
                  </a:txBody>
                  <a:tcPr/>
                </a:tc>
                <a:tc>
                  <a:txBody>
                    <a:bodyPr/>
                    <a:lstStyle/>
                    <a:p>
                      <a:r>
                        <a:rPr lang="en-GB" sz="1200" dirty="0">
                          <a:solidFill>
                            <a:srgbClr val="7030A0"/>
                          </a:solidFill>
                          <a:latin typeface="Montserrat" panose="00000500000000000000" pitchFamily="2" charset="0"/>
                        </a:rPr>
                        <a:t>74.50</a:t>
                      </a:r>
                    </a:p>
                  </a:txBody>
                  <a:tcPr/>
                </a:tc>
                <a:extLst>
                  <a:ext uri="{0D108BD9-81ED-4DB2-BD59-A6C34878D82A}">
                    <a16:rowId xmlns:a16="http://schemas.microsoft.com/office/drawing/2014/main" val="2473272987"/>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3643698671"/>
                  </a:ext>
                </a:extLst>
              </a:tr>
            </a:tbl>
          </a:graphicData>
        </a:graphic>
      </p:graphicFrame>
      <p:graphicFrame>
        <p:nvGraphicFramePr>
          <p:cNvPr id="9" name="Table 8">
            <a:extLst>
              <a:ext uri="{FF2B5EF4-FFF2-40B4-BE49-F238E27FC236}">
                <a16:creationId xmlns:a16="http://schemas.microsoft.com/office/drawing/2014/main" id="{9509668D-58A7-AB77-2A4F-9B3D76C7CE16}"/>
              </a:ext>
            </a:extLst>
          </p:cNvPr>
          <p:cNvGraphicFramePr>
            <a:graphicFrameLocks noGrp="1"/>
          </p:cNvGraphicFramePr>
          <p:nvPr>
            <p:extLst>
              <p:ext uri="{D42A27DB-BD31-4B8C-83A1-F6EECF244321}">
                <p14:modId xmlns:p14="http://schemas.microsoft.com/office/powerpoint/2010/main" val="1187317380"/>
              </p:ext>
            </p:extLst>
          </p:nvPr>
        </p:nvGraphicFramePr>
        <p:xfrm>
          <a:off x="5865886" y="4170933"/>
          <a:ext cx="5194422" cy="195072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Allowance for Doubtful Receivables (SFP)</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544</a:t>
                      </a:r>
                    </a:p>
                  </a:txBody>
                  <a:tcPr/>
                </a:tc>
                <a:tc>
                  <a:txBody>
                    <a:bodyPr/>
                    <a:lstStyle/>
                    <a:p>
                      <a:r>
                        <a:rPr lang="en-GB" sz="1200" dirty="0">
                          <a:solidFill>
                            <a:srgbClr val="FF0000"/>
                          </a:solidFill>
                          <a:latin typeface="Montserrat" panose="00000500000000000000" pitchFamily="2" charset="0"/>
                        </a:rPr>
                        <a:t>31/12/X3</a:t>
                      </a:r>
                    </a:p>
                  </a:txBody>
                  <a:tcPr/>
                </a:tc>
                <a:tc>
                  <a:txBody>
                    <a:bodyPr/>
                    <a:lstStyle/>
                    <a:p>
                      <a:r>
                        <a:rPr lang="en-GB" sz="1200" dirty="0">
                          <a:solidFill>
                            <a:srgbClr val="FF0000"/>
                          </a:solidFill>
                          <a:latin typeface="Montserrat" panose="00000500000000000000" pitchFamily="2" charset="0"/>
                        </a:rPr>
                        <a:t>ADRA</a:t>
                      </a:r>
                    </a:p>
                  </a:txBody>
                  <a:tcPr/>
                </a:tc>
                <a:tc>
                  <a:txBody>
                    <a:bodyPr/>
                    <a:lstStyle/>
                    <a:p>
                      <a:r>
                        <a:rPr lang="en-GB" sz="1200" dirty="0">
                          <a:solidFill>
                            <a:srgbClr val="FF0000"/>
                          </a:solidFill>
                          <a:latin typeface="Montserrat" panose="00000500000000000000" pitchFamily="2" charset="0"/>
                        </a:rPr>
                        <a:t>544</a:t>
                      </a:r>
                    </a:p>
                  </a:txBody>
                  <a:tcPr/>
                </a:tc>
                <a:extLst>
                  <a:ext uri="{0D108BD9-81ED-4DB2-BD59-A6C34878D82A}">
                    <a16:rowId xmlns:a16="http://schemas.microsoft.com/office/drawing/2014/main" val="1206754738"/>
                  </a:ext>
                </a:extLst>
              </a:tr>
              <a:tr h="137160">
                <a:tc>
                  <a:txBody>
                    <a:bodyPr/>
                    <a:lstStyle/>
                    <a:p>
                      <a:r>
                        <a:rPr lang="en-GB" sz="1200" dirty="0">
                          <a:solidFill>
                            <a:srgbClr val="00B050"/>
                          </a:solidFill>
                          <a:latin typeface="Montserrat" panose="00000500000000000000" pitchFamily="2" charset="0"/>
                        </a:rPr>
                        <a:t>31/12/X4</a:t>
                      </a:r>
                    </a:p>
                  </a:txBody>
                  <a:tcPr/>
                </a:tc>
                <a:tc>
                  <a:txBody>
                    <a:bodyPr/>
                    <a:lstStyle/>
                    <a:p>
                      <a:r>
                        <a:rPr lang="en-GB" sz="1200" dirty="0">
                          <a:solidFill>
                            <a:srgbClr val="00B050"/>
                          </a:solidFill>
                          <a:latin typeface="Montserrat" panose="00000500000000000000" pitchFamily="2" charset="0"/>
                        </a:rPr>
                        <a:t>Bal c/d</a:t>
                      </a:r>
                    </a:p>
                  </a:txBody>
                  <a:tcPr/>
                </a:tc>
                <a:tc>
                  <a:txBody>
                    <a:bodyPr/>
                    <a:lstStyle/>
                    <a:p>
                      <a:r>
                        <a:rPr lang="en-GB" sz="1200" dirty="0">
                          <a:solidFill>
                            <a:srgbClr val="00B050"/>
                          </a:solidFill>
                          <a:latin typeface="Montserrat" panose="00000500000000000000" pitchFamily="2" charset="0"/>
                        </a:rPr>
                        <a:t>1,223.50</a:t>
                      </a:r>
                    </a:p>
                  </a:txBody>
                  <a:tcPr/>
                </a:tc>
                <a:tc>
                  <a:txBody>
                    <a:bodyPr/>
                    <a:lstStyle/>
                    <a:p>
                      <a:r>
                        <a:rPr lang="en-GB" sz="1200" dirty="0">
                          <a:solidFill>
                            <a:srgbClr val="00B050"/>
                          </a:solidFill>
                          <a:latin typeface="Montserrat" panose="00000500000000000000" pitchFamily="2" charset="0"/>
                        </a:rPr>
                        <a:t>1/1/X4</a:t>
                      </a:r>
                    </a:p>
                  </a:txBody>
                  <a:tcPr/>
                </a:tc>
                <a:tc>
                  <a:txBody>
                    <a:bodyPr/>
                    <a:lstStyle/>
                    <a:p>
                      <a:r>
                        <a:rPr lang="en-GB" sz="1200" dirty="0">
                          <a:solidFill>
                            <a:srgbClr val="00B050"/>
                          </a:solidFill>
                          <a:latin typeface="Montserrat" panose="00000500000000000000" pitchFamily="2" charset="0"/>
                        </a:rPr>
                        <a:t>Bal b/d</a:t>
                      </a:r>
                    </a:p>
                  </a:txBody>
                  <a:tcPr/>
                </a:tc>
                <a:tc>
                  <a:txBody>
                    <a:bodyPr/>
                    <a:lstStyle/>
                    <a:p>
                      <a:r>
                        <a:rPr lang="en-GB" sz="1200" dirty="0">
                          <a:solidFill>
                            <a:srgbClr val="00B050"/>
                          </a:solidFill>
                          <a:latin typeface="Montserrat" panose="00000500000000000000" pitchFamily="2" charset="0"/>
                        </a:rPr>
                        <a:t>544</a:t>
                      </a:r>
                    </a:p>
                  </a:txBody>
                  <a:tcPr/>
                </a:tc>
                <a:extLst>
                  <a:ext uri="{0D108BD9-81ED-4DB2-BD59-A6C34878D82A}">
                    <a16:rowId xmlns:a16="http://schemas.microsoft.com/office/drawing/2014/main" val="3648993230"/>
                  </a:ext>
                </a:extLst>
              </a:tr>
              <a:tr h="137160">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endParaRPr lang="en-GB" sz="1200" dirty="0">
                        <a:solidFill>
                          <a:srgbClr val="00B050"/>
                        </a:solidFill>
                        <a:latin typeface="Montserrat" panose="00000500000000000000" pitchFamily="2" charset="0"/>
                      </a:endParaRPr>
                    </a:p>
                  </a:txBody>
                  <a:tcPr/>
                </a:tc>
                <a:tc>
                  <a:txBody>
                    <a:bodyPr/>
                    <a:lstStyle/>
                    <a:p>
                      <a:r>
                        <a:rPr lang="en-GB" sz="1200" dirty="0">
                          <a:solidFill>
                            <a:srgbClr val="00B050"/>
                          </a:solidFill>
                          <a:latin typeface="Montserrat" panose="00000500000000000000" pitchFamily="2" charset="0"/>
                        </a:rPr>
                        <a:t>31/12/X4</a:t>
                      </a:r>
                    </a:p>
                  </a:txBody>
                  <a:tcPr/>
                </a:tc>
                <a:tc>
                  <a:txBody>
                    <a:bodyPr/>
                    <a:lstStyle/>
                    <a:p>
                      <a:r>
                        <a:rPr lang="en-GB" sz="1200" dirty="0">
                          <a:solidFill>
                            <a:srgbClr val="00B050"/>
                          </a:solidFill>
                          <a:latin typeface="Montserrat" panose="00000500000000000000" pitchFamily="2" charset="0"/>
                        </a:rPr>
                        <a:t>ADRA</a:t>
                      </a:r>
                    </a:p>
                  </a:txBody>
                  <a:tcPr/>
                </a:tc>
                <a:tc>
                  <a:txBody>
                    <a:bodyPr/>
                    <a:lstStyle/>
                    <a:p>
                      <a:r>
                        <a:rPr lang="en-GB" sz="1200" dirty="0">
                          <a:solidFill>
                            <a:srgbClr val="00B050"/>
                          </a:solidFill>
                          <a:latin typeface="Montserrat" panose="00000500000000000000" pitchFamily="2" charset="0"/>
                        </a:rPr>
                        <a:t>679.50</a:t>
                      </a:r>
                    </a:p>
                  </a:txBody>
                  <a:tcPr/>
                </a:tc>
                <a:extLst>
                  <a:ext uri="{0D108BD9-81ED-4DB2-BD59-A6C34878D82A}">
                    <a16:rowId xmlns:a16="http://schemas.microsoft.com/office/drawing/2014/main" val="2473272987"/>
                  </a:ext>
                </a:extLst>
              </a:tr>
              <a:tr h="137160">
                <a:tc>
                  <a:txBody>
                    <a:bodyPr/>
                    <a:lstStyle/>
                    <a:p>
                      <a:r>
                        <a:rPr lang="en-GB" sz="1200" dirty="0">
                          <a:solidFill>
                            <a:srgbClr val="7030A0"/>
                          </a:solidFill>
                          <a:latin typeface="Montserrat" panose="00000500000000000000" pitchFamily="2" charset="0"/>
                        </a:rPr>
                        <a:t>31/12/X5</a:t>
                      </a:r>
                    </a:p>
                  </a:txBody>
                  <a:tcPr/>
                </a:tc>
                <a:tc>
                  <a:txBody>
                    <a:bodyPr/>
                    <a:lstStyle/>
                    <a:p>
                      <a:r>
                        <a:rPr lang="en-GB" sz="1200" dirty="0">
                          <a:solidFill>
                            <a:srgbClr val="7030A0"/>
                          </a:solidFill>
                          <a:latin typeface="Montserrat" panose="00000500000000000000" pitchFamily="2" charset="0"/>
                        </a:rPr>
                        <a:t>ADRA</a:t>
                      </a:r>
                    </a:p>
                  </a:txBody>
                  <a:tcPr/>
                </a:tc>
                <a:tc>
                  <a:txBody>
                    <a:bodyPr/>
                    <a:lstStyle/>
                    <a:p>
                      <a:r>
                        <a:rPr lang="en-GB" sz="1200" dirty="0">
                          <a:solidFill>
                            <a:srgbClr val="7030A0"/>
                          </a:solidFill>
                          <a:latin typeface="Montserrat" panose="00000500000000000000" pitchFamily="2" charset="0"/>
                        </a:rPr>
                        <a:t>74.50</a:t>
                      </a:r>
                    </a:p>
                  </a:txBody>
                  <a:tcPr/>
                </a:tc>
                <a:tc>
                  <a:txBody>
                    <a:bodyPr/>
                    <a:lstStyle/>
                    <a:p>
                      <a:r>
                        <a:rPr lang="en-GB" sz="1200" dirty="0">
                          <a:solidFill>
                            <a:srgbClr val="7030A0"/>
                          </a:solidFill>
                          <a:latin typeface="Montserrat" panose="00000500000000000000" pitchFamily="2" charset="0"/>
                        </a:rPr>
                        <a:t>1/1/X5</a:t>
                      </a:r>
                    </a:p>
                  </a:txBody>
                  <a:tcPr/>
                </a:tc>
                <a:tc>
                  <a:txBody>
                    <a:bodyPr/>
                    <a:lstStyle/>
                    <a:p>
                      <a:r>
                        <a:rPr lang="en-GB" sz="1200" dirty="0">
                          <a:solidFill>
                            <a:srgbClr val="7030A0"/>
                          </a:solidFill>
                          <a:latin typeface="Montserrat" panose="00000500000000000000" pitchFamily="2" charset="0"/>
                        </a:rPr>
                        <a:t>Bal b/d</a:t>
                      </a:r>
                    </a:p>
                  </a:txBody>
                  <a:tcPr/>
                </a:tc>
                <a:tc>
                  <a:txBody>
                    <a:bodyPr/>
                    <a:lstStyle/>
                    <a:p>
                      <a:r>
                        <a:rPr lang="en-GB" sz="1200" dirty="0">
                          <a:solidFill>
                            <a:srgbClr val="7030A0"/>
                          </a:solidFill>
                          <a:latin typeface="Montserrat" panose="00000500000000000000" pitchFamily="2" charset="0"/>
                        </a:rPr>
                        <a:t>1,223.50</a:t>
                      </a:r>
                    </a:p>
                  </a:txBody>
                  <a:tcPr/>
                </a:tc>
                <a:extLst>
                  <a:ext uri="{0D108BD9-81ED-4DB2-BD59-A6C34878D82A}">
                    <a16:rowId xmlns:a16="http://schemas.microsoft.com/office/drawing/2014/main" val="4143592341"/>
                  </a:ext>
                </a:extLst>
              </a:tr>
              <a:tr h="137160">
                <a:tc>
                  <a:txBody>
                    <a:bodyPr/>
                    <a:lstStyle/>
                    <a:p>
                      <a:r>
                        <a:rPr lang="en-GB" sz="1200" dirty="0">
                          <a:solidFill>
                            <a:srgbClr val="7030A0"/>
                          </a:solidFill>
                          <a:latin typeface="Montserrat" panose="00000500000000000000" pitchFamily="2" charset="0"/>
                        </a:rPr>
                        <a:t>31/12/X5</a:t>
                      </a:r>
                    </a:p>
                  </a:txBody>
                  <a:tcPr/>
                </a:tc>
                <a:tc>
                  <a:txBody>
                    <a:bodyPr/>
                    <a:lstStyle/>
                    <a:p>
                      <a:r>
                        <a:rPr lang="en-GB" sz="1200" dirty="0">
                          <a:solidFill>
                            <a:srgbClr val="7030A0"/>
                          </a:solidFill>
                          <a:latin typeface="Montserrat" panose="00000500000000000000" pitchFamily="2" charset="0"/>
                        </a:rPr>
                        <a:t>Bal c/d</a:t>
                      </a:r>
                    </a:p>
                  </a:txBody>
                  <a:tcPr/>
                </a:tc>
                <a:tc>
                  <a:txBody>
                    <a:bodyPr/>
                    <a:lstStyle/>
                    <a:p>
                      <a:r>
                        <a:rPr lang="en-GB" sz="1200" dirty="0">
                          <a:solidFill>
                            <a:srgbClr val="7030A0"/>
                          </a:solidFill>
                          <a:latin typeface="Montserrat" panose="00000500000000000000" pitchFamily="2" charset="0"/>
                        </a:rPr>
                        <a:t>1,149</a:t>
                      </a: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tc>
                  <a:txBody>
                    <a:bodyPr/>
                    <a:lstStyle/>
                    <a:p>
                      <a:endParaRPr lang="en-GB" sz="1200" dirty="0">
                        <a:solidFill>
                          <a:srgbClr val="7030A0"/>
                        </a:solidFill>
                        <a:latin typeface="Montserrat" panose="00000500000000000000" pitchFamily="2" charset="0"/>
                      </a:endParaRPr>
                    </a:p>
                  </a:txBody>
                  <a:tcPr/>
                </a:tc>
                <a:extLst>
                  <a:ext uri="{0D108BD9-81ED-4DB2-BD59-A6C34878D82A}">
                    <a16:rowId xmlns:a16="http://schemas.microsoft.com/office/drawing/2014/main" val="1011019806"/>
                  </a:ext>
                </a:extLst>
              </a:tr>
            </a:tbl>
          </a:graphicData>
        </a:graphic>
      </p:graphicFrame>
    </p:spTree>
    <p:extLst>
      <p:ext uri="{BB962C8B-B14F-4D97-AF65-F5344CB8AC3E}">
        <p14:creationId xmlns:p14="http://schemas.microsoft.com/office/powerpoint/2010/main" val="2169446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A737FCC-6CBB-06B1-848F-C19198242E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1F6C6D-9556-4291-474B-12A310DA2219}"/>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Topics</a:t>
            </a:r>
          </a:p>
        </p:txBody>
      </p:sp>
      <p:sp>
        <p:nvSpPr>
          <p:cNvPr id="3" name="Content Placeholder 2">
            <a:extLst>
              <a:ext uri="{FF2B5EF4-FFF2-40B4-BE49-F238E27FC236}">
                <a16:creationId xmlns:a16="http://schemas.microsoft.com/office/drawing/2014/main" id="{77D162BC-2383-E98C-2F23-ADC737846C10}"/>
              </a:ext>
            </a:extLst>
          </p:cNvPr>
          <p:cNvSpPr>
            <a:spLocks noGrp="1"/>
          </p:cNvSpPr>
          <p:nvPr>
            <p:ph idx="1"/>
          </p:nvPr>
        </p:nvSpPr>
        <p:spPr/>
        <p:txBody>
          <a:bodyPr>
            <a:normAutofit/>
          </a:bodyPr>
          <a:lstStyle/>
          <a:p>
            <a:r>
              <a:rPr lang="en-US" sz="1800" dirty="0">
                <a:solidFill>
                  <a:schemeClr val="bg1"/>
                </a:solidFill>
                <a:latin typeface="Montserrat" pitchFamily="2" charset="77"/>
              </a:rPr>
              <a:t>Depreciation</a:t>
            </a:r>
          </a:p>
          <a:p>
            <a:pPr lvl="1"/>
            <a:r>
              <a:rPr lang="en-US" sz="1400" dirty="0">
                <a:solidFill>
                  <a:schemeClr val="bg1"/>
                </a:solidFill>
                <a:latin typeface="Montserrat" pitchFamily="2" charset="77"/>
              </a:rPr>
              <a:t>Accounting for depreciation </a:t>
            </a:r>
          </a:p>
          <a:p>
            <a:pPr lvl="1"/>
            <a:r>
              <a:rPr lang="en-US" sz="1400" dirty="0">
                <a:solidFill>
                  <a:schemeClr val="bg1"/>
                </a:solidFill>
                <a:latin typeface="Montserrat" pitchFamily="2" charset="77"/>
              </a:rPr>
              <a:t>Disposals of non-current assets</a:t>
            </a:r>
          </a:p>
          <a:p>
            <a:r>
              <a:rPr lang="en-US" sz="1800" dirty="0">
                <a:solidFill>
                  <a:schemeClr val="bg1"/>
                </a:solidFill>
                <a:latin typeface="Montserrat" pitchFamily="2" charset="77"/>
              </a:rPr>
              <a:t>Accruals and Prepayments</a:t>
            </a:r>
          </a:p>
          <a:p>
            <a:pPr lvl="1"/>
            <a:r>
              <a:rPr lang="en-US" sz="1400" dirty="0">
                <a:solidFill>
                  <a:schemeClr val="bg1"/>
                </a:solidFill>
                <a:latin typeface="Montserrat" pitchFamily="2" charset="77"/>
              </a:rPr>
              <a:t>Accrued expenses</a:t>
            </a:r>
          </a:p>
          <a:p>
            <a:pPr lvl="1"/>
            <a:r>
              <a:rPr lang="en-US" sz="1400" dirty="0">
                <a:solidFill>
                  <a:schemeClr val="bg1"/>
                </a:solidFill>
                <a:latin typeface="Montserrat" pitchFamily="2" charset="77"/>
              </a:rPr>
              <a:t>Accrued income</a:t>
            </a:r>
          </a:p>
          <a:p>
            <a:pPr lvl="1"/>
            <a:r>
              <a:rPr lang="en-US" sz="1400" dirty="0">
                <a:solidFill>
                  <a:schemeClr val="bg1"/>
                </a:solidFill>
                <a:latin typeface="Montserrat" pitchFamily="2" charset="77"/>
              </a:rPr>
              <a:t>Prepaid expenses</a:t>
            </a:r>
          </a:p>
          <a:p>
            <a:pPr lvl="1"/>
            <a:r>
              <a:rPr lang="en-US" sz="1400" dirty="0">
                <a:solidFill>
                  <a:schemeClr val="bg1"/>
                </a:solidFill>
                <a:latin typeface="Montserrat" pitchFamily="2" charset="77"/>
              </a:rPr>
              <a:t>Prepaid income</a:t>
            </a:r>
          </a:p>
          <a:p>
            <a:r>
              <a:rPr lang="en-US" sz="1800" dirty="0">
                <a:solidFill>
                  <a:schemeClr val="bg1"/>
                </a:solidFill>
                <a:latin typeface="Montserrat" pitchFamily="2" charset="77"/>
              </a:rPr>
              <a:t>Allowance for Doubtful Receivables</a:t>
            </a:r>
          </a:p>
          <a:p>
            <a:pPr lvl="1"/>
            <a:r>
              <a:rPr lang="en-US" sz="1400" dirty="0">
                <a:solidFill>
                  <a:schemeClr val="bg1"/>
                </a:solidFill>
                <a:latin typeface="Montserrat" pitchFamily="2" charset="77"/>
              </a:rPr>
              <a:t>Creating an allowance</a:t>
            </a:r>
          </a:p>
          <a:p>
            <a:pPr lvl="1"/>
            <a:r>
              <a:rPr lang="en-US" sz="1400" dirty="0">
                <a:solidFill>
                  <a:schemeClr val="bg1"/>
                </a:solidFill>
                <a:latin typeface="Montserrat" pitchFamily="2" charset="77"/>
              </a:rPr>
              <a:t>Increasing an allowance</a:t>
            </a:r>
          </a:p>
          <a:p>
            <a:pPr lvl="1"/>
            <a:r>
              <a:rPr lang="en-US" sz="1400" dirty="0">
                <a:solidFill>
                  <a:schemeClr val="bg1"/>
                </a:solidFill>
                <a:latin typeface="Montserrat" pitchFamily="2" charset="77"/>
              </a:rPr>
              <a:t>Decreasing an allowance</a:t>
            </a:r>
          </a:p>
          <a:p>
            <a:pPr lvl="1"/>
            <a:endParaRPr lang="en-US" sz="1400" dirty="0">
              <a:solidFill>
                <a:schemeClr val="bg1"/>
              </a:solidFill>
              <a:latin typeface="Montserrat" pitchFamily="2" charset="77"/>
            </a:endParaRPr>
          </a:p>
        </p:txBody>
      </p:sp>
    </p:spTree>
    <p:extLst>
      <p:ext uri="{BB962C8B-B14F-4D97-AF65-F5344CB8AC3E}">
        <p14:creationId xmlns:p14="http://schemas.microsoft.com/office/powerpoint/2010/main" val="2675467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77A804E-13E4-82DD-E4C5-602C76BA9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3B3B2-EE5B-F20D-1E3A-354525A4F352}"/>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Accounting for Depreciation – Straight Line Method</a:t>
            </a:r>
          </a:p>
        </p:txBody>
      </p:sp>
      <p:sp>
        <p:nvSpPr>
          <p:cNvPr id="3" name="Content Placeholder 2">
            <a:extLst>
              <a:ext uri="{FF2B5EF4-FFF2-40B4-BE49-F238E27FC236}">
                <a16:creationId xmlns:a16="http://schemas.microsoft.com/office/drawing/2014/main" id="{CFD3BB33-0CE1-51F1-CE94-558EA59CB18F}"/>
              </a:ext>
            </a:extLst>
          </p:cNvPr>
          <p:cNvSpPr>
            <a:spLocks noGrp="1"/>
          </p:cNvSpPr>
          <p:nvPr>
            <p:ph idx="1"/>
          </p:nvPr>
        </p:nvSpPr>
        <p:spPr>
          <a:xfrm>
            <a:off x="838200" y="1539089"/>
            <a:ext cx="10515600" cy="4953786"/>
          </a:xfrm>
        </p:spPr>
        <p:txBody>
          <a:bodyPr>
            <a:normAutofit/>
          </a:bodyPr>
          <a:lstStyle/>
          <a:p>
            <a:pPr marL="0" indent="0">
              <a:buNone/>
            </a:pPr>
            <a:r>
              <a:rPr lang="en-US" sz="1600" dirty="0">
                <a:solidFill>
                  <a:schemeClr val="bg1"/>
                </a:solidFill>
                <a:latin typeface="Montserrat" pitchFamily="2" charset="77"/>
              </a:rPr>
              <a:t>You are working on the accounts of Sports Revolution Ltd who is registered for VAT and has a financial year end of 31st December.</a:t>
            </a:r>
          </a:p>
          <a:p>
            <a:pPr marL="0" indent="0">
              <a:buNone/>
            </a:pPr>
            <a:r>
              <a:rPr lang="en-US" sz="1600" dirty="0">
                <a:solidFill>
                  <a:schemeClr val="bg1"/>
                </a:solidFill>
                <a:latin typeface="Montserrat" pitchFamily="2" charset="77"/>
              </a:rPr>
              <a:t>Sports Revolution Ltd has recently purchased a vehicle for £36,000 </a:t>
            </a:r>
            <a:r>
              <a:rPr lang="en-US" sz="1600" dirty="0" err="1">
                <a:solidFill>
                  <a:schemeClr val="bg1"/>
                </a:solidFill>
                <a:latin typeface="Montserrat" pitchFamily="2" charset="77"/>
              </a:rPr>
              <a:t>inc</a:t>
            </a:r>
            <a:r>
              <a:rPr lang="en-US" sz="1600" dirty="0">
                <a:solidFill>
                  <a:schemeClr val="bg1"/>
                </a:solidFill>
                <a:latin typeface="Montserrat" pitchFamily="2" charset="77"/>
              </a:rPr>
              <a:t> VAT. The policy is to depreciate vehicles using the straight-line method over 8 years with a residual value of £5,000. </a:t>
            </a:r>
          </a:p>
          <a:p>
            <a:pPr marL="0" indent="0">
              <a:buNone/>
            </a:pPr>
            <a:r>
              <a:rPr lang="en-US" sz="1600" dirty="0">
                <a:solidFill>
                  <a:schemeClr val="bg1"/>
                </a:solidFill>
                <a:latin typeface="Montserrat" pitchFamily="2" charset="77"/>
              </a:rPr>
              <a:t>Record the first year's depreciation for the new vehicle in the non-current asset register below. Policy is to charge a full year's depreciation in the year of acquisition.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r>
              <a:rPr lang="en-US" sz="1600" dirty="0">
                <a:solidFill>
                  <a:srgbClr val="FF0000"/>
                </a:solidFill>
                <a:latin typeface="Montserrat" pitchFamily="2" charset="77"/>
              </a:rPr>
              <a:t>£36,000 / 120 x 20 = £6,000 VAT</a:t>
            </a:r>
          </a:p>
          <a:p>
            <a:pPr marL="0" indent="0">
              <a:buNone/>
            </a:pPr>
            <a:r>
              <a:rPr lang="en-US" sz="1600" dirty="0">
                <a:solidFill>
                  <a:srgbClr val="FF0000"/>
                </a:solidFill>
                <a:latin typeface="Montserrat" pitchFamily="2" charset="77"/>
              </a:rPr>
              <a:t>£36,000 - £6,000 = £30,000 Net which is posted to the Vehicles account (asset)</a:t>
            </a:r>
          </a:p>
          <a:p>
            <a:pPr marL="0" indent="0">
              <a:buNone/>
            </a:pPr>
            <a:r>
              <a:rPr lang="en-US" sz="1600" dirty="0">
                <a:solidFill>
                  <a:srgbClr val="FF0000"/>
                </a:solidFill>
                <a:latin typeface="Montserrat" pitchFamily="2" charset="77"/>
              </a:rPr>
              <a:t>£30,000 - £5,000 Residual Value = £25,000 total depreciation</a:t>
            </a:r>
          </a:p>
          <a:p>
            <a:pPr marL="0" indent="0">
              <a:buNone/>
            </a:pPr>
            <a:r>
              <a:rPr lang="en-US" sz="1600" dirty="0">
                <a:solidFill>
                  <a:srgbClr val="FF0000"/>
                </a:solidFill>
                <a:latin typeface="Montserrat" pitchFamily="2" charset="77"/>
              </a:rPr>
              <a:t>£25,000 / 8 years = £3,125 annual depreciation charge</a:t>
            </a:r>
          </a:p>
          <a:p>
            <a:pPr lvl="1"/>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386EA12F-E198-1980-62D8-A651222AF02B}"/>
              </a:ext>
            </a:extLst>
          </p:cNvPr>
          <p:cNvGraphicFramePr>
            <a:graphicFrameLocks noGrp="1"/>
          </p:cNvGraphicFramePr>
          <p:nvPr>
            <p:extLst>
              <p:ext uri="{D42A27DB-BD31-4B8C-83A1-F6EECF244321}">
                <p14:modId xmlns:p14="http://schemas.microsoft.com/office/powerpoint/2010/main" val="793140594"/>
              </p:ext>
            </p:extLst>
          </p:nvPr>
        </p:nvGraphicFramePr>
        <p:xfrm>
          <a:off x="742384" y="3325102"/>
          <a:ext cx="10701201" cy="1320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Vehicles</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370840">
                <a:tc>
                  <a:txBody>
                    <a:bodyPr/>
                    <a:lstStyle/>
                    <a:p>
                      <a:r>
                        <a:rPr lang="en-GB" sz="1600" dirty="0">
                          <a:latin typeface="Montserrat" panose="00000500000000000000" pitchFamily="2" charset="0"/>
                        </a:rPr>
                        <a:t>Minibus</a:t>
                      </a:r>
                    </a:p>
                  </a:txBody>
                  <a:tcPr/>
                </a:tc>
                <a:tc>
                  <a:txBody>
                    <a:bodyPr/>
                    <a:lstStyle/>
                    <a:p>
                      <a:r>
                        <a:rPr lang="en-GB" sz="1600" dirty="0">
                          <a:latin typeface="Montserrat" panose="00000500000000000000" pitchFamily="2" charset="0"/>
                        </a:rPr>
                        <a:t>11/11/20X5</a:t>
                      </a:r>
                    </a:p>
                  </a:txBody>
                  <a:tcPr/>
                </a:tc>
                <a:tc>
                  <a:txBody>
                    <a:bodyPr/>
                    <a:lstStyle/>
                    <a:p>
                      <a:r>
                        <a:rPr lang="en-GB" sz="1600" dirty="0">
                          <a:solidFill>
                            <a:srgbClr val="FF0000"/>
                          </a:solidFill>
                          <a:latin typeface="Montserrat" panose="00000500000000000000" pitchFamily="2" charset="0"/>
                        </a:rPr>
                        <a:t>£30,000</a:t>
                      </a:r>
                    </a:p>
                  </a:txBody>
                  <a:tcPr/>
                </a:tc>
                <a:tc>
                  <a:txBody>
                    <a:bodyPr/>
                    <a:lstStyle/>
                    <a:p>
                      <a:r>
                        <a:rPr lang="en-GB" sz="1600" dirty="0">
                          <a:solidFill>
                            <a:srgbClr val="FF0000"/>
                          </a:solidFill>
                          <a:latin typeface="Montserrat" panose="00000500000000000000" pitchFamily="2" charset="0"/>
                        </a:rPr>
                        <a:t>£3,125</a:t>
                      </a:r>
                    </a:p>
                  </a:txBody>
                  <a:tcPr/>
                </a:tc>
                <a:tc>
                  <a:txBody>
                    <a:bodyPr/>
                    <a:lstStyle/>
                    <a:p>
                      <a:r>
                        <a:rPr lang="en-GB" sz="1600" dirty="0">
                          <a:solidFill>
                            <a:srgbClr val="FF0000"/>
                          </a:solidFill>
                          <a:latin typeface="Montserrat" panose="00000500000000000000" pitchFamily="2" charset="0"/>
                        </a:rPr>
                        <a:t>£26,875</a:t>
                      </a:r>
                    </a:p>
                  </a:txBody>
                  <a:tcPr/>
                </a:tc>
                <a:tc>
                  <a:txBody>
                    <a:bodyPr/>
                    <a:lstStyle/>
                    <a:p>
                      <a:r>
                        <a:rPr lang="en-GB" sz="1600" dirty="0">
                          <a:solidFill>
                            <a:srgbClr val="FF0000"/>
                          </a:solidFill>
                          <a:latin typeface="Montserrat" panose="00000500000000000000" pitchFamily="2" charset="0"/>
                        </a:rPr>
                        <a:t>-</a:t>
                      </a:r>
                    </a:p>
                  </a:txBody>
                  <a:tcPr/>
                </a:tc>
                <a:tc>
                  <a:txBody>
                    <a:bodyPr/>
                    <a:lstStyle/>
                    <a:p>
                      <a:r>
                        <a:rPr lang="en-GB" sz="1600" dirty="0">
                          <a:solidFill>
                            <a:srgbClr val="FF0000"/>
                          </a:solidFill>
                          <a:latin typeface="Montserrat" panose="00000500000000000000" pitchFamily="2" charset="0"/>
                        </a:rPr>
                        <a:t>-</a:t>
                      </a:r>
                    </a:p>
                  </a:txBody>
                  <a:tcPr/>
                </a:tc>
                <a:extLst>
                  <a:ext uri="{0D108BD9-81ED-4DB2-BD59-A6C34878D82A}">
                    <a16:rowId xmlns:a16="http://schemas.microsoft.com/office/drawing/2014/main" val="4158157537"/>
                  </a:ext>
                </a:extLst>
              </a:tr>
            </a:tbl>
          </a:graphicData>
        </a:graphic>
      </p:graphicFrame>
    </p:spTree>
    <p:extLst>
      <p:ext uri="{BB962C8B-B14F-4D97-AF65-F5344CB8AC3E}">
        <p14:creationId xmlns:p14="http://schemas.microsoft.com/office/powerpoint/2010/main" val="1187231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5ECFAB7-1F39-E157-A5EC-92BF0EC489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0C6971-9355-FCD2-C9D3-7177F8126BCE}"/>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Accounting for Depreciation – Straight Line Method</a:t>
            </a:r>
          </a:p>
        </p:txBody>
      </p:sp>
      <p:sp>
        <p:nvSpPr>
          <p:cNvPr id="3" name="Content Placeholder 2">
            <a:extLst>
              <a:ext uri="{FF2B5EF4-FFF2-40B4-BE49-F238E27FC236}">
                <a16:creationId xmlns:a16="http://schemas.microsoft.com/office/drawing/2014/main" id="{15479885-2DDD-E613-1ED1-68157EC8D4E7}"/>
              </a:ext>
            </a:extLst>
          </p:cNvPr>
          <p:cNvSpPr>
            <a:spLocks noGrp="1"/>
          </p:cNvSpPr>
          <p:nvPr>
            <p:ph idx="1"/>
          </p:nvPr>
        </p:nvSpPr>
        <p:spPr>
          <a:xfrm>
            <a:off x="838200" y="1539089"/>
            <a:ext cx="10515600" cy="4953786"/>
          </a:xfrm>
        </p:spPr>
        <p:txBody>
          <a:bodyPr>
            <a:normAutofit/>
          </a:bodyPr>
          <a:lstStyle/>
          <a:p>
            <a:pPr marL="0" indent="0">
              <a:buNone/>
            </a:pPr>
            <a:r>
              <a:rPr lang="en-US" sz="1600" dirty="0">
                <a:solidFill>
                  <a:schemeClr val="bg1"/>
                </a:solidFill>
                <a:latin typeface="Montserrat" pitchFamily="2" charset="77"/>
              </a:rPr>
              <a:t>Show how this entry in the non-current asset register will be posted into the business accounts at the end of the financial year. Balance off the accounts as appropriate.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A4A22A51-F1DF-51E2-F2AA-932F896EA11F}"/>
              </a:ext>
            </a:extLst>
          </p:cNvPr>
          <p:cNvGraphicFramePr>
            <a:graphicFrameLocks noGrp="1"/>
          </p:cNvGraphicFramePr>
          <p:nvPr>
            <p:extLst>
              <p:ext uri="{D42A27DB-BD31-4B8C-83A1-F6EECF244321}">
                <p14:modId xmlns:p14="http://schemas.microsoft.com/office/powerpoint/2010/main" val="3418959909"/>
              </p:ext>
            </p:extLst>
          </p:nvPr>
        </p:nvGraphicFramePr>
        <p:xfrm>
          <a:off x="745399" y="2204252"/>
          <a:ext cx="10701201" cy="1320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Vehicles</a:t>
                      </a:r>
                    </a:p>
                  </a:txBody>
                  <a:tcPr/>
                </a:tc>
                <a:tc>
                  <a:txBody>
                    <a:bodyPr/>
                    <a:lstStyle/>
                    <a:p>
                      <a:endParaRPr lang="en-GB" sz="1600" dirty="0">
                        <a:latin typeface="Montserrat" panose="00000500000000000000" pitchFamily="2" charset="0"/>
                      </a:endParaRPr>
                    </a:p>
                  </a:txBody>
                  <a:tcPr/>
                </a:tc>
                <a:tc>
                  <a:txBody>
                    <a:bodyPr/>
                    <a:lstStyle/>
                    <a:p>
                      <a:endParaRPr lang="en-GB" sz="1600" dirty="0">
                        <a:latin typeface="Montserrat" panose="00000500000000000000" pitchFamily="2" charset="0"/>
                      </a:endParaRP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370840">
                <a:tc>
                  <a:txBody>
                    <a:bodyPr/>
                    <a:lstStyle/>
                    <a:p>
                      <a:r>
                        <a:rPr lang="en-GB" sz="1600" dirty="0">
                          <a:latin typeface="Montserrat" panose="00000500000000000000" pitchFamily="2" charset="0"/>
                        </a:rPr>
                        <a:t>Minibus</a:t>
                      </a:r>
                    </a:p>
                  </a:txBody>
                  <a:tcPr/>
                </a:tc>
                <a:tc>
                  <a:txBody>
                    <a:bodyPr/>
                    <a:lstStyle/>
                    <a:p>
                      <a:r>
                        <a:rPr lang="en-GB" sz="1600" dirty="0">
                          <a:latin typeface="Montserrat" panose="00000500000000000000" pitchFamily="2" charset="0"/>
                        </a:rPr>
                        <a:t>11/11/20X5</a:t>
                      </a:r>
                    </a:p>
                  </a:txBody>
                  <a:tcPr/>
                </a:tc>
                <a:tc>
                  <a:txBody>
                    <a:bodyPr/>
                    <a:lstStyle/>
                    <a:p>
                      <a:r>
                        <a:rPr lang="en-GB" sz="1600" dirty="0">
                          <a:solidFill>
                            <a:schemeClr val="tx1"/>
                          </a:solidFill>
                          <a:latin typeface="Montserrat" panose="00000500000000000000" pitchFamily="2" charset="0"/>
                        </a:rPr>
                        <a:t>£30,000</a:t>
                      </a:r>
                    </a:p>
                  </a:txBody>
                  <a:tcPr/>
                </a:tc>
                <a:tc>
                  <a:txBody>
                    <a:bodyPr/>
                    <a:lstStyle/>
                    <a:p>
                      <a:r>
                        <a:rPr lang="en-GB" sz="1600" dirty="0">
                          <a:solidFill>
                            <a:schemeClr val="tx1"/>
                          </a:solidFill>
                          <a:latin typeface="Montserrat" panose="00000500000000000000" pitchFamily="2" charset="0"/>
                        </a:rPr>
                        <a:t>£3,125</a:t>
                      </a:r>
                    </a:p>
                  </a:txBody>
                  <a:tcPr/>
                </a:tc>
                <a:tc>
                  <a:txBody>
                    <a:bodyPr/>
                    <a:lstStyle/>
                    <a:p>
                      <a:r>
                        <a:rPr lang="en-GB" sz="1600" dirty="0">
                          <a:solidFill>
                            <a:schemeClr val="tx1"/>
                          </a:solidFill>
                          <a:latin typeface="Montserrat" panose="00000500000000000000" pitchFamily="2" charset="0"/>
                        </a:rPr>
                        <a:t>£26,875</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4158157537"/>
                  </a:ext>
                </a:extLst>
              </a:tr>
            </a:tbl>
          </a:graphicData>
        </a:graphic>
      </p:graphicFrame>
      <p:graphicFrame>
        <p:nvGraphicFramePr>
          <p:cNvPr id="7" name="Table 6">
            <a:extLst>
              <a:ext uri="{FF2B5EF4-FFF2-40B4-BE49-F238E27FC236}">
                <a16:creationId xmlns:a16="http://schemas.microsoft.com/office/drawing/2014/main" id="{6C8E85DE-F0DA-598A-6114-73F678BBDCA4}"/>
              </a:ext>
            </a:extLst>
          </p:cNvPr>
          <p:cNvGraphicFramePr>
            <a:graphicFrameLocks noGrp="1"/>
          </p:cNvGraphicFramePr>
          <p:nvPr>
            <p:extLst>
              <p:ext uri="{D42A27DB-BD31-4B8C-83A1-F6EECF244321}">
                <p14:modId xmlns:p14="http://schemas.microsoft.com/office/powerpoint/2010/main" val="3618133401"/>
              </p:ext>
            </p:extLst>
          </p:nvPr>
        </p:nvGraphicFramePr>
        <p:xfrm>
          <a:off x="745397" y="3815211"/>
          <a:ext cx="5130300" cy="1127760"/>
        </p:xfrm>
        <a:graphic>
          <a:graphicData uri="http://schemas.openxmlformats.org/drawingml/2006/table">
            <a:tbl>
              <a:tblPr firstRow="1" bandRow="1">
                <a:tableStyleId>{7DF18680-E054-41AD-8BC1-D1AEF772440D}</a:tableStyleId>
              </a:tblPr>
              <a:tblGrid>
                <a:gridCol w="855050">
                  <a:extLst>
                    <a:ext uri="{9D8B030D-6E8A-4147-A177-3AD203B41FA5}">
                      <a16:colId xmlns:a16="http://schemas.microsoft.com/office/drawing/2014/main" val="628103347"/>
                    </a:ext>
                  </a:extLst>
                </a:gridCol>
                <a:gridCol w="855050">
                  <a:extLst>
                    <a:ext uri="{9D8B030D-6E8A-4147-A177-3AD203B41FA5}">
                      <a16:colId xmlns:a16="http://schemas.microsoft.com/office/drawing/2014/main" val="3977226231"/>
                    </a:ext>
                  </a:extLst>
                </a:gridCol>
                <a:gridCol w="855050">
                  <a:extLst>
                    <a:ext uri="{9D8B030D-6E8A-4147-A177-3AD203B41FA5}">
                      <a16:colId xmlns:a16="http://schemas.microsoft.com/office/drawing/2014/main" val="797425316"/>
                    </a:ext>
                  </a:extLst>
                </a:gridCol>
                <a:gridCol w="855050">
                  <a:extLst>
                    <a:ext uri="{9D8B030D-6E8A-4147-A177-3AD203B41FA5}">
                      <a16:colId xmlns:a16="http://schemas.microsoft.com/office/drawing/2014/main" val="1329756920"/>
                    </a:ext>
                  </a:extLst>
                </a:gridCol>
                <a:gridCol w="855050">
                  <a:extLst>
                    <a:ext uri="{9D8B030D-6E8A-4147-A177-3AD203B41FA5}">
                      <a16:colId xmlns:a16="http://schemas.microsoft.com/office/drawing/2014/main" val="249473807"/>
                    </a:ext>
                  </a:extLst>
                </a:gridCol>
                <a:gridCol w="855050">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11/11/X5</a:t>
                      </a:r>
                    </a:p>
                  </a:txBody>
                  <a:tcPr/>
                </a:tc>
                <a:tc>
                  <a:txBody>
                    <a:bodyPr/>
                    <a:lstStyle/>
                    <a:p>
                      <a:r>
                        <a:rPr lang="en-GB" sz="1200" dirty="0">
                          <a:solidFill>
                            <a:srgbClr val="FF0000"/>
                          </a:solidFill>
                          <a:latin typeface="Montserrat" panose="00000500000000000000" pitchFamily="2" charset="0"/>
                        </a:rPr>
                        <a:t>Bank</a:t>
                      </a:r>
                    </a:p>
                  </a:txBody>
                  <a:tcPr/>
                </a:tc>
                <a:tc>
                  <a:txBody>
                    <a:bodyPr/>
                    <a:lstStyle/>
                    <a:p>
                      <a:r>
                        <a:rPr lang="en-GB" sz="1200" dirty="0">
                          <a:solidFill>
                            <a:srgbClr val="FF0000"/>
                          </a:solidFill>
                          <a:latin typeface="Montserrat" panose="00000500000000000000" pitchFamily="2" charset="0"/>
                        </a:rPr>
                        <a:t>30,000</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30,000</a:t>
                      </a:r>
                    </a:p>
                  </a:txBody>
                  <a:tcPr/>
                </a:tc>
                <a:extLst>
                  <a:ext uri="{0D108BD9-81ED-4DB2-BD59-A6C34878D82A}">
                    <a16:rowId xmlns:a16="http://schemas.microsoft.com/office/drawing/2014/main" val="1206754738"/>
                  </a:ext>
                </a:extLst>
              </a:tr>
              <a:tr h="212046">
                <a:tc>
                  <a:txBody>
                    <a:bodyPr/>
                    <a:lstStyle/>
                    <a:p>
                      <a:endParaRPr lang="en-GB" sz="120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graphicFrame>
        <p:nvGraphicFramePr>
          <p:cNvPr id="8" name="Table 7">
            <a:extLst>
              <a:ext uri="{FF2B5EF4-FFF2-40B4-BE49-F238E27FC236}">
                <a16:creationId xmlns:a16="http://schemas.microsoft.com/office/drawing/2014/main" id="{B104DA15-D13E-3550-3EF5-3B3B24F35651}"/>
              </a:ext>
            </a:extLst>
          </p:cNvPr>
          <p:cNvGraphicFramePr>
            <a:graphicFrameLocks noGrp="1"/>
          </p:cNvGraphicFramePr>
          <p:nvPr>
            <p:extLst>
              <p:ext uri="{D42A27DB-BD31-4B8C-83A1-F6EECF244321}">
                <p14:modId xmlns:p14="http://schemas.microsoft.com/office/powerpoint/2010/main" val="385457591"/>
              </p:ext>
            </p:extLst>
          </p:nvPr>
        </p:nvGraphicFramePr>
        <p:xfrm>
          <a:off x="6316300" y="3815211"/>
          <a:ext cx="5130300" cy="1127760"/>
        </p:xfrm>
        <a:graphic>
          <a:graphicData uri="http://schemas.openxmlformats.org/drawingml/2006/table">
            <a:tbl>
              <a:tblPr firstRow="1" bandRow="1">
                <a:tableStyleId>{7DF18680-E054-41AD-8BC1-D1AEF772440D}</a:tableStyleId>
              </a:tblPr>
              <a:tblGrid>
                <a:gridCol w="855050">
                  <a:extLst>
                    <a:ext uri="{9D8B030D-6E8A-4147-A177-3AD203B41FA5}">
                      <a16:colId xmlns:a16="http://schemas.microsoft.com/office/drawing/2014/main" val="628103347"/>
                    </a:ext>
                  </a:extLst>
                </a:gridCol>
                <a:gridCol w="855050">
                  <a:extLst>
                    <a:ext uri="{9D8B030D-6E8A-4147-A177-3AD203B41FA5}">
                      <a16:colId xmlns:a16="http://schemas.microsoft.com/office/drawing/2014/main" val="3977226231"/>
                    </a:ext>
                  </a:extLst>
                </a:gridCol>
                <a:gridCol w="855050">
                  <a:extLst>
                    <a:ext uri="{9D8B030D-6E8A-4147-A177-3AD203B41FA5}">
                      <a16:colId xmlns:a16="http://schemas.microsoft.com/office/drawing/2014/main" val="797425316"/>
                    </a:ext>
                  </a:extLst>
                </a:gridCol>
                <a:gridCol w="855050">
                  <a:extLst>
                    <a:ext uri="{9D8B030D-6E8A-4147-A177-3AD203B41FA5}">
                      <a16:colId xmlns:a16="http://schemas.microsoft.com/office/drawing/2014/main" val="1329756920"/>
                    </a:ext>
                  </a:extLst>
                </a:gridCol>
                <a:gridCol w="855050">
                  <a:extLst>
                    <a:ext uri="{9D8B030D-6E8A-4147-A177-3AD203B41FA5}">
                      <a16:colId xmlns:a16="http://schemas.microsoft.com/office/drawing/2014/main" val="249473807"/>
                    </a:ext>
                  </a:extLst>
                </a:gridCol>
                <a:gridCol w="855050">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Accumulated Depreciation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3,125</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VDC</a:t>
                      </a:r>
                    </a:p>
                  </a:txBody>
                  <a:tcPr/>
                </a:tc>
                <a:tc>
                  <a:txBody>
                    <a:bodyPr/>
                    <a:lstStyle/>
                    <a:p>
                      <a:r>
                        <a:rPr lang="en-GB" sz="1200" dirty="0">
                          <a:solidFill>
                            <a:srgbClr val="FF0000"/>
                          </a:solidFill>
                          <a:latin typeface="Montserrat" panose="00000500000000000000" pitchFamily="2" charset="0"/>
                        </a:rPr>
                        <a:t>3,125</a:t>
                      </a:r>
                    </a:p>
                  </a:txBody>
                  <a:tcPr/>
                </a:tc>
                <a:extLst>
                  <a:ext uri="{0D108BD9-81ED-4DB2-BD59-A6C34878D82A}">
                    <a16:rowId xmlns:a16="http://schemas.microsoft.com/office/drawing/2014/main" val="1206754738"/>
                  </a:ext>
                </a:extLst>
              </a:tr>
              <a:tr h="212046">
                <a:tc>
                  <a:txBody>
                    <a:bodyPr/>
                    <a:lstStyle/>
                    <a:p>
                      <a:endParaRPr lang="en-GB" sz="120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graphicFrame>
        <p:nvGraphicFramePr>
          <p:cNvPr id="9" name="Table 8">
            <a:extLst>
              <a:ext uri="{FF2B5EF4-FFF2-40B4-BE49-F238E27FC236}">
                <a16:creationId xmlns:a16="http://schemas.microsoft.com/office/drawing/2014/main" id="{F201BA63-AE34-740A-D4AA-0BC78C3AF3FD}"/>
              </a:ext>
            </a:extLst>
          </p:cNvPr>
          <p:cNvGraphicFramePr>
            <a:graphicFrameLocks noGrp="1"/>
          </p:cNvGraphicFramePr>
          <p:nvPr>
            <p:extLst>
              <p:ext uri="{D42A27DB-BD31-4B8C-83A1-F6EECF244321}">
                <p14:modId xmlns:p14="http://schemas.microsoft.com/office/powerpoint/2010/main" val="1474836656"/>
              </p:ext>
            </p:extLst>
          </p:nvPr>
        </p:nvGraphicFramePr>
        <p:xfrm>
          <a:off x="745397" y="5274641"/>
          <a:ext cx="5130300" cy="1127760"/>
        </p:xfrm>
        <a:graphic>
          <a:graphicData uri="http://schemas.openxmlformats.org/drawingml/2006/table">
            <a:tbl>
              <a:tblPr firstRow="1" bandRow="1">
                <a:tableStyleId>{7DF18680-E054-41AD-8BC1-D1AEF772440D}</a:tableStyleId>
              </a:tblPr>
              <a:tblGrid>
                <a:gridCol w="855050">
                  <a:extLst>
                    <a:ext uri="{9D8B030D-6E8A-4147-A177-3AD203B41FA5}">
                      <a16:colId xmlns:a16="http://schemas.microsoft.com/office/drawing/2014/main" val="628103347"/>
                    </a:ext>
                  </a:extLst>
                </a:gridCol>
                <a:gridCol w="855050">
                  <a:extLst>
                    <a:ext uri="{9D8B030D-6E8A-4147-A177-3AD203B41FA5}">
                      <a16:colId xmlns:a16="http://schemas.microsoft.com/office/drawing/2014/main" val="3977226231"/>
                    </a:ext>
                  </a:extLst>
                </a:gridCol>
                <a:gridCol w="855050">
                  <a:extLst>
                    <a:ext uri="{9D8B030D-6E8A-4147-A177-3AD203B41FA5}">
                      <a16:colId xmlns:a16="http://schemas.microsoft.com/office/drawing/2014/main" val="797425316"/>
                    </a:ext>
                  </a:extLst>
                </a:gridCol>
                <a:gridCol w="855050">
                  <a:extLst>
                    <a:ext uri="{9D8B030D-6E8A-4147-A177-3AD203B41FA5}">
                      <a16:colId xmlns:a16="http://schemas.microsoft.com/office/drawing/2014/main" val="1329756920"/>
                    </a:ext>
                  </a:extLst>
                </a:gridCol>
                <a:gridCol w="855050">
                  <a:extLst>
                    <a:ext uri="{9D8B030D-6E8A-4147-A177-3AD203B41FA5}">
                      <a16:colId xmlns:a16="http://schemas.microsoft.com/office/drawing/2014/main" val="249473807"/>
                    </a:ext>
                  </a:extLst>
                </a:gridCol>
                <a:gridCol w="855050">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Depreciation Charge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VAD</a:t>
                      </a:r>
                    </a:p>
                  </a:txBody>
                  <a:tcPr/>
                </a:tc>
                <a:tc>
                  <a:txBody>
                    <a:bodyPr/>
                    <a:lstStyle/>
                    <a:p>
                      <a:r>
                        <a:rPr lang="en-GB" sz="1200" dirty="0">
                          <a:solidFill>
                            <a:srgbClr val="FF0000"/>
                          </a:solidFill>
                          <a:latin typeface="Montserrat" panose="00000500000000000000" pitchFamily="2" charset="0"/>
                        </a:rPr>
                        <a:t>3,125</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SPL</a:t>
                      </a:r>
                    </a:p>
                  </a:txBody>
                  <a:tcPr/>
                </a:tc>
                <a:tc>
                  <a:txBody>
                    <a:bodyPr/>
                    <a:lstStyle/>
                    <a:p>
                      <a:r>
                        <a:rPr lang="en-GB" sz="1200" dirty="0">
                          <a:solidFill>
                            <a:srgbClr val="FF0000"/>
                          </a:solidFill>
                          <a:latin typeface="Montserrat" panose="00000500000000000000" pitchFamily="2" charset="0"/>
                        </a:rPr>
                        <a:t>3,125</a:t>
                      </a:r>
                    </a:p>
                  </a:txBody>
                  <a:tcPr/>
                </a:tc>
                <a:extLst>
                  <a:ext uri="{0D108BD9-81ED-4DB2-BD59-A6C34878D82A}">
                    <a16:rowId xmlns:a16="http://schemas.microsoft.com/office/drawing/2014/main" val="1206754738"/>
                  </a:ext>
                </a:extLst>
              </a:tr>
              <a:tr h="212046">
                <a:tc>
                  <a:txBody>
                    <a:bodyPr/>
                    <a:lstStyle/>
                    <a:p>
                      <a:endParaRPr lang="en-GB" sz="120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spTree>
    <p:extLst>
      <p:ext uri="{BB962C8B-B14F-4D97-AF65-F5344CB8AC3E}">
        <p14:creationId xmlns:p14="http://schemas.microsoft.com/office/powerpoint/2010/main" val="607776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8AC8759-BE9A-24E2-A5F1-A341C7D34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E11D86-B443-1AED-CDD4-06561C0764A0}"/>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Accounting for Depreciation – Straight Line Method</a:t>
            </a:r>
          </a:p>
        </p:txBody>
      </p:sp>
      <p:sp>
        <p:nvSpPr>
          <p:cNvPr id="3" name="Content Placeholder 2">
            <a:extLst>
              <a:ext uri="{FF2B5EF4-FFF2-40B4-BE49-F238E27FC236}">
                <a16:creationId xmlns:a16="http://schemas.microsoft.com/office/drawing/2014/main" id="{A9412C8F-D54C-FA82-5E15-F3279B381A6B}"/>
              </a:ext>
            </a:extLst>
          </p:cNvPr>
          <p:cNvSpPr>
            <a:spLocks noGrp="1"/>
          </p:cNvSpPr>
          <p:nvPr>
            <p:ph idx="1"/>
          </p:nvPr>
        </p:nvSpPr>
        <p:spPr>
          <a:xfrm>
            <a:off x="838200" y="1539089"/>
            <a:ext cx="10515600" cy="4953786"/>
          </a:xfrm>
        </p:spPr>
        <p:txBody>
          <a:bodyPr>
            <a:normAutofit/>
          </a:bodyPr>
          <a:lstStyle/>
          <a:p>
            <a:pPr marL="0" indent="0">
              <a:buNone/>
            </a:pPr>
            <a:r>
              <a:rPr lang="en-US" sz="1600" dirty="0">
                <a:solidFill>
                  <a:schemeClr val="bg1"/>
                </a:solidFill>
                <a:latin typeface="Montserrat" pitchFamily="2" charset="77"/>
              </a:rPr>
              <a:t>What would be the total depreciation charged and the carrying amount for the Minibus at the end of year 3?</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r>
              <a:rPr lang="en-US" sz="1600" dirty="0">
                <a:solidFill>
                  <a:schemeClr val="bg1"/>
                </a:solidFill>
                <a:latin typeface="Montserrat" pitchFamily="2" charset="77"/>
              </a:rPr>
              <a:t>Total Depreciation = </a:t>
            </a:r>
            <a:r>
              <a:rPr lang="en-US" sz="1600" dirty="0">
                <a:solidFill>
                  <a:srgbClr val="FF0000"/>
                </a:solidFill>
                <a:latin typeface="Montserrat" pitchFamily="2" charset="77"/>
              </a:rPr>
              <a:t>£3,125 x 3 years = </a:t>
            </a:r>
            <a:r>
              <a:rPr lang="en-US" sz="1600" u="sng" dirty="0">
                <a:solidFill>
                  <a:srgbClr val="FF0000"/>
                </a:solidFill>
                <a:latin typeface="Montserrat" pitchFamily="2" charset="77"/>
              </a:rPr>
              <a:t>£9,375</a:t>
            </a:r>
          </a:p>
          <a:p>
            <a:pPr marL="0" indent="0">
              <a:buNone/>
            </a:pPr>
            <a:r>
              <a:rPr lang="en-US" sz="1600" dirty="0">
                <a:solidFill>
                  <a:schemeClr val="bg1"/>
                </a:solidFill>
                <a:latin typeface="Montserrat" pitchFamily="2" charset="77"/>
              </a:rPr>
              <a:t>Carrying Amount = </a:t>
            </a:r>
            <a:r>
              <a:rPr lang="en-US" sz="1600" dirty="0">
                <a:solidFill>
                  <a:srgbClr val="FF0000"/>
                </a:solidFill>
                <a:latin typeface="Montserrat" pitchFamily="2" charset="77"/>
              </a:rPr>
              <a:t>£30,000 - £9,375 = </a:t>
            </a:r>
            <a:r>
              <a:rPr lang="en-US" sz="1600" u="sng" dirty="0">
                <a:solidFill>
                  <a:srgbClr val="FF0000"/>
                </a:solidFill>
                <a:latin typeface="Montserrat" pitchFamily="2" charset="77"/>
              </a:rPr>
              <a:t>£20,625</a:t>
            </a:r>
          </a:p>
        </p:txBody>
      </p:sp>
      <p:graphicFrame>
        <p:nvGraphicFramePr>
          <p:cNvPr id="4" name="Table 3">
            <a:extLst>
              <a:ext uri="{FF2B5EF4-FFF2-40B4-BE49-F238E27FC236}">
                <a16:creationId xmlns:a16="http://schemas.microsoft.com/office/drawing/2014/main" id="{7EFE96A7-2FF2-D6A9-1883-F45554703F64}"/>
              </a:ext>
            </a:extLst>
          </p:cNvPr>
          <p:cNvGraphicFramePr>
            <a:graphicFrameLocks noGrp="1"/>
          </p:cNvGraphicFramePr>
          <p:nvPr/>
        </p:nvGraphicFramePr>
        <p:xfrm>
          <a:off x="745399" y="2204252"/>
          <a:ext cx="10701201" cy="1320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Vehicles</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370840">
                <a:tc>
                  <a:txBody>
                    <a:bodyPr/>
                    <a:lstStyle/>
                    <a:p>
                      <a:r>
                        <a:rPr lang="en-GB" sz="1600" dirty="0">
                          <a:latin typeface="Montserrat" panose="00000500000000000000" pitchFamily="2" charset="0"/>
                        </a:rPr>
                        <a:t>Minibus</a:t>
                      </a:r>
                    </a:p>
                  </a:txBody>
                  <a:tcPr/>
                </a:tc>
                <a:tc>
                  <a:txBody>
                    <a:bodyPr/>
                    <a:lstStyle/>
                    <a:p>
                      <a:r>
                        <a:rPr lang="en-GB" sz="1600" dirty="0">
                          <a:latin typeface="Montserrat" panose="00000500000000000000" pitchFamily="2" charset="0"/>
                        </a:rPr>
                        <a:t>11/11/20X5</a:t>
                      </a:r>
                    </a:p>
                  </a:txBody>
                  <a:tcPr/>
                </a:tc>
                <a:tc>
                  <a:txBody>
                    <a:bodyPr/>
                    <a:lstStyle/>
                    <a:p>
                      <a:r>
                        <a:rPr lang="en-GB" sz="1600" dirty="0">
                          <a:solidFill>
                            <a:schemeClr val="tx1"/>
                          </a:solidFill>
                          <a:latin typeface="Montserrat" panose="00000500000000000000" pitchFamily="2" charset="0"/>
                        </a:rPr>
                        <a:t>£30,000</a:t>
                      </a:r>
                    </a:p>
                  </a:txBody>
                  <a:tcPr/>
                </a:tc>
                <a:tc>
                  <a:txBody>
                    <a:bodyPr/>
                    <a:lstStyle/>
                    <a:p>
                      <a:r>
                        <a:rPr lang="en-GB" sz="1600" dirty="0">
                          <a:solidFill>
                            <a:schemeClr val="tx1"/>
                          </a:solidFill>
                          <a:latin typeface="Montserrat" panose="00000500000000000000" pitchFamily="2" charset="0"/>
                        </a:rPr>
                        <a:t>£3,125</a:t>
                      </a:r>
                    </a:p>
                  </a:txBody>
                  <a:tcPr/>
                </a:tc>
                <a:tc>
                  <a:txBody>
                    <a:bodyPr/>
                    <a:lstStyle/>
                    <a:p>
                      <a:r>
                        <a:rPr lang="en-GB" sz="1600" dirty="0">
                          <a:solidFill>
                            <a:schemeClr val="tx1"/>
                          </a:solidFill>
                          <a:latin typeface="Montserrat" panose="00000500000000000000" pitchFamily="2" charset="0"/>
                        </a:rPr>
                        <a:t>£26,875</a:t>
                      </a:r>
                    </a:p>
                  </a:txBody>
                  <a:tcPr/>
                </a:tc>
                <a:tc>
                  <a:txBody>
                    <a:bodyPr/>
                    <a:lstStyle/>
                    <a:p>
                      <a:r>
                        <a:rPr lang="en-GB" sz="1600" dirty="0">
                          <a:solidFill>
                            <a:srgbClr val="FF0000"/>
                          </a:solidFill>
                          <a:latin typeface="Montserrat" panose="00000500000000000000" pitchFamily="2" charset="0"/>
                        </a:rPr>
                        <a:t>-</a:t>
                      </a:r>
                    </a:p>
                  </a:txBody>
                  <a:tcPr/>
                </a:tc>
                <a:tc>
                  <a:txBody>
                    <a:bodyPr/>
                    <a:lstStyle/>
                    <a:p>
                      <a:r>
                        <a:rPr lang="en-GB" sz="1600" dirty="0">
                          <a:solidFill>
                            <a:srgbClr val="FF0000"/>
                          </a:solidFill>
                          <a:latin typeface="Montserrat" panose="00000500000000000000" pitchFamily="2" charset="0"/>
                        </a:rPr>
                        <a:t>-</a:t>
                      </a:r>
                    </a:p>
                  </a:txBody>
                  <a:tcPr/>
                </a:tc>
                <a:extLst>
                  <a:ext uri="{0D108BD9-81ED-4DB2-BD59-A6C34878D82A}">
                    <a16:rowId xmlns:a16="http://schemas.microsoft.com/office/drawing/2014/main" val="4158157537"/>
                  </a:ext>
                </a:extLst>
              </a:tr>
            </a:tbl>
          </a:graphicData>
        </a:graphic>
      </p:graphicFrame>
    </p:spTree>
    <p:extLst>
      <p:ext uri="{BB962C8B-B14F-4D97-AF65-F5344CB8AC3E}">
        <p14:creationId xmlns:p14="http://schemas.microsoft.com/office/powerpoint/2010/main" val="1132648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0EFEF2E-8A76-761B-F5D6-297047C09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8316AC-3469-30C0-ADCC-07CF6A1FEAD9}"/>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Accounting for Depreciation – Diminishing Balance Method</a:t>
            </a:r>
          </a:p>
        </p:txBody>
      </p:sp>
      <p:sp>
        <p:nvSpPr>
          <p:cNvPr id="3" name="Content Placeholder 2">
            <a:extLst>
              <a:ext uri="{FF2B5EF4-FFF2-40B4-BE49-F238E27FC236}">
                <a16:creationId xmlns:a16="http://schemas.microsoft.com/office/drawing/2014/main" id="{CAFCF5D5-D2EA-041C-B6F5-3FE0478142C3}"/>
              </a:ext>
            </a:extLst>
          </p:cNvPr>
          <p:cNvSpPr>
            <a:spLocks noGrp="1"/>
          </p:cNvSpPr>
          <p:nvPr>
            <p:ph idx="1"/>
          </p:nvPr>
        </p:nvSpPr>
        <p:spPr>
          <a:xfrm>
            <a:off x="838199" y="1222217"/>
            <a:ext cx="10515600" cy="5504508"/>
          </a:xfrm>
        </p:spPr>
        <p:txBody>
          <a:bodyPr>
            <a:normAutofit/>
          </a:bodyPr>
          <a:lstStyle/>
          <a:p>
            <a:pPr marL="0" indent="0">
              <a:buNone/>
            </a:pPr>
            <a:r>
              <a:rPr lang="en-US" sz="1600" dirty="0">
                <a:solidFill>
                  <a:schemeClr val="bg1"/>
                </a:solidFill>
                <a:latin typeface="Montserrat" pitchFamily="2" charset="77"/>
              </a:rPr>
              <a:t>You are working on the accounts of Sports Revolution Ltd who is registered for VAT and has a financial year end of 31st December.</a:t>
            </a:r>
          </a:p>
          <a:p>
            <a:pPr marL="0" indent="0">
              <a:buNone/>
            </a:pPr>
            <a:r>
              <a:rPr lang="en-US" sz="1600" dirty="0">
                <a:solidFill>
                  <a:schemeClr val="bg1"/>
                </a:solidFill>
                <a:latin typeface="Montserrat" pitchFamily="2" charset="77"/>
              </a:rPr>
              <a:t>Sports Revolution Ltd has a policy of using the diminishing balance method when depreciating computer equipment. This is at the rate of 20% per year. </a:t>
            </a:r>
          </a:p>
          <a:p>
            <a:pPr marL="0" indent="0">
              <a:buNone/>
            </a:pPr>
            <a:r>
              <a:rPr lang="en-US" sz="1600" dirty="0">
                <a:solidFill>
                  <a:schemeClr val="bg1"/>
                </a:solidFill>
                <a:latin typeface="Montserrat" pitchFamily="2" charset="77"/>
              </a:rPr>
              <a:t>Record the end of year depreciation for the existing computer equipment in the non-current asset register below. Policy is to charge a full year's depreciation in the year of acquisition and none in the year of disposal.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r>
              <a:rPr lang="en-US" sz="1600" dirty="0">
                <a:solidFill>
                  <a:srgbClr val="FF0000"/>
                </a:solidFill>
                <a:latin typeface="Montserrat" pitchFamily="2" charset="77"/>
              </a:rPr>
              <a:t>Laptop SR-1 = £970 x 20% = £194 depreciation charge</a:t>
            </a:r>
          </a:p>
          <a:p>
            <a:pPr marL="0" indent="0">
              <a:buNone/>
            </a:pPr>
            <a:r>
              <a:rPr lang="en-US" sz="1600" dirty="0">
                <a:solidFill>
                  <a:srgbClr val="FF0000"/>
                </a:solidFill>
                <a:latin typeface="Montserrat" pitchFamily="2" charset="77"/>
              </a:rPr>
              <a:t>£970 - £194 = £776 carrying amount</a:t>
            </a:r>
          </a:p>
          <a:p>
            <a:pPr marL="0" indent="0">
              <a:buNone/>
            </a:pPr>
            <a:r>
              <a:rPr lang="en-US" sz="1600" dirty="0">
                <a:solidFill>
                  <a:srgbClr val="FF0000"/>
                </a:solidFill>
                <a:latin typeface="Montserrat" pitchFamily="2" charset="77"/>
              </a:rPr>
              <a:t>PC KS-29 = £1,200 x 20% = £240 depreciation charge</a:t>
            </a:r>
          </a:p>
          <a:p>
            <a:pPr marL="0" indent="0">
              <a:buNone/>
            </a:pPr>
            <a:r>
              <a:rPr lang="en-US" sz="1600" dirty="0">
                <a:solidFill>
                  <a:srgbClr val="FF0000"/>
                </a:solidFill>
                <a:latin typeface="Montserrat" pitchFamily="2" charset="77"/>
              </a:rPr>
              <a:t>£1,200 - £240 = £960 carrying amount</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lvl="1"/>
            <a:endParaRPr lang="en-US" sz="1600" dirty="0">
              <a:solidFill>
                <a:schemeClr val="bg1"/>
              </a:solidFill>
              <a:latin typeface="Montserrat" pitchFamily="2" charset="77"/>
            </a:endParaRPr>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DF1E7A74-C3F1-EAFD-B2E5-FEF90BD52F3E}"/>
              </a:ext>
            </a:extLst>
          </p:cNvPr>
          <p:cNvGraphicFramePr>
            <a:graphicFrameLocks noGrp="1"/>
          </p:cNvGraphicFramePr>
          <p:nvPr>
            <p:extLst>
              <p:ext uri="{D42A27DB-BD31-4B8C-83A1-F6EECF244321}">
                <p14:modId xmlns:p14="http://schemas.microsoft.com/office/powerpoint/2010/main" val="3522234346"/>
              </p:ext>
            </p:extLst>
          </p:nvPr>
        </p:nvGraphicFramePr>
        <p:xfrm>
          <a:off x="745398" y="3176489"/>
          <a:ext cx="10701201" cy="1828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Computer Equipment</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185420">
                <a:tc>
                  <a:txBody>
                    <a:bodyPr/>
                    <a:lstStyle/>
                    <a:p>
                      <a:r>
                        <a:rPr lang="en-GB" sz="1600" dirty="0">
                          <a:latin typeface="Montserrat" panose="00000500000000000000" pitchFamily="2" charset="0"/>
                        </a:rPr>
                        <a:t>Laptop SR-1</a:t>
                      </a:r>
                    </a:p>
                  </a:txBody>
                  <a:tcPr/>
                </a:tc>
                <a:tc>
                  <a:txBody>
                    <a:bodyPr/>
                    <a:lstStyle/>
                    <a:p>
                      <a:r>
                        <a:rPr lang="en-GB" sz="1600" dirty="0">
                          <a:latin typeface="Montserrat" panose="00000500000000000000" pitchFamily="2" charset="0"/>
                        </a:rPr>
                        <a:t>04/09/20X5</a:t>
                      </a:r>
                    </a:p>
                  </a:txBody>
                  <a:tcPr/>
                </a:tc>
                <a:tc>
                  <a:txBody>
                    <a:bodyPr/>
                    <a:lstStyle/>
                    <a:p>
                      <a:r>
                        <a:rPr lang="en-GB" sz="1600" dirty="0">
                          <a:solidFill>
                            <a:schemeClr val="tx1"/>
                          </a:solidFill>
                          <a:latin typeface="Montserrat" panose="00000500000000000000" pitchFamily="2" charset="0"/>
                        </a:rPr>
                        <a:t>£970</a:t>
                      </a:r>
                    </a:p>
                  </a:txBody>
                  <a:tcPr/>
                </a:tc>
                <a:tc>
                  <a:txBody>
                    <a:bodyPr/>
                    <a:lstStyle/>
                    <a:p>
                      <a:r>
                        <a:rPr lang="en-GB" sz="1600" dirty="0">
                          <a:solidFill>
                            <a:srgbClr val="FF0000"/>
                          </a:solidFill>
                          <a:latin typeface="Montserrat" panose="00000500000000000000" pitchFamily="2" charset="0"/>
                        </a:rPr>
                        <a:t>£194</a:t>
                      </a:r>
                    </a:p>
                  </a:txBody>
                  <a:tcPr/>
                </a:tc>
                <a:tc>
                  <a:txBody>
                    <a:bodyPr/>
                    <a:lstStyle/>
                    <a:p>
                      <a:r>
                        <a:rPr lang="en-GB" sz="1600" dirty="0">
                          <a:solidFill>
                            <a:srgbClr val="FF0000"/>
                          </a:solidFill>
                          <a:latin typeface="Montserrat" panose="00000500000000000000" pitchFamily="2" charset="0"/>
                        </a:rPr>
                        <a:t>£776</a:t>
                      </a:r>
                    </a:p>
                  </a:txBody>
                  <a:tcPr/>
                </a:tc>
                <a:tc>
                  <a:txBody>
                    <a:bodyPr/>
                    <a:lstStyle/>
                    <a:p>
                      <a:r>
                        <a:rPr lang="en-GB" sz="1600" dirty="0">
                          <a:solidFill>
                            <a:srgbClr val="FF0000"/>
                          </a:solidFill>
                          <a:latin typeface="Montserrat" panose="00000500000000000000" pitchFamily="2" charset="0"/>
                        </a:rPr>
                        <a:t>-</a:t>
                      </a:r>
                    </a:p>
                  </a:txBody>
                  <a:tcPr/>
                </a:tc>
                <a:tc>
                  <a:txBody>
                    <a:bodyPr/>
                    <a:lstStyle/>
                    <a:p>
                      <a:r>
                        <a:rPr lang="en-GB" sz="1600" dirty="0">
                          <a:solidFill>
                            <a:srgbClr val="FF0000"/>
                          </a:solidFill>
                          <a:latin typeface="Montserrat" panose="00000500000000000000" pitchFamily="2" charset="0"/>
                        </a:rPr>
                        <a:t>-</a:t>
                      </a:r>
                    </a:p>
                  </a:txBody>
                  <a:tcPr/>
                </a:tc>
                <a:extLst>
                  <a:ext uri="{0D108BD9-81ED-4DB2-BD59-A6C34878D82A}">
                    <a16:rowId xmlns:a16="http://schemas.microsoft.com/office/drawing/2014/main" val="4158157537"/>
                  </a:ext>
                </a:extLst>
              </a:tr>
              <a:tr h="185420">
                <a:tc>
                  <a:txBody>
                    <a:bodyPr/>
                    <a:lstStyle/>
                    <a:p>
                      <a:r>
                        <a:rPr lang="en-GB" sz="1600" dirty="0">
                          <a:latin typeface="Montserrat" panose="00000500000000000000" pitchFamily="2" charset="0"/>
                        </a:rPr>
                        <a:t>PC KS-29</a:t>
                      </a:r>
                    </a:p>
                  </a:txBody>
                  <a:tcPr/>
                </a:tc>
                <a:tc>
                  <a:txBody>
                    <a:bodyPr/>
                    <a:lstStyle/>
                    <a:p>
                      <a:r>
                        <a:rPr lang="en-GB" sz="1600" dirty="0">
                          <a:latin typeface="Montserrat" panose="00000500000000000000" pitchFamily="2" charset="0"/>
                        </a:rPr>
                        <a:t>25/10/20X5</a:t>
                      </a:r>
                    </a:p>
                  </a:txBody>
                  <a:tcPr/>
                </a:tc>
                <a:tc>
                  <a:txBody>
                    <a:bodyPr/>
                    <a:lstStyle/>
                    <a:p>
                      <a:r>
                        <a:rPr lang="en-GB" sz="1600" dirty="0">
                          <a:solidFill>
                            <a:schemeClr val="tx1"/>
                          </a:solidFill>
                          <a:latin typeface="Montserrat" panose="00000500000000000000" pitchFamily="2" charset="0"/>
                        </a:rPr>
                        <a:t>£1,200</a:t>
                      </a:r>
                    </a:p>
                  </a:txBody>
                  <a:tcPr/>
                </a:tc>
                <a:tc>
                  <a:txBody>
                    <a:bodyPr/>
                    <a:lstStyle/>
                    <a:p>
                      <a:r>
                        <a:rPr lang="en-GB" sz="1600" dirty="0">
                          <a:solidFill>
                            <a:srgbClr val="FF0000"/>
                          </a:solidFill>
                          <a:latin typeface="Montserrat" panose="00000500000000000000" pitchFamily="2" charset="0"/>
                        </a:rPr>
                        <a:t>£240</a:t>
                      </a:r>
                    </a:p>
                  </a:txBody>
                  <a:tcPr/>
                </a:tc>
                <a:tc>
                  <a:txBody>
                    <a:bodyPr/>
                    <a:lstStyle/>
                    <a:p>
                      <a:r>
                        <a:rPr lang="en-GB" sz="1600" dirty="0">
                          <a:solidFill>
                            <a:srgbClr val="FF0000"/>
                          </a:solidFill>
                          <a:latin typeface="Montserrat" panose="00000500000000000000" pitchFamily="2" charset="0"/>
                        </a:rPr>
                        <a:t>£960</a:t>
                      </a:r>
                    </a:p>
                  </a:txBody>
                  <a:tcPr/>
                </a:tc>
                <a:tc>
                  <a:txBody>
                    <a:bodyPr/>
                    <a:lstStyle/>
                    <a:p>
                      <a:r>
                        <a:rPr lang="en-GB" sz="1600" dirty="0">
                          <a:solidFill>
                            <a:srgbClr val="FF0000"/>
                          </a:solidFill>
                          <a:latin typeface="Montserrat" panose="00000500000000000000" pitchFamily="2" charset="0"/>
                        </a:rPr>
                        <a:t>-</a:t>
                      </a:r>
                    </a:p>
                  </a:txBody>
                  <a:tcPr/>
                </a:tc>
                <a:tc>
                  <a:txBody>
                    <a:bodyPr/>
                    <a:lstStyle/>
                    <a:p>
                      <a:r>
                        <a:rPr lang="en-GB" sz="1600" dirty="0">
                          <a:solidFill>
                            <a:srgbClr val="FF0000"/>
                          </a:solidFill>
                          <a:latin typeface="Montserrat" panose="00000500000000000000" pitchFamily="2" charset="0"/>
                        </a:rPr>
                        <a:t>-</a:t>
                      </a:r>
                    </a:p>
                  </a:txBody>
                  <a:tcPr/>
                </a:tc>
                <a:extLst>
                  <a:ext uri="{0D108BD9-81ED-4DB2-BD59-A6C34878D82A}">
                    <a16:rowId xmlns:a16="http://schemas.microsoft.com/office/drawing/2014/main" val="301108810"/>
                  </a:ext>
                </a:extLst>
              </a:tr>
            </a:tbl>
          </a:graphicData>
        </a:graphic>
      </p:graphicFrame>
    </p:spTree>
    <p:extLst>
      <p:ext uri="{BB962C8B-B14F-4D97-AF65-F5344CB8AC3E}">
        <p14:creationId xmlns:p14="http://schemas.microsoft.com/office/powerpoint/2010/main" val="2741659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CEEF0EB-66BD-EB00-C15C-61AEC907CA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E7E257-AF13-3C09-BCBD-FEE0CBBB5C91}"/>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Accounting for Depreciation – Diminishing Balance Method</a:t>
            </a:r>
          </a:p>
        </p:txBody>
      </p:sp>
      <p:sp>
        <p:nvSpPr>
          <p:cNvPr id="3" name="Content Placeholder 2">
            <a:extLst>
              <a:ext uri="{FF2B5EF4-FFF2-40B4-BE49-F238E27FC236}">
                <a16:creationId xmlns:a16="http://schemas.microsoft.com/office/drawing/2014/main" id="{2AAF829B-D253-5DF9-7BFC-656CCE44DA35}"/>
              </a:ext>
            </a:extLst>
          </p:cNvPr>
          <p:cNvSpPr>
            <a:spLocks noGrp="1"/>
          </p:cNvSpPr>
          <p:nvPr>
            <p:ph idx="1"/>
          </p:nvPr>
        </p:nvSpPr>
        <p:spPr>
          <a:xfrm>
            <a:off x="838199" y="1222217"/>
            <a:ext cx="10515600" cy="5504508"/>
          </a:xfrm>
        </p:spPr>
        <p:txBody>
          <a:bodyPr>
            <a:normAutofit/>
          </a:bodyPr>
          <a:lstStyle/>
          <a:p>
            <a:pPr marL="0" indent="0">
              <a:buNone/>
            </a:pPr>
            <a:r>
              <a:rPr lang="en-US" sz="1600" dirty="0">
                <a:solidFill>
                  <a:schemeClr val="bg1"/>
                </a:solidFill>
                <a:latin typeface="Montserrat" pitchFamily="2" charset="77"/>
              </a:rPr>
              <a:t>Show how these entries in the non-current asset register will be posted into the business accounts at the end of the financial year. Balance off the accounts as appropriate.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lvl="1"/>
            <a:endParaRPr lang="en-US" sz="1600" dirty="0">
              <a:solidFill>
                <a:schemeClr val="bg1"/>
              </a:solidFill>
              <a:latin typeface="Montserrat" pitchFamily="2" charset="77"/>
            </a:endParaRPr>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B4F3652D-5089-0D6C-9403-E8A2BE46A4DB}"/>
              </a:ext>
            </a:extLst>
          </p:cNvPr>
          <p:cNvGraphicFramePr>
            <a:graphicFrameLocks noGrp="1"/>
          </p:cNvGraphicFramePr>
          <p:nvPr>
            <p:extLst>
              <p:ext uri="{D42A27DB-BD31-4B8C-83A1-F6EECF244321}">
                <p14:modId xmlns:p14="http://schemas.microsoft.com/office/powerpoint/2010/main" val="2297893778"/>
              </p:ext>
            </p:extLst>
          </p:nvPr>
        </p:nvGraphicFramePr>
        <p:xfrm>
          <a:off x="652598" y="1795579"/>
          <a:ext cx="10701201" cy="1828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Computer Equipment</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185420">
                <a:tc>
                  <a:txBody>
                    <a:bodyPr/>
                    <a:lstStyle/>
                    <a:p>
                      <a:r>
                        <a:rPr lang="en-GB" sz="1600" dirty="0">
                          <a:latin typeface="Montserrat" panose="00000500000000000000" pitchFamily="2" charset="0"/>
                        </a:rPr>
                        <a:t>Laptop SR-1</a:t>
                      </a:r>
                    </a:p>
                  </a:txBody>
                  <a:tcPr/>
                </a:tc>
                <a:tc>
                  <a:txBody>
                    <a:bodyPr/>
                    <a:lstStyle/>
                    <a:p>
                      <a:r>
                        <a:rPr lang="en-GB" sz="1600" dirty="0">
                          <a:latin typeface="Montserrat" panose="00000500000000000000" pitchFamily="2" charset="0"/>
                        </a:rPr>
                        <a:t>04/09/20X5</a:t>
                      </a:r>
                    </a:p>
                  </a:txBody>
                  <a:tcPr/>
                </a:tc>
                <a:tc>
                  <a:txBody>
                    <a:bodyPr/>
                    <a:lstStyle/>
                    <a:p>
                      <a:r>
                        <a:rPr lang="en-GB" sz="1600" dirty="0">
                          <a:solidFill>
                            <a:schemeClr val="tx1"/>
                          </a:solidFill>
                          <a:latin typeface="Montserrat" panose="00000500000000000000" pitchFamily="2" charset="0"/>
                        </a:rPr>
                        <a:t>£970</a:t>
                      </a:r>
                    </a:p>
                  </a:txBody>
                  <a:tcPr/>
                </a:tc>
                <a:tc>
                  <a:txBody>
                    <a:bodyPr/>
                    <a:lstStyle/>
                    <a:p>
                      <a:r>
                        <a:rPr lang="en-GB" sz="1600" dirty="0">
                          <a:solidFill>
                            <a:schemeClr val="tx1"/>
                          </a:solidFill>
                          <a:latin typeface="Montserrat" panose="00000500000000000000" pitchFamily="2" charset="0"/>
                        </a:rPr>
                        <a:t>£194</a:t>
                      </a:r>
                    </a:p>
                  </a:txBody>
                  <a:tcPr/>
                </a:tc>
                <a:tc>
                  <a:txBody>
                    <a:bodyPr/>
                    <a:lstStyle/>
                    <a:p>
                      <a:r>
                        <a:rPr lang="en-GB" sz="1600" dirty="0">
                          <a:solidFill>
                            <a:schemeClr val="tx1"/>
                          </a:solidFill>
                          <a:latin typeface="Montserrat" panose="00000500000000000000" pitchFamily="2" charset="0"/>
                        </a:rPr>
                        <a:t>£776</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4158157537"/>
                  </a:ext>
                </a:extLst>
              </a:tr>
              <a:tr h="185420">
                <a:tc>
                  <a:txBody>
                    <a:bodyPr/>
                    <a:lstStyle/>
                    <a:p>
                      <a:r>
                        <a:rPr lang="en-GB" sz="1600" dirty="0">
                          <a:latin typeface="Montserrat" panose="00000500000000000000" pitchFamily="2" charset="0"/>
                        </a:rPr>
                        <a:t>PC KS-29</a:t>
                      </a:r>
                    </a:p>
                  </a:txBody>
                  <a:tcPr/>
                </a:tc>
                <a:tc>
                  <a:txBody>
                    <a:bodyPr/>
                    <a:lstStyle/>
                    <a:p>
                      <a:r>
                        <a:rPr lang="en-GB" sz="1600" dirty="0">
                          <a:latin typeface="Montserrat" panose="00000500000000000000" pitchFamily="2" charset="0"/>
                        </a:rPr>
                        <a:t>25/10/20X5</a:t>
                      </a:r>
                    </a:p>
                  </a:txBody>
                  <a:tcPr/>
                </a:tc>
                <a:tc>
                  <a:txBody>
                    <a:bodyPr/>
                    <a:lstStyle/>
                    <a:p>
                      <a:r>
                        <a:rPr lang="en-GB" sz="1600" dirty="0">
                          <a:solidFill>
                            <a:schemeClr val="tx1"/>
                          </a:solidFill>
                          <a:latin typeface="Montserrat" panose="00000500000000000000" pitchFamily="2" charset="0"/>
                        </a:rPr>
                        <a:t>£1,200</a:t>
                      </a:r>
                    </a:p>
                  </a:txBody>
                  <a:tcPr/>
                </a:tc>
                <a:tc>
                  <a:txBody>
                    <a:bodyPr/>
                    <a:lstStyle/>
                    <a:p>
                      <a:r>
                        <a:rPr lang="en-GB" sz="1600" dirty="0">
                          <a:solidFill>
                            <a:schemeClr val="tx1"/>
                          </a:solidFill>
                          <a:latin typeface="Montserrat" panose="00000500000000000000" pitchFamily="2" charset="0"/>
                        </a:rPr>
                        <a:t>£240</a:t>
                      </a:r>
                    </a:p>
                  </a:txBody>
                  <a:tcPr/>
                </a:tc>
                <a:tc>
                  <a:txBody>
                    <a:bodyPr/>
                    <a:lstStyle/>
                    <a:p>
                      <a:r>
                        <a:rPr lang="en-GB" sz="1600" dirty="0">
                          <a:solidFill>
                            <a:schemeClr val="tx1"/>
                          </a:solidFill>
                          <a:latin typeface="Montserrat" panose="00000500000000000000" pitchFamily="2" charset="0"/>
                        </a:rPr>
                        <a:t>£960</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301108810"/>
                  </a:ext>
                </a:extLst>
              </a:tr>
            </a:tbl>
          </a:graphicData>
        </a:graphic>
      </p:graphicFrame>
      <p:graphicFrame>
        <p:nvGraphicFramePr>
          <p:cNvPr id="5" name="Table 4">
            <a:extLst>
              <a:ext uri="{FF2B5EF4-FFF2-40B4-BE49-F238E27FC236}">
                <a16:creationId xmlns:a16="http://schemas.microsoft.com/office/drawing/2014/main" id="{921DF268-0446-BD74-26C9-9D6763A6C483}"/>
              </a:ext>
            </a:extLst>
          </p:cNvPr>
          <p:cNvGraphicFramePr>
            <a:graphicFrameLocks noGrp="1"/>
          </p:cNvGraphicFramePr>
          <p:nvPr>
            <p:extLst>
              <p:ext uri="{D42A27DB-BD31-4B8C-83A1-F6EECF244321}">
                <p14:modId xmlns:p14="http://schemas.microsoft.com/office/powerpoint/2010/main" val="3940136902"/>
              </p:ext>
            </p:extLst>
          </p:nvPr>
        </p:nvGraphicFramePr>
        <p:xfrm>
          <a:off x="652598" y="3842806"/>
          <a:ext cx="5194422" cy="112776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Computer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04/09/X5</a:t>
                      </a:r>
                    </a:p>
                  </a:txBody>
                  <a:tcPr/>
                </a:tc>
                <a:tc>
                  <a:txBody>
                    <a:bodyPr/>
                    <a:lstStyle/>
                    <a:p>
                      <a:r>
                        <a:rPr lang="en-GB" sz="1200" dirty="0">
                          <a:solidFill>
                            <a:srgbClr val="FF0000"/>
                          </a:solidFill>
                          <a:latin typeface="Montserrat" panose="00000500000000000000" pitchFamily="2" charset="0"/>
                        </a:rPr>
                        <a:t>Bank</a:t>
                      </a:r>
                    </a:p>
                  </a:txBody>
                  <a:tcPr/>
                </a:tc>
                <a:tc>
                  <a:txBody>
                    <a:bodyPr/>
                    <a:lstStyle/>
                    <a:p>
                      <a:r>
                        <a:rPr lang="en-GB" sz="1200" dirty="0">
                          <a:solidFill>
                            <a:srgbClr val="FF0000"/>
                          </a:solidFill>
                          <a:latin typeface="Montserrat" panose="00000500000000000000" pitchFamily="2" charset="0"/>
                        </a:rPr>
                        <a:t>970</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2,170</a:t>
                      </a:r>
                    </a:p>
                  </a:txBody>
                  <a:tcPr/>
                </a:tc>
                <a:extLst>
                  <a:ext uri="{0D108BD9-81ED-4DB2-BD59-A6C34878D82A}">
                    <a16:rowId xmlns:a16="http://schemas.microsoft.com/office/drawing/2014/main" val="1206754738"/>
                  </a:ext>
                </a:extLst>
              </a:tr>
              <a:tr h="212046">
                <a:tc>
                  <a:txBody>
                    <a:bodyPr/>
                    <a:lstStyle/>
                    <a:p>
                      <a:r>
                        <a:rPr lang="en-GB" sz="1200" dirty="0">
                          <a:solidFill>
                            <a:srgbClr val="FF0000"/>
                          </a:solidFill>
                          <a:latin typeface="Montserrat" panose="00000500000000000000" pitchFamily="2" charset="0"/>
                        </a:rPr>
                        <a:t>25/10/X5</a:t>
                      </a:r>
                    </a:p>
                  </a:txBody>
                  <a:tcPr/>
                </a:tc>
                <a:tc>
                  <a:txBody>
                    <a:bodyPr/>
                    <a:lstStyle/>
                    <a:p>
                      <a:r>
                        <a:rPr lang="en-GB" sz="1200" dirty="0">
                          <a:solidFill>
                            <a:srgbClr val="FF0000"/>
                          </a:solidFill>
                          <a:latin typeface="Montserrat" panose="00000500000000000000" pitchFamily="2" charset="0"/>
                        </a:rPr>
                        <a:t>Bank</a:t>
                      </a:r>
                    </a:p>
                  </a:txBody>
                  <a:tcPr/>
                </a:tc>
                <a:tc>
                  <a:txBody>
                    <a:bodyPr/>
                    <a:lstStyle/>
                    <a:p>
                      <a:r>
                        <a:rPr lang="en-GB" sz="1200" dirty="0">
                          <a:solidFill>
                            <a:srgbClr val="FF0000"/>
                          </a:solidFill>
                          <a:latin typeface="Montserrat" panose="00000500000000000000" pitchFamily="2" charset="0"/>
                        </a:rPr>
                        <a:t>1,200</a:t>
                      </a: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graphicFrame>
        <p:nvGraphicFramePr>
          <p:cNvPr id="6" name="Table 5">
            <a:extLst>
              <a:ext uri="{FF2B5EF4-FFF2-40B4-BE49-F238E27FC236}">
                <a16:creationId xmlns:a16="http://schemas.microsoft.com/office/drawing/2014/main" id="{C07E3A8A-893A-C937-31D6-0D6F475D2A7D}"/>
              </a:ext>
            </a:extLst>
          </p:cNvPr>
          <p:cNvGraphicFramePr>
            <a:graphicFrameLocks noGrp="1"/>
          </p:cNvGraphicFramePr>
          <p:nvPr>
            <p:extLst>
              <p:ext uri="{D42A27DB-BD31-4B8C-83A1-F6EECF244321}">
                <p14:modId xmlns:p14="http://schemas.microsoft.com/office/powerpoint/2010/main" val="1120780714"/>
              </p:ext>
            </p:extLst>
          </p:nvPr>
        </p:nvGraphicFramePr>
        <p:xfrm>
          <a:off x="6159378" y="3842806"/>
          <a:ext cx="5194422" cy="112776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Computer Accumulated Depreciation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Bal c/d</a:t>
                      </a:r>
                    </a:p>
                  </a:txBody>
                  <a:tcPr/>
                </a:tc>
                <a:tc>
                  <a:txBody>
                    <a:bodyPr/>
                    <a:lstStyle/>
                    <a:p>
                      <a:r>
                        <a:rPr lang="en-GB" sz="1200" dirty="0">
                          <a:solidFill>
                            <a:srgbClr val="FF0000"/>
                          </a:solidFill>
                          <a:latin typeface="Montserrat" panose="00000500000000000000" pitchFamily="2" charset="0"/>
                        </a:rPr>
                        <a:t>434</a:t>
                      </a:r>
                    </a:p>
                  </a:txBody>
                  <a:tcPr/>
                </a:tc>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CDC</a:t>
                      </a:r>
                    </a:p>
                  </a:txBody>
                  <a:tcPr/>
                </a:tc>
                <a:tc>
                  <a:txBody>
                    <a:bodyPr/>
                    <a:lstStyle/>
                    <a:p>
                      <a:r>
                        <a:rPr lang="en-GB" sz="1200" dirty="0">
                          <a:solidFill>
                            <a:srgbClr val="FF0000"/>
                          </a:solidFill>
                          <a:latin typeface="Montserrat" panose="00000500000000000000" pitchFamily="2" charset="0"/>
                        </a:rPr>
                        <a:t>434</a:t>
                      </a:r>
                    </a:p>
                  </a:txBody>
                  <a:tcPr/>
                </a:tc>
                <a:extLst>
                  <a:ext uri="{0D108BD9-81ED-4DB2-BD59-A6C34878D82A}">
                    <a16:rowId xmlns:a16="http://schemas.microsoft.com/office/drawing/2014/main" val="1206754738"/>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graphicFrame>
        <p:nvGraphicFramePr>
          <p:cNvPr id="7" name="Table 6">
            <a:extLst>
              <a:ext uri="{FF2B5EF4-FFF2-40B4-BE49-F238E27FC236}">
                <a16:creationId xmlns:a16="http://schemas.microsoft.com/office/drawing/2014/main" id="{27769098-D13F-BC16-023E-BF189BD54852}"/>
              </a:ext>
            </a:extLst>
          </p:cNvPr>
          <p:cNvGraphicFramePr>
            <a:graphicFrameLocks noGrp="1"/>
          </p:cNvGraphicFramePr>
          <p:nvPr>
            <p:extLst>
              <p:ext uri="{D42A27DB-BD31-4B8C-83A1-F6EECF244321}">
                <p14:modId xmlns:p14="http://schemas.microsoft.com/office/powerpoint/2010/main" val="2484626283"/>
              </p:ext>
            </p:extLst>
          </p:nvPr>
        </p:nvGraphicFramePr>
        <p:xfrm>
          <a:off x="652598" y="5188994"/>
          <a:ext cx="5194422" cy="112776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Computer Depreciation Charge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CAD</a:t>
                      </a:r>
                    </a:p>
                  </a:txBody>
                  <a:tcPr/>
                </a:tc>
                <a:tc>
                  <a:txBody>
                    <a:bodyPr/>
                    <a:lstStyle/>
                    <a:p>
                      <a:r>
                        <a:rPr lang="en-GB" sz="1200" dirty="0">
                          <a:solidFill>
                            <a:srgbClr val="FF0000"/>
                          </a:solidFill>
                          <a:latin typeface="Montserrat" panose="00000500000000000000" pitchFamily="2" charset="0"/>
                        </a:rPr>
                        <a:t>434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FF0000"/>
                          </a:solidFill>
                          <a:latin typeface="Montserrat" panose="00000500000000000000" pitchFamily="2" charset="0"/>
                        </a:rPr>
                        <a:t>31/12/X5</a:t>
                      </a:r>
                    </a:p>
                  </a:txBody>
                  <a:tcPr/>
                </a:tc>
                <a:tc>
                  <a:txBody>
                    <a:bodyPr/>
                    <a:lstStyle/>
                    <a:p>
                      <a:r>
                        <a:rPr lang="en-GB" sz="1200" dirty="0">
                          <a:solidFill>
                            <a:srgbClr val="FF0000"/>
                          </a:solidFill>
                          <a:latin typeface="Montserrat" panose="00000500000000000000" pitchFamily="2" charset="0"/>
                        </a:rPr>
                        <a:t>SPL</a:t>
                      </a:r>
                    </a:p>
                  </a:txBody>
                  <a:tcPr/>
                </a:tc>
                <a:tc>
                  <a:txBody>
                    <a:bodyPr/>
                    <a:lstStyle/>
                    <a:p>
                      <a:r>
                        <a:rPr lang="en-GB" sz="1200" dirty="0">
                          <a:solidFill>
                            <a:srgbClr val="FF0000"/>
                          </a:solidFill>
                          <a:latin typeface="Montserrat" panose="00000500000000000000" pitchFamily="2" charset="0"/>
                        </a:rPr>
                        <a:t>434</a:t>
                      </a:r>
                    </a:p>
                  </a:txBody>
                  <a:tcPr/>
                </a:tc>
                <a:extLst>
                  <a:ext uri="{0D108BD9-81ED-4DB2-BD59-A6C34878D82A}">
                    <a16:rowId xmlns:a16="http://schemas.microsoft.com/office/drawing/2014/main" val="1206754738"/>
                  </a:ext>
                </a:extLst>
              </a:tr>
              <a:tr h="212046">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bl>
          </a:graphicData>
        </a:graphic>
      </p:graphicFrame>
    </p:spTree>
    <p:extLst>
      <p:ext uri="{BB962C8B-B14F-4D97-AF65-F5344CB8AC3E}">
        <p14:creationId xmlns:p14="http://schemas.microsoft.com/office/powerpoint/2010/main" val="978590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DBCAE19-B2E3-3F50-A56F-02C62EF57C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D978F4-8C97-9947-7018-A2A117BDF454}"/>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Accounting for Depreciation – Diminishing Balance Method</a:t>
            </a:r>
          </a:p>
        </p:txBody>
      </p:sp>
      <p:sp>
        <p:nvSpPr>
          <p:cNvPr id="3" name="Content Placeholder 2">
            <a:extLst>
              <a:ext uri="{FF2B5EF4-FFF2-40B4-BE49-F238E27FC236}">
                <a16:creationId xmlns:a16="http://schemas.microsoft.com/office/drawing/2014/main" id="{B915913A-E868-F21F-037C-5D3BDD3E14E5}"/>
              </a:ext>
            </a:extLst>
          </p:cNvPr>
          <p:cNvSpPr>
            <a:spLocks noGrp="1"/>
          </p:cNvSpPr>
          <p:nvPr>
            <p:ph idx="1"/>
          </p:nvPr>
        </p:nvSpPr>
        <p:spPr>
          <a:xfrm>
            <a:off x="652598" y="1222217"/>
            <a:ext cx="10863410" cy="5504508"/>
          </a:xfrm>
        </p:spPr>
        <p:txBody>
          <a:bodyPr>
            <a:normAutofit/>
          </a:bodyPr>
          <a:lstStyle/>
          <a:p>
            <a:pPr marL="0" indent="0">
              <a:buNone/>
            </a:pPr>
            <a:r>
              <a:rPr lang="en-US" sz="1600" dirty="0">
                <a:solidFill>
                  <a:schemeClr val="bg1"/>
                </a:solidFill>
                <a:latin typeface="Montserrat" pitchFamily="2" charset="77"/>
              </a:rPr>
              <a:t>What would be the total depreciation charged and the carrying amount for Laptop SR-1 at the end of year 3?</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r>
              <a:rPr lang="en-US" sz="1600" dirty="0">
                <a:solidFill>
                  <a:schemeClr val="bg1"/>
                </a:solidFill>
                <a:latin typeface="Montserrat" pitchFamily="2" charset="77"/>
              </a:rPr>
              <a:t>Total Depreciation = </a:t>
            </a:r>
            <a:r>
              <a:rPr lang="en-US" sz="1600" dirty="0">
                <a:solidFill>
                  <a:srgbClr val="FF0000"/>
                </a:solidFill>
                <a:latin typeface="Montserrat" pitchFamily="2" charset="77"/>
              </a:rPr>
              <a:t>£194 + £155.20 + £124.16 = </a:t>
            </a:r>
            <a:r>
              <a:rPr lang="en-US" sz="1600" u="sng" dirty="0">
                <a:solidFill>
                  <a:srgbClr val="FF0000"/>
                </a:solidFill>
                <a:latin typeface="Montserrat" pitchFamily="2" charset="77"/>
              </a:rPr>
              <a:t>£473.36</a:t>
            </a:r>
            <a:endParaRPr lang="en-US" sz="1600" u="sng" dirty="0">
              <a:solidFill>
                <a:schemeClr val="bg1"/>
              </a:solidFill>
              <a:latin typeface="Montserrat" pitchFamily="2" charset="77"/>
            </a:endParaRPr>
          </a:p>
          <a:p>
            <a:pPr marL="0" indent="0">
              <a:buNone/>
            </a:pPr>
            <a:r>
              <a:rPr lang="en-US" sz="1600" dirty="0">
                <a:solidFill>
                  <a:schemeClr val="bg1"/>
                </a:solidFill>
                <a:latin typeface="Montserrat" pitchFamily="2" charset="77"/>
              </a:rPr>
              <a:t>Carrying Amount = </a:t>
            </a:r>
            <a:r>
              <a:rPr lang="en-US" sz="1600" dirty="0">
                <a:solidFill>
                  <a:srgbClr val="FF0000"/>
                </a:solidFill>
                <a:latin typeface="Montserrat" pitchFamily="2" charset="77"/>
              </a:rPr>
              <a:t>£970 - £473.36 = </a:t>
            </a:r>
            <a:r>
              <a:rPr lang="en-US" sz="1600" u="sng" dirty="0">
                <a:solidFill>
                  <a:srgbClr val="FF0000"/>
                </a:solidFill>
                <a:latin typeface="Montserrat" pitchFamily="2" charset="77"/>
              </a:rPr>
              <a:t>£496.64</a:t>
            </a:r>
          </a:p>
          <a:p>
            <a:pPr marL="0" indent="0">
              <a:buNone/>
            </a:pPr>
            <a:r>
              <a:rPr lang="en-US" sz="1600" dirty="0">
                <a:solidFill>
                  <a:srgbClr val="FF0000"/>
                </a:solidFill>
                <a:latin typeface="Montserrat" pitchFamily="2" charset="77"/>
              </a:rPr>
              <a:t>Laptop SR-1 Year 1 = £970 x 20% = £194 dep charge. £970 - £194 = £776 carrying amount</a:t>
            </a:r>
          </a:p>
          <a:p>
            <a:pPr marL="0" indent="0">
              <a:buNone/>
            </a:pPr>
            <a:r>
              <a:rPr lang="en-US" sz="1600" dirty="0">
                <a:solidFill>
                  <a:srgbClr val="FF0000"/>
                </a:solidFill>
                <a:latin typeface="Montserrat" pitchFamily="2" charset="77"/>
              </a:rPr>
              <a:t>Laptop SR-1 Year 2 = £776 x 20% = £155.20 dep charge. £776 - £155.20 = £620.80 carrying amount</a:t>
            </a:r>
          </a:p>
          <a:p>
            <a:pPr marL="0" indent="0">
              <a:buNone/>
            </a:pPr>
            <a:r>
              <a:rPr lang="en-US" sz="1600" dirty="0">
                <a:solidFill>
                  <a:srgbClr val="FF0000"/>
                </a:solidFill>
                <a:latin typeface="Montserrat" pitchFamily="2" charset="77"/>
              </a:rPr>
              <a:t>Laptop SR-1 Year 3 = £620.80 x 20% = £124.16 dep charge. £620.80 - £124.16 = £496.64 carrying amount</a:t>
            </a:r>
          </a:p>
          <a:p>
            <a:pPr marL="0" indent="0">
              <a:buNone/>
            </a:pPr>
            <a:endParaRPr lang="en-US" sz="1600" dirty="0">
              <a:solidFill>
                <a:schemeClr val="bg1"/>
              </a:solidFill>
              <a:latin typeface="Montserrat" pitchFamily="2" charset="77"/>
            </a:endParaRPr>
          </a:p>
          <a:p>
            <a:pPr lvl="1"/>
            <a:endParaRPr lang="en-US" sz="1600" dirty="0">
              <a:solidFill>
                <a:schemeClr val="bg1"/>
              </a:solidFill>
              <a:latin typeface="Montserrat" pitchFamily="2" charset="77"/>
            </a:endParaRPr>
          </a:p>
          <a:p>
            <a:pPr marL="457200" lvl="1" indent="0">
              <a:buNone/>
            </a:pPr>
            <a:endParaRPr lang="en-US" sz="16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9352C9AE-A72D-1D3A-648C-7334CFDB4E3D}"/>
              </a:ext>
            </a:extLst>
          </p:cNvPr>
          <p:cNvGraphicFramePr>
            <a:graphicFrameLocks noGrp="1"/>
          </p:cNvGraphicFramePr>
          <p:nvPr>
            <p:extLst>
              <p:ext uri="{D42A27DB-BD31-4B8C-83A1-F6EECF244321}">
                <p14:modId xmlns:p14="http://schemas.microsoft.com/office/powerpoint/2010/main" val="2754043701"/>
              </p:ext>
            </p:extLst>
          </p:nvPr>
        </p:nvGraphicFramePr>
        <p:xfrm>
          <a:off x="745398" y="2071966"/>
          <a:ext cx="10701201" cy="1828800"/>
        </p:xfrm>
        <a:graphic>
          <a:graphicData uri="http://schemas.openxmlformats.org/drawingml/2006/table">
            <a:tbl>
              <a:tblPr firstRow="1" bandRow="1">
                <a:tableStyleId>{21E4AEA4-8DFA-4A89-87EB-49C32662AFE0}</a:tableStyleId>
              </a:tblPr>
              <a:tblGrid>
                <a:gridCol w="1528743">
                  <a:extLst>
                    <a:ext uri="{9D8B030D-6E8A-4147-A177-3AD203B41FA5}">
                      <a16:colId xmlns:a16="http://schemas.microsoft.com/office/drawing/2014/main" val="3125535551"/>
                    </a:ext>
                  </a:extLst>
                </a:gridCol>
                <a:gridCol w="1377420">
                  <a:extLst>
                    <a:ext uri="{9D8B030D-6E8A-4147-A177-3AD203B41FA5}">
                      <a16:colId xmlns:a16="http://schemas.microsoft.com/office/drawing/2014/main" val="1737131030"/>
                    </a:ext>
                  </a:extLst>
                </a:gridCol>
                <a:gridCol w="1520982">
                  <a:extLst>
                    <a:ext uri="{9D8B030D-6E8A-4147-A177-3AD203B41FA5}">
                      <a16:colId xmlns:a16="http://schemas.microsoft.com/office/drawing/2014/main" val="1740850383"/>
                    </a:ext>
                  </a:extLst>
                </a:gridCol>
                <a:gridCol w="1687827">
                  <a:extLst>
                    <a:ext uri="{9D8B030D-6E8A-4147-A177-3AD203B41FA5}">
                      <a16:colId xmlns:a16="http://schemas.microsoft.com/office/drawing/2014/main" val="3012112725"/>
                    </a:ext>
                  </a:extLst>
                </a:gridCol>
                <a:gridCol w="1528743">
                  <a:extLst>
                    <a:ext uri="{9D8B030D-6E8A-4147-A177-3AD203B41FA5}">
                      <a16:colId xmlns:a16="http://schemas.microsoft.com/office/drawing/2014/main" val="959770376"/>
                    </a:ext>
                  </a:extLst>
                </a:gridCol>
                <a:gridCol w="1528743">
                  <a:extLst>
                    <a:ext uri="{9D8B030D-6E8A-4147-A177-3AD203B41FA5}">
                      <a16:colId xmlns:a16="http://schemas.microsoft.com/office/drawing/2014/main" val="2990745758"/>
                    </a:ext>
                  </a:extLst>
                </a:gridCol>
                <a:gridCol w="1528743">
                  <a:extLst>
                    <a:ext uri="{9D8B030D-6E8A-4147-A177-3AD203B41FA5}">
                      <a16:colId xmlns:a16="http://schemas.microsoft.com/office/drawing/2014/main" val="3953675558"/>
                    </a:ext>
                  </a:extLst>
                </a:gridCol>
              </a:tblGrid>
              <a:tr h="370840">
                <a:tc>
                  <a:txBody>
                    <a:bodyPr/>
                    <a:lstStyle/>
                    <a:p>
                      <a:r>
                        <a:rPr lang="en-GB" sz="1600" dirty="0">
                          <a:latin typeface="Montserrat" panose="00000500000000000000" pitchFamily="2" charset="0"/>
                        </a:rPr>
                        <a:t>Description</a:t>
                      </a:r>
                    </a:p>
                  </a:txBody>
                  <a:tcPr/>
                </a:tc>
                <a:tc>
                  <a:txBody>
                    <a:bodyPr/>
                    <a:lstStyle/>
                    <a:p>
                      <a:r>
                        <a:rPr lang="en-GB" sz="1600" dirty="0">
                          <a:latin typeface="Montserrat" panose="00000500000000000000" pitchFamily="2" charset="0"/>
                        </a:rPr>
                        <a:t>Date Acquired</a:t>
                      </a:r>
                    </a:p>
                  </a:txBody>
                  <a:tcPr/>
                </a:tc>
                <a:tc>
                  <a:txBody>
                    <a:bodyPr/>
                    <a:lstStyle/>
                    <a:p>
                      <a:r>
                        <a:rPr lang="en-GB" sz="1600" dirty="0">
                          <a:latin typeface="Montserrat" panose="00000500000000000000" pitchFamily="2" charset="0"/>
                        </a:rPr>
                        <a:t>Cost</a:t>
                      </a:r>
                    </a:p>
                  </a:txBody>
                  <a:tcPr/>
                </a:tc>
                <a:tc>
                  <a:txBody>
                    <a:bodyPr/>
                    <a:lstStyle/>
                    <a:p>
                      <a:r>
                        <a:rPr lang="en-GB" sz="1600" dirty="0">
                          <a:latin typeface="Montserrat" panose="00000500000000000000" pitchFamily="2" charset="0"/>
                        </a:rPr>
                        <a:t>Depreciation Charge</a:t>
                      </a:r>
                    </a:p>
                  </a:txBody>
                  <a:tcPr/>
                </a:tc>
                <a:tc>
                  <a:txBody>
                    <a:bodyPr/>
                    <a:lstStyle/>
                    <a:p>
                      <a:r>
                        <a:rPr lang="en-GB" sz="1600" dirty="0">
                          <a:latin typeface="Montserrat" panose="00000500000000000000" pitchFamily="2" charset="0"/>
                        </a:rPr>
                        <a:t>Carrying Amount</a:t>
                      </a:r>
                    </a:p>
                  </a:txBody>
                  <a:tcPr/>
                </a:tc>
                <a:tc>
                  <a:txBody>
                    <a:bodyPr/>
                    <a:lstStyle/>
                    <a:p>
                      <a:r>
                        <a:rPr lang="en-GB" sz="1600" dirty="0">
                          <a:latin typeface="Montserrat" panose="00000500000000000000" pitchFamily="2" charset="0"/>
                        </a:rPr>
                        <a:t>Disposals Proceeds</a:t>
                      </a:r>
                    </a:p>
                  </a:txBody>
                  <a:tcPr/>
                </a:tc>
                <a:tc>
                  <a:txBody>
                    <a:bodyPr/>
                    <a:lstStyle/>
                    <a:p>
                      <a:r>
                        <a:rPr lang="en-GB" sz="1600" dirty="0">
                          <a:latin typeface="Montserrat" panose="00000500000000000000" pitchFamily="2" charset="0"/>
                        </a:rPr>
                        <a:t>Disposals Date</a:t>
                      </a:r>
                    </a:p>
                  </a:txBody>
                  <a:tcPr/>
                </a:tc>
                <a:extLst>
                  <a:ext uri="{0D108BD9-81ED-4DB2-BD59-A6C34878D82A}">
                    <a16:rowId xmlns:a16="http://schemas.microsoft.com/office/drawing/2014/main" val="1223492793"/>
                  </a:ext>
                </a:extLst>
              </a:tr>
              <a:tr h="370840">
                <a:tc>
                  <a:txBody>
                    <a:bodyPr/>
                    <a:lstStyle/>
                    <a:p>
                      <a:r>
                        <a:rPr lang="en-GB" sz="1600" b="1" dirty="0">
                          <a:latin typeface="Montserrat" panose="00000500000000000000" pitchFamily="2" charset="0"/>
                        </a:rPr>
                        <a:t>Computer Equipment</a:t>
                      </a:r>
                    </a:p>
                  </a:txBody>
                  <a:tcPr/>
                </a:tc>
                <a:tc>
                  <a:txBody>
                    <a:bodyPr/>
                    <a:lstStyle/>
                    <a:p>
                      <a:endParaRPr lang="en-GB" sz="1600" dirty="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tc>
                  <a:txBody>
                    <a:bodyPr/>
                    <a:lstStyle/>
                    <a:p>
                      <a:endParaRPr lang="en-GB" sz="1600">
                        <a:latin typeface="Montserrat" panose="00000500000000000000" pitchFamily="2" charset="0"/>
                      </a:endParaRPr>
                    </a:p>
                  </a:txBody>
                  <a:tcPr/>
                </a:tc>
                <a:extLst>
                  <a:ext uri="{0D108BD9-81ED-4DB2-BD59-A6C34878D82A}">
                    <a16:rowId xmlns:a16="http://schemas.microsoft.com/office/drawing/2014/main" val="3317184388"/>
                  </a:ext>
                </a:extLst>
              </a:tr>
              <a:tr h="185420">
                <a:tc>
                  <a:txBody>
                    <a:bodyPr/>
                    <a:lstStyle/>
                    <a:p>
                      <a:r>
                        <a:rPr lang="en-GB" sz="1600" dirty="0">
                          <a:latin typeface="Montserrat" panose="00000500000000000000" pitchFamily="2" charset="0"/>
                        </a:rPr>
                        <a:t>Laptop SR-1</a:t>
                      </a:r>
                    </a:p>
                  </a:txBody>
                  <a:tcPr/>
                </a:tc>
                <a:tc>
                  <a:txBody>
                    <a:bodyPr/>
                    <a:lstStyle/>
                    <a:p>
                      <a:r>
                        <a:rPr lang="en-GB" sz="1600" dirty="0">
                          <a:latin typeface="Montserrat" panose="00000500000000000000" pitchFamily="2" charset="0"/>
                        </a:rPr>
                        <a:t>04/09/20X5</a:t>
                      </a:r>
                    </a:p>
                  </a:txBody>
                  <a:tcPr/>
                </a:tc>
                <a:tc>
                  <a:txBody>
                    <a:bodyPr/>
                    <a:lstStyle/>
                    <a:p>
                      <a:r>
                        <a:rPr lang="en-GB" sz="1600" dirty="0">
                          <a:solidFill>
                            <a:schemeClr val="tx1"/>
                          </a:solidFill>
                          <a:latin typeface="Montserrat" panose="00000500000000000000" pitchFamily="2" charset="0"/>
                        </a:rPr>
                        <a:t>£970</a:t>
                      </a:r>
                    </a:p>
                  </a:txBody>
                  <a:tcPr/>
                </a:tc>
                <a:tc>
                  <a:txBody>
                    <a:bodyPr/>
                    <a:lstStyle/>
                    <a:p>
                      <a:r>
                        <a:rPr lang="en-GB" sz="1600" dirty="0">
                          <a:solidFill>
                            <a:schemeClr val="tx1"/>
                          </a:solidFill>
                          <a:latin typeface="Montserrat" panose="00000500000000000000" pitchFamily="2" charset="0"/>
                        </a:rPr>
                        <a:t>£194</a:t>
                      </a:r>
                    </a:p>
                  </a:txBody>
                  <a:tcPr/>
                </a:tc>
                <a:tc>
                  <a:txBody>
                    <a:bodyPr/>
                    <a:lstStyle/>
                    <a:p>
                      <a:r>
                        <a:rPr lang="en-GB" sz="1600" dirty="0">
                          <a:solidFill>
                            <a:schemeClr val="tx1"/>
                          </a:solidFill>
                          <a:latin typeface="Montserrat" panose="00000500000000000000" pitchFamily="2" charset="0"/>
                        </a:rPr>
                        <a:t>£776</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4158157537"/>
                  </a:ext>
                </a:extLst>
              </a:tr>
              <a:tr h="185420">
                <a:tc>
                  <a:txBody>
                    <a:bodyPr/>
                    <a:lstStyle/>
                    <a:p>
                      <a:r>
                        <a:rPr lang="en-GB" sz="1600" dirty="0">
                          <a:latin typeface="Montserrat" panose="00000500000000000000" pitchFamily="2" charset="0"/>
                        </a:rPr>
                        <a:t>PC KS-29</a:t>
                      </a:r>
                    </a:p>
                  </a:txBody>
                  <a:tcPr/>
                </a:tc>
                <a:tc>
                  <a:txBody>
                    <a:bodyPr/>
                    <a:lstStyle/>
                    <a:p>
                      <a:r>
                        <a:rPr lang="en-GB" sz="1600" dirty="0">
                          <a:latin typeface="Montserrat" panose="00000500000000000000" pitchFamily="2" charset="0"/>
                        </a:rPr>
                        <a:t>25/10/20X5</a:t>
                      </a:r>
                    </a:p>
                  </a:txBody>
                  <a:tcPr/>
                </a:tc>
                <a:tc>
                  <a:txBody>
                    <a:bodyPr/>
                    <a:lstStyle/>
                    <a:p>
                      <a:r>
                        <a:rPr lang="en-GB" sz="1600" dirty="0">
                          <a:solidFill>
                            <a:schemeClr val="tx1"/>
                          </a:solidFill>
                          <a:latin typeface="Montserrat" panose="00000500000000000000" pitchFamily="2" charset="0"/>
                        </a:rPr>
                        <a:t>£1,200</a:t>
                      </a:r>
                    </a:p>
                  </a:txBody>
                  <a:tcPr/>
                </a:tc>
                <a:tc>
                  <a:txBody>
                    <a:bodyPr/>
                    <a:lstStyle/>
                    <a:p>
                      <a:r>
                        <a:rPr lang="en-GB" sz="1600" dirty="0">
                          <a:solidFill>
                            <a:schemeClr val="tx1"/>
                          </a:solidFill>
                          <a:latin typeface="Montserrat" panose="00000500000000000000" pitchFamily="2" charset="0"/>
                        </a:rPr>
                        <a:t>£240</a:t>
                      </a:r>
                    </a:p>
                  </a:txBody>
                  <a:tcPr/>
                </a:tc>
                <a:tc>
                  <a:txBody>
                    <a:bodyPr/>
                    <a:lstStyle/>
                    <a:p>
                      <a:r>
                        <a:rPr lang="en-GB" sz="1600" dirty="0">
                          <a:solidFill>
                            <a:schemeClr val="tx1"/>
                          </a:solidFill>
                          <a:latin typeface="Montserrat" panose="00000500000000000000" pitchFamily="2" charset="0"/>
                        </a:rPr>
                        <a:t>£960</a:t>
                      </a:r>
                    </a:p>
                  </a:txBody>
                  <a:tcPr/>
                </a:tc>
                <a:tc>
                  <a:txBody>
                    <a:bodyPr/>
                    <a:lstStyle/>
                    <a:p>
                      <a:r>
                        <a:rPr lang="en-GB" sz="1600" dirty="0">
                          <a:solidFill>
                            <a:schemeClr val="tx1"/>
                          </a:solidFill>
                          <a:latin typeface="Montserrat" panose="00000500000000000000" pitchFamily="2" charset="0"/>
                        </a:rPr>
                        <a:t>-</a:t>
                      </a:r>
                    </a:p>
                  </a:txBody>
                  <a:tcPr/>
                </a:tc>
                <a:tc>
                  <a:txBody>
                    <a:bodyPr/>
                    <a:lstStyle/>
                    <a:p>
                      <a:r>
                        <a:rPr lang="en-GB" sz="1600" dirty="0">
                          <a:solidFill>
                            <a:schemeClr val="tx1"/>
                          </a:solidFill>
                          <a:latin typeface="Montserrat" panose="00000500000000000000" pitchFamily="2" charset="0"/>
                        </a:rPr>
                        <a:t>-</a:t>
                      </a:r>
                    </a:p>
                  </a:txBody>
                  <a:tcPr/>
                </a:tc>
                <a:extLst>
                  <a:ext uri="{0D108BD9-81ED-4DB2-BD59-A6C34878D82A}">
                    <a16:rowId xmlns:a16="http://schemas.microsoft.com/office/drawing/2014/main" val="301108810"/>
                  </a:ext>
                </a:extLst>
              </a:tr>
            </a:tbl>
          </a:graphicData>
        </a:graphic>
      </p:graphicFrame>
    </p:spTree>
    <p:extLst>
      <p:ext uri="{BB962C8B-B14F-4D97-AF65-F5344CB8AC3E}">
        <p14:creationId xmlns:p14="http://schemas.microsoft.com/office/powerpoint/2010/main" val="1161344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55393B5-314C-5AF9-DCCD-2ADB76E18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B3FA50-1C94-5ACB-982A-98D6C960D444}"/>
              </a:ext>
            </a:extLst>
          </p:cNvPr>
          <p:cNvSpPr>
            <a:spLocks noGrp="1"/>
          </p:cNvSpPr>
          <p:nvPr>
            <p:ph type="title"/>
          </p:nvPr>
        </p:nvSpPr>
        <p:spPr>
          <a:xfrm>
            <a:off x="838200" y="0"/>
            <a:ext cx="10515600" cy="1325563"/>
          </a:xfrm>
        </p:spPr>
        <p:txBody>
          <a:bodyPr>
            <a:normAutofit/>
          </a:bodyPr>
          <a:lstStyle/>
          <a:p>
            <a:r>
              <a:rPr lang="en-US" sz="3600" b="1" dirty="0">
                <a:solidFill>
                  <a:schemeClr val="bg1"/>
                </a:solidFill>
                <a:latin typeface="Montserrat SemiBold" pitchFamily="2" charset="77"/>
              </a:rPr>
              <a:t>Disposals of Non-Current Assets</a:t>
            </a:r>
          </a:p>
        </p:txBody>
      </p:sp>
      <p:sp>
        <p:nvSpPr>
          <p:cNvPr id="3" name="Content Placeholder 2">
            <a:extLst>
              <a:ext uri="{FF2B5EF4-FFF2-40B4-BE49-F238E27FC236}">
                <a16:creationId xmlns:a16="http://schemas.microsoft.com/office/drawing/2014/main" id="{2231AB8B-AD05-12E0-A5FD-B3B77C2A61C4}"/>
              </a:ext>
            </a:extLst>
          </p:cNvPr>
          <p:cNvSpPr>
            <a:spLocks noGrp="1"/>
          </p:cNvSpPr>
          <p:nvPr>
            <p:ph idx="1"/>
          </p:nvPr>
        </p:nvSpPr>
        <p:spPr>
          <a:xfrm>
            <a:off x="652598" y="1004935"/>
            <a:ext cx="10863410" cy="5721790"/>
          </a:xfrm>
        </p:spPr>
        <p:txBody>
          <a:bodyPr>
            <a:normAutofit/>
          </a:bodyPr>
          <a:lstStyle/>
          <a:p>
            <a:pPr marL="0" indent="0">
              <a:buNone/>
            </a:pPr>
            <a:r>
              <a:rPr lang="en-US" sz="1600" dirty="0">
                <a:solidFill>
                  <a:schemeClr val="bg1"/>
                </a:solidFill>
                <a:latin typeface="Montserrat" pitchFamily="2" charset="77"/>
              </a:rPr>
              <a:t>Toby is a sole trader with a financial year end of 31</a:t>
            </a:r>
            <a:r>
              <a:rPr lang="en-US" sz="1600" baseline="30000" dirty="0">
                <a:solidFill>
                  <a:schemeClr val="bg1"/>
                </a:solidFill>
                <a:latin typeface="Montserrat" pitchFamily="2" charset="77"/>
              </a:rPr>
              <a:t>st</a:t>
            </a:r>
            <a:r>
              <a:rPr lang="en-US" sz="1600" dirty="0">
                <a:solidFill>
                  <a:schemeClr val="bg1"/>
                </a:solidFill>
                <a:latin typeface="Montserrat" pitchFamily="2" charset="77"/>
              </a:rPr>
              <a:t> December. Toby is also VAT registered.</a:t>
            </a:r>
          </a:p>
          <a:p>
            <a:pPr marL="0" indent="0">
              <a:buNone/>
            </a:pPr>
            <a:r>
              <a:rPr lang="en-US" sz="1600" dirty="0">
                <a:solidFill>
                  <a:schemeClr val="bg1"/>
                </a:solidFill>
                <a:latin typeface="Montserrat" pitchFamily="2" charset="77"/>
              </a:rPr>
              <a:t>Toby purchased a van on 12/07/20X2 for £32,150 excl VAT but he is now part exchanging this for a new van worth £49,800 incl VAT. The new van was purchased on 28/09/20X5 and Toby has a part exchange allowance of £8,000. The remaining balance is paid from the bank account.</a:t>
            </a:r>
          </a:p>
          <a:p>
            <a:pPr marL="0" indent="0">
              <a:buNone/>
            </a:pPr>
            <a:r>
              <a:rPr lang="en-US" sz="1600" dirty="0">
                <a:solidFill>
                  <a:schemeClr val="bg1"/>
                </a:solidFill>
                <a:latin typeface="Montserrat" pitchFamily="2" charset="77"/>
              </a:rPr>
              <a:t>Using the information from the accounts below, complete the disposals account for the disposal of the old van and clearly showing the transfer of profit or loss to the SPL. You should also update the other accounts where appropriate. </a:t>
            </a: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endParaRPr lang="en-US" sz="1600" dirty="0">
              <a:solidFill>
                <a:schemeClr val="bg1"/>
              </a:solidFill>
              <a:latin typeface="Montserrat" pitchFamily="2" charset="77"/>
            </a:endParaRPr>
          </a:p>
          <a:p>
            <a:pPr marL="0" indent="0">
              <a:buNone/>
            </a:pPr>
            <a:r>
              <a:rPr lang="en-US" sz="1600" dirty="0">
                <a:solidFill>
                  <a:srgbClr val="FF0000"/>
                </a:solidFill>
                <a:latin typeface="Montserrat" pitchFamily="2" charset="77"/>
              </a:rPr>
              <a:t>£49,800 / 6 x 5 = £41,500 Net</a:t>
            </a:r>
          </a:p>
          <a:p>
            <a:pPr marL="457200" lvl="1" indent="0">
              <a:buNone/>
            </a:pPr>
            <a:endParaRPr lang="en-US" sz="1600" dirty="0">
              <a:solidFill>
                <a:schemeClr val="bg1"/>
              </a:solidFill>
              <a:latin typeface="Montserrat" pitchFamily="2" charset="77"/>
            </a:endParaRPr>
          </a:p>
        </p:txBody>
      </p:sp>
      <p:graphicFrame>
        <p:nvGraphicFramePr>
          <p:cNvPr id="5" name="Table 4">
            <a:extLst>
              <a:ext uri="{FF2B5EF4-FFF2-40B4-BE49-F238E27FC236}">
                <a16:creationId xmlns:a16="http://schemas.microsoft.com/office/drawing/2014/main" id="{28B5A70D-814D-5743-6013-6620FF7D5CF7}"/>
              </a:ext>
            </a:extLst>
          </p:cNvPr>
          <p:cNvGraphicFramePr>
            <a:graphicFrameLocks noGrp="1"/>
          </p:cNvGraphicFramePr>
          <p:nvPr>
            <p:extLst>
              <p:ext uri="{D42A27DB-BD31-4B8C-83A1-F6EECF244321}">
                <p14:modId xmlns:p14="http://schemas.microsoft.com/office/powerpoint/2010/main" val="1586797928"/>
              </p:ext>
            </p:extLst>
          </p:nvPr>
        </p:nvGraphicFramePr>
        <p:xfrm>
          <a:off x="652598" y="295565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chemeClr val="tx1"/>
                          </a:solidFill>
                          <a:latin typeface="Montserrat" panose="00000500000000000000" pitchFamily="2" charset="0"/>
                        </a:rPr>
                        <a:t>12/07/X2</a:t>
                      </a:r>
                    </a:p>
                  </a:txBody>
                  <a:tcPr/>
                </a:tc>
                <a:tc>
                  <a:txBody>
                    <a:bodyPr/>
                    <a:lstStyle/>
                    <a:p>
                      <a:r>
                        <a:rPr lang="en-GB" sz="1200" dirty="0">
                          <a:solidFill>
                            <a:schemeClr val="tx1"/>
                          </a:solidFill>
                          <a:latin typeface="Montserrat" panose="00000500000000000000" pitchFamily="2" charset="0"/>
                        </a:rPr>
                        <a:t>Bank</a:t>
                      </a:r>
                    </a:p>
                  </a:txBody>
                  <a:tcPr/>
                </a:tc>
                <a:tc>
                  <a:txBody>
                    <a:bodyPr/>
                    <a:lstStyle/>
                    <a:p>
                      <a:r>
                        <a:rPr lang="en-GB" sz="1200" dirty="0">
                          <a:solidFill>
                            <a:schemeClr val="tx1"/>
                          </a:solidFill>
                          <a:latin typeface="Montserrat" panose="00000500000000000000" pitchFamily="2" charset="0"/>
                        </a:rPr>
                        <a:t>32,150</a:t>
                      </a:r>
                    </a:p>
                  </a:txBody>
                  <a:tcPr/>
                </a:tc>
                <a:tc>
                  <a:txBody>
                    <a:bodyPr/>
                    <a:lstStyle/>
                    <a:p>
                      <a:r>
                        <a:rPr lang="en-GB" sz="1200" dirty="0">
                          <a:solidFill>
                            <a:srgbClr val="FF0000"/>
                          </a:solidFill>
                          <a:latin typeface="Montserrat" panose="00000500000000000000" pitchFamily="2" charset="0"/>
                        </a:rPr>
                        <a:t>28/09/X5</a:t>
                      </a:r>
                    </a:p>
                  </a:txBody>
                  <a:tcPr/>
                </a:tc>
                <a:tc>
                  <a:txBody>
                    <a:bodyPr/>
                    <a:lstStyle/>
                    <a:p>
                      <a:r>
                        <a:rPr lang="en-GB" sz="1200" dirty="0">
                          <a:solidFill>
                            <a:srgbClr val="FF0000"/>
                          </a:solidFill>
                          <a:latin typeface="Montserrat" panose="00000500000000000000" pitchFamily="2" charset="0"/>
                        </a:rPr>
                        <a:t>Disposal</a:t>
                      </a:r>
                    </a:p>
                  </a:txBody>
                  <a:tcPr/>
                </a:tc>
                <a:tc>
                  <a:txBody>
                    <a:bodyPr/>
                    <a:lstStyle/>
                    <a:p>
                      <a:r>
                        <a:rPr lang="en-GB" sz="1200" dirty="0">
                          <a:solidFill>
                            <a:srgbClr val="FF0000"/>
                          </a:solidFill>
                          <a:latin typeface="Montserrat" panose="00000500000000000000" pitchFamily="2" charset="0"/>
                        </a:rPr>
                        <a:t>32,150</a:t>
                      </a:r>
                    </a:p>
                  </a:txBody>
                  <a:tcPr/>
                </a:tc>
                <a:extLst>
                  <a:ext uri="{0D108BD9-81ED-4DB2-BD59-A6C34878D82A}">
                    <a16:rowId xmlns:a16="http://schemas.microsoft.com/office/drawing/2014/main" val="1206754738"/>
                  </a:ext>
                </a:extLst>
              </a:tr>
              <a:tr h="137160">
                <a:tc>
                  <a:txBody>
                    <a:bodyPr/>
                    <a:lstStyle/>
                    <a:p>
                      <a:r>
                        <a:rPr lang="en-GB" sz="1200" dirty="0">
                          <a:solidFill>
                            <a:srgbClr val="FF0000"/>
                          </a:solidFill>
                          <a:latin typeface="Montserrat" panose="00000500000000000000" pitchFamily="2" charset="0"/>
                        </a:rPr>
                        <a:t>28/09/X5</a:t>
                      </a:r>
                    </a:p>
                  </a:txBody>
                  <a:tcPr/>
                </a:tc>
                <a:tc>
                  <a:txBody>
                    <a:bodyPr/>
                    <a:lstStyle/>
                    <a:p>
                      <a:r>
                        <a:rPr lang="en-GB" sz="1200" dirty="0">
                          <a:solidFill>
                            <a:srgbClr val="FF0000"/>
                          </a:solidFill>
                          <a:latin typeface="Montserrat" panose="00000500000000000000" pitchFamily="2" charset="0"/>
                        </a:rPr>
                        <a:t>Disposal</a:t>
                      </a:r>
                    </a:p>
                  </a:txBody>
                  <a:tcPr/>
                </a:tc>
                <a:tc>
                  <a:txBody>
                    <a:bodyPr/>
                    <a:lstStyle/>
                    <a:p>
                      <a:r>
                        <a:rPr lang="en-GB" sz="1200" dirty="0">
                          <a:solidFill>
                            <a:srgbClr val="FF0000"/>
                          </a:solidFill>
                          <a:latin typeface="Montserrat" panose="00000500000000000000" pitchFamily="2" charset="0"/>
                        </a:rPr>
                        <a:t>8,000</a:t>
                      </a: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r>
                        <a:rPr lang="en-GB" sz="1200" dirty="0">
                          <a:solidFill>
                            <a:srgbClr val="FF0000"/>
                          </a:solidFill>
                          <a:latin typeface="Montserrat" panose="00000500000000000000" pitchFamily="2" charset="0"/>
                        </a:rPr>
                        <a:t>28/09/X5</a:t>
                      </a:r>
                    </a:p>
                  </a:txBody>
                  <a:tcPr/>
                </a:tc>
                <a:tc>
                  <a:txBody>
                    <a:bodyPr/>
                    <a:lstStyle/>
                    <a:p>
                      <a:r>
                        <a:rPr lang="en-GB" sz="1200" dirty="0">
                          <a:solidFill>
                            <a:srgbClr val="FF0000"/>
                          </a:solidFill>
                          <a:latin typeface="Montserrat" panose="00000500000000000000" pitchFamily="2" charset="0"/>
                        </a:rPr>
                        <a:t>Bank</a:t>
                      </a:r>
                    </a:p>
                  </a:txBody>
                  <a:tcPr/>
                </a:tc>
                <a:tc>
                  <a:txBody>
                    <a:bodyPr/>
                    <a:lstStyle/>
                    <a:p>
                      <a:r>
                        <a:rPr lang="en-GB" sz="1200" dirty="0">
                          <a:solidFill>
                            <a:srgbClr val="FF0000"/>
                          </a:solidFill>
                          <a:latin typeface="Montserrat" panose="00000500000000000000" pitchFamily="2" charset="0"/>
                        </a:rPr>
                        <a:t>33,500</a:t>
                      </a: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2473272987"/>
                  </a:ext>
                </a:extLst>
              </a:tr>
            </a:tbl>
          </a:graphicData>
        </a:graphic>
      </p:graphicFrame>
      <p:graphicFrame>
        <p:nvGraphicFramePr>
          <p:cNvPr id="6" name="Table 5">
            <a:extLst>
              <a:ext uri="{FF2B5EF4-FFF2-40B4-BE49-F238E27FC236}">
                <a16:creationId xmlns:a16="http://schemas.microsoft.com/office/drawing/2014/main" id="{4F922314-41B7-AF19-F61F-3522E4E33933}"/>
              </a:ext>
            </a:extLst>
          </p:cNvPr>
          <p:cNvGraphicFramePr>
            <a:graphicFrameLocks noGrp="1"/>
          </p:cNvGraphicFramePr>
          <p:nvPr>
            <p:extLst>
              <p:ext uri="{D42A27DB-BD31-4B8C-83A1-F6EECF244321}">
                <p14:modId xmlns:p14="http://schemas.microsoft.com/office/powerpoint/2010/main" val="2042619067"/>
              </p:ext>
            </p:extLst>
          </p:nvPr>
        </p:nvGraphicFramePr>
        <p:xfrm>
          <a:off x="6084303" y="295565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Vehicles Accumulated Depreciation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28/09/X5</a:t>
                      </a:r>
                    </a:p>
                  </a:txBody>
                  <a:tcPr/>
                </a:tc>
                <a:tc>
                  <a:txBody>
                    <a:bodyPr/>
                    <a:lstStyle/>
                    <a:p>
                      <a:r>
                        <a:rPr lang="en-GB" sz="1200" dirty="0">
                          <a:solidFill>
                            <a:srgbClr val="FF0000"/>
                          </a:solidFill>
                          <a:latin typeface="Montserrat" panose="00000500000000000000" pitchFamily="2" charset="0"/>
                        </a:rPr>
                        <a:t>Disposal</a:t>
                      </a:r>
                    </a:p>
                  </a:txBody>
                  <a:tcPr/>
                </a:tc>
                <a:tc>
                  <a:txBody>
                    <a:bodyPr/>
                    <a:lstStyle/>
                    <a:p>
                      <a:r>
                        <a:rPr lang="en-GB" sz="1200" dirty="0">
                          <a:solidFill>
                            <a:srgbClr val="FF0000"/>
                          </a:solidFill>
                          <a:latin typeface="Montserrat" panose="00000500000000000000" pitchFamily="2" charset="0"/>
                        </a:rPr>
                        <a:t>22,250</a:t>
                      </a:r>
                    </a:p>
                  </a:txBody>
                  <a:tcPr/>
                </a:tc>
                <a:tc>
                  <a:txBody>
                    <a:bodyPr/>
                    <a:lstStyle/>
                    <a:p>
                      <a:r>
                        <a:rPr lang="en-GB" sz="1200" dirty="0">
                          <a:solidFill>
                            <a:schemeClr val="tx1"/>
                          </a:solidFill>
                          <a:latin typeface="Montserrat" panose="00000500000000000000" pitchFamily="2" charset="0"/>
                        </a:rPr>
                        <a:t>01/01/X5</a:t>
                      </a:r>
                    </a:p>
                  </a:txBody>
                  <a:tcPr/>
                </a:tc>
                <a:tc>
                  <a:txBody>
                    <a:bodyPr/>
                    <a:lstStyle/>
                    <a:p>
                      <a:r>
                        <a:rPr lang="en-GB" sz="1200" dirty="0">
                          <a:solidFill>
                            <a:schemeClr val="tx1"/>
                          </a:solidFill>
                          <a:latin typeface="Montserrat" panose="00000500000000000000" pitchFamily="2" charset="0"/>
                        </a:rPr>
                        <a:t>Bal b/d</a:t>
                      </a:r>
                    </a:p>
                  </a:txBody>
                  <a:tcPr/>
                </a:tc>
                <a:tc>
                  <a:txBody>
                    <a:bodyPr/>
                    <a:lstStyle/>
                    <a:p>
                      <a:r>
                        <a:rPr lang="en-GB" sz="1200" dirty="0">
                          <a:solidFill>
                            <a:schemeClr val="tx1"/>
                          </a:solidFill>
                          <a:latin typeface="Montserrat" panose="00000500000000000000" pitchFamily="2" charset="0"/>
                        </a:rPr>
                        <a:t>22,250</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tc>
                  <a:txBody>
                    <a:bodyPr/>
                    <a:lstStyle/>
                    <a:p>
                      <a:endParaRPr lang="en-GB" sz="1200" dirty="0">
                        <a:latin typeface="Montserrat" panose="00000500000000000000" pitchFamily="2" charset="0"/>
                      </a:endParaRPr>
                    </a:p>
                  </a:txBody>
                  <a:tcPr/>
                </a:tc>
                <a:extLst>
                  <a:ext uri="{0D108BD9-81ED-4DB2-BD59-A6C34878D82A}">
                    <a16:rowId xmlns:a16="http://schemas.microsoft.com/office/drawing/2014/main" val="72359647"/>
                  </a:ext>
                </a:extLst>
              </a:tr>
            </a:tbl>
          </a:graphicData>
        </a:graphic>
      </p:graphicFrame>
      <p:graphicFrame>
        <p:nvGraphicFramePr>
          <p:cNvPr id="7" name="Table 6">
            <a:extLst>
              <a:ext uri="{FF2B5EF4-FFF2-40B4-BE49-F238E27FC236}">
                <a16:creationId xmlns:a16="http://schemas.microsoft.com/office/drawing/2014/main" id="{C5AAE8C0-C35E-E49F-5BCC-466CBBBA7605}"/>
              </a:ext>
            </a:extLst>
          </p:cNvPr>
          <p:cNvGraphicFramePr>
            <a:graphicFrameLocks noGrp="1"/>
          </p:cNvGraphicFramePr>
          <p:nvPr>
            <p:extLst>
              <p:ext uri="{D42A27DB-BD31-4B8C-83A1-F6EECF244321}">
                <p14:modId xmlns:p14="http://schemas.microsoft.com/office/powerpoint/2010/main" val="1135120396"/>
              </p:ext>
            </p:extLst>
          </p:nvPr>
        </p:nvGraphicFramePr>
        <p:xfrm>
          <a:off x="652598" y="4571095"/>
          <a:ext cx="5194422" cy="1402080"/>
        </p:xfrm>
        <a:graphic>
          <a:graphicData uri="http://schemas.openxmlformats.org/drawingml/2006/table">
            <a:tbl>
              <a:tblPr firstRow="1" bandRow="1">
                <a:tableStyleId>{7DF18680-E054-41AD-8BC1-D1AEF772440D}</a:tableStyleId>
              </a:tblPr>
              <a:tblGrid>
                <a:gridCol w="865737">
                  <a:extLst>
                    <a:ext uri="{9D8B030D-6E8A-4147-A177-3AD203B41FA5}">
                      <a16:colId xmlns:a16="http://schemas.microsoft.com/office/drawing/2014/main" val="628103347"/>
                    </a:ext>
                  </a:extLst>
                </a:gridCol>
                <a:gridCol w="865737">
                  <a:extLst>
                    <a:ext uri="{9D8B030D-6E8A-4147-A177-3AD203B41FA5}">
                      <a16:colId xmlns:a16="http://schemas.microsoft.com/office/drawing/2014/main" val="3977226231"/>
                    </a:ext>
                  </a:extLst>
                </a:gridCol>
                <a:gridCol w="865737">
                  <a:extLst>
                    <a:ext uri="{9D8B030D-6E8A-4147-A177-3AD203B41FA5}">
                      <a16:colId xmlns:a16="http://schemas.microsoft.com/office/drawing/2014/main" val="797425316"/>
                    </a:ext>
                  </a:extLst>
                </a:gridCol>
                <a:gridCol w="865737">
                  <a:extLst>
                    <a:ext uri="{9D8B030D-6E8A-4147-A177-3AD203B41FA5}">
                      <a16:colId xmlns:a16="http://schemas.microsoft.com/office/drawing/2014/main" val="1329756920"/>
                    </a:ext>
                  </a:extLst>
                </a:gridCol>
                <a:gridCol w="865737">
                  <a:extLst>
                    <a:ext uri="{9D8B030D-6E8A-4147-A177-3AD203B41FA5}">
                      <a16:colId xmlns:a16="http://schemas.microsoft.com/office/drawing/2014/main" val="249473807"/>
                    </a:ext>
                  </a:extLst>
                </a:gridCol>
                <a:gridCol w="865737">
                  <a:extLst>
                    <a:ext uri="{9D8B030D-6E8A-4147-A177-3AD203B41FA5}">
                      <a16:colId xmlns:a16="http://schemas.microsoft.com/office/drawing/2014/main" val="1929685078"/>
                    </a:ext>
                  </a:extLst>
                </a:gridCol>
              </a:tblGrid>
              <a:tr h="212046">
                <a:tc gridSpan="6">
                  <a:txBody>
                    <a:bodyPr/>
                    <a:lstStyle/>
                    <a:p>
                      <a:pPr algn="ctr"/>
                      <a:r>
                        <a:rPr lang="en-GB" sz="1400" dirty="0">
                          <a:latin typeface="Montserrat" panose="00000500000000000000" pitchFamily="2" charset="0"/>
                        </a:rPr>
                        <a:t>Disposals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830073987"/>
                  </a:ext>
                </a:extLst>
              </a:tr>
              <a:tr h="212046">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tc>
                  <a:txBody>
                    <a:bodyPr/>
                    <a:lstStyle/>
                    <a:p>
                      <a:r>
                        <a:rPr lang="en-GB" sz="1200" b="1" dirty="0">
                          <a:latin typeface="Montserrat" panose="00000500000000000000" pitchFamily="2" charset="0"/>
                        </a:rPr>
                        <a:t>Date</a:t>
                      </a:r>
                    </a:p>
                  </a:txBody>
                  <a:tcPr/>
                </a:tc>
                <a:tc>
                  <a:txBody>
                    <a:bodyPr/>
                    <a:lstStyle/>
                    <a:p>
                      <a:r>
                        <a:rPr lang="en-GB" sz="1200" b="1" dirty="0">
                          <a:latin typeface="Montserrat" panose="00000500000000000000" pitchFamily="2" charset="0"/>
                        </a:rPr>
                        <a:t>Details</a:t>
                      </a:r>
                    </a:p>
                  </a:txBody>
                  <a:tcPr/>
                </a:tc>
                <a:tc>
                  <a:txBody>
                    <a:bodyPr/>
                    <a:lstStyle/>
                    <a:p>
                      <a:r>
                        <a:rPr lang="en-GB" sz="1200" b="1" dirty="0">
                          <a:latin typeface="Montserrat" panose="00000500000000000000" pitchFamily="2" charset="0"/>
                        </a:rPr>
                        <a:t>£</a:t>
                      </a:r>
                    </a:p>
                  </a:txBody>
                  <a:tcPr/>
                </a:tc>
                <a:extLst>
                  <a:ext uri="{0D108BD9-81ED-4DB2-BD59-A6C34878D82A}">
                    <a16:rowId xmlns:a16="http://schemas.microsoft.com/office/drawing/2014/main" val="1742778474"/>
                  </a:ext>
                </a:extLst>
              </a:tr>
              <a:tr h="212046">
                <a:tc>
                  <a:txBody>
                    <a:bodyPr/>
                    <a:lstStyle/>
                    <a:p>
                      <a:r>
                        <a:rPr lang="en-GB" sz="1200" dirty="0">
                          <a:solidFill>
                            <a:srgbClr val="FF0000"/>
                          </a:solidFill>
                          <a:latin typeface="Montserrat" panose="00000500000000000000" pitchFamily="2" charset="0"/>
                        </a:rPr>
                        <a:t>28/09/X5</a:t>
                      </a:r>
                    </a:p>
                  </a:txBody>
                  <a:tcPr/>
                </a:tc>
                <a:tc>
                  <a:txBody>
                    <a:bodyPr/>
                    <a:lstStyle/>
                    <a:p>
                      <a:r>
                        <a:rPr lang="en-GB" sz="1200" dirty="0">
                          <a:solidFill>
                            <a:srgbClr val="FF0000"/>
                          </a:solidFill>
                          <a:latin typeface="Montserrat" panose="00000500000000000000" pitchFamily="2" charset="0"/>
                        </a:rPr>
                        <a:t>Vehicles</a:t>
                      </a:r>
                    </a:p>
                  </a:txBody>
                  <a:tcPr/>
                </a:tc>
                <a:tc>
                  <a:txBody>
                    <a:bodyPr/>
                    <a:lstStyle/>
                    <a:p>
                      <a:r>
                        <a:rPr lang="en-GB" sz="1200" dirty="0">
                          <a:solidFill>
                            <a:srgbClr val="FF0000"/>
                          </a:solidFill>
                          <a:latin typeface="Montserrat" panose="00000500000000000000" pitchFamily="2" charset="0"/>
                        </a:rPr>
                        <a:t>32,150</a:t>
                      </a:r>
                    </a:p>
                  </a:txBody>
                  <a:tcPr/>
                </a:tc>
                <a:tc>
                  <a:txBody>
                    <a:bodyPr/>
                    <a:lstStyle/>
                    <a:p>
                      <a:r>
                        <a:rPr lang="en-GB" sz="1200" dirty="0">
                          <a:solidFill>
                            <a:srgbClr val="FF0000"/>
                          </a:solidFill>
                          <a:latin typeface="Montserrat" panose="00000500000000000000" pitchFamily="2" charset="0"/>
                        </a:rPr>
                        <a:t>28/09/X5</a:t>
                      </a:r>
                    </a:p>
                  </a:txBody>
                  <a:tcPr/>
                </a:tc>
                <a:tc>
                  <a:txBody>
                    <a:bodyPr/>
                    <a:lstStyle/>
                    <a:p>
                      <a:r>
                        <a:rPr lang="en-GB" sz="1200" dirty="0">
                          <a:solidFill>
                            <a:srgbClr val="FF0000"/>
                          </a:solidFill>
                          <a:latin typeface="Montserrat" panose="00000500000000000000" pitchFamily="2" charset="0"/>
                        </a:rPr>
                        <a:t>VAD</a:t>
                      </a:r>
                    </a:p>
                  </a:txBody>
                  <a:tcPr/>
                </a:tc>
                <a:tc>
                  <a:txBody>
                    <a:bodyPr/>
                    <a:lstStyle/>
                    <a:p>
                      <a:r>
                        <a:rPr lang="en-GB" sz="1200" dirty="0">
                          <a:solidFill>
                            <a:srgbClr val="FF0000"/>
                          </a:solidFill>
                          <a:latin typeface="Montserrat" panose="00000500000000000000" pitchFamily="2" charset="0"/>
                        </a:rPr>
                        <a:t>22,250</a:t>
                      </a:r>
                    </a:p>
                  </a:txBody>
                  <a:tcPr/>
                </a:tc>
                <a:extLst>
                  <a:ext uri="{0D108BD9-81ED-4DB2-BD59-A6C34878D82A}">
                    <a16:rowId xmlns:a16="http://schemas.microsoft.com/office/drawing/2014/main" val="1206754738"/>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r>
                        <a:rPr lang="en-GB" sz="1200" dirty="0">
                          <a:solidFill>
                            <a:srgbClr val="FF0000"/>
                          </a:solidFill>
                          <a:latin typeface="Montserrat" panose="00000500000000000000" pitchFamily="2" charset="0"/>
                        </a:rPr>
                        <a:t>28/09/X5</a:t>
                      </a:r>
                    </a:p>
                  </a:txBody>
                  <a:tcPr/>
                </a:tc>
                <a:tc>
                  <a:txBody>
                    <a:bodyPr/>
                    <a:lstStyle/>
                    <a:p>
                      <a:r>
                        <a:rPr lang="en-GB" sz="1200" dirty="0">
                          <a:solidFill>
                            <a:srgbClr val="FF0000"/>
                          </a:solidFill>
                          <a:latin typeface="Montserrat" panose="00000500000000000000" pitchFamily="2" charset="0"/>
                        </a:rPr>
                        <a:t>Vehicles</a:t>
                      </a:r>
                    </a:p>
                  </a:txBody>
                  <a:tcPr/>
                </a:tc>
                <a:tc>
                  <a:txBody>
                    <a:bodyPr/>
                    <a:lstStyle/>
                    <a:p>
                      <a:r>
                        <a:rPr lang="en-GB" sz="1200" dirty="0">
                          <a:solidFill>
                            <a:srgbClr val="FF0000"/>
                          </a:solidFill>
                          <a:latin typeface="Montserrat" panose="00000500000000000000" pitchFamily="2" charset="0"/>
                        </a:rPr>
                        <a:t>8,000</a:t>
                      </a:r>
                    </a:p>
                  </a:txBody>
                  <a:tcPr/>
                </a:tc>
                <a:extLst>
                  <a:ext uri="{0D108BD9-81ED-4DB2-BD59-A6C34878D82A}">
                    <a16:rowId xmlns:a16="http://schemas.microsoft.com/office/drawing/2014/main" val="3648993230"/>
                  </a:ext>
                </a:extLst>
              </a:tr>
              <a:tr h="137160">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endParaRPr lang="en-GB" sz="1200" dirty="0">
                        <a:solidFill>
                          <a:srgbClr val="FF0000"/>
                        </a:solidFill>
                        <a:latin typeface="Montserrat" panose="00000500000000000000" pitchFamily="2" charset="0"/>
                      </a:endParaRPr>
                    </a:p>
                  </a:txBody>
                  <a:tcPr/>
                </a:tc>
                <a:tc>
                  <a:txBody>
                    <a:bodyPr/>
                    <a:lstStyle/>
                    <a:p>
                      <a:r>
                        <a:rPr lang="en-GB" sz="1200" dirty="0">
                          <a:solidFill>
                            <a:srgbClr val="FF0000"/>
                          </a:solidFill>
                          <a:latin typeface="Montserrat" panose="00000500000000000000" pitchFamily="2" charset="0"/>
                        </a:rPr>
                        <a:t>28/09/X5</a:t>
                      </a:r>
                    </a:p>
                  </a:txBody>
                  <a:tcPr/>
                </a:tc>
                <a:tc>
                  <a:txBody>
                    <a:bodyPr/>
                    <a:lstStyle/>
                    <a:p>
                      <a:r>
                        <a:rPr lang="en-GB" sz="1200" dirty="0">
                          <a:solidFill>
                            <a:srgbClr val="FF0000"/>
                          </a:solidFill>
                          <a:latin typeface="Montserrat" panose="00000500000000000000" pitchFamily="2" charset="0"/>
                        </a:rPr>
                        <a:t>SPL loss</a:t>
                      </a:r>
                    </a:p>
                  </a:txBody>
                  <a:tcPr/>
                </a:tc>
                <a:tc>
                  <a:txBody>
                    <a:bodyPr/>
                    <a:lstStyle/>
                    <a:p>
                      <a:r>
                        <a:rPr lang="en-GB" sz="1200" dirty="0">
                          <a:solidFill>
                            <a:srgbClr val="FF0000"/>
                          </a:solidFill>
                          <a:latin typeface="Montserrat" panose="00000500000000000000" pitchFamily="2" charset="0"/>
                        </a:rPr>
                        <a:t>1,900</a:t>
                      </a:r>
                    </a:p>
                  </a:txBody>
                  <a:tcPr/>
                </a:tc>
                <a:extLst>
                  <a:ext uri="{0D108BD9-81ED-4DB2-BD59-A6C34878D82A}">
                    <a16:rowId xmlns:a16="http://schemas.microsoft.com/office/drawing/2014/main" val="3470527553"/>
                  </a:ext>
                </a:extLst>
              </a:tr>
            </a:tbl>
          </a:graphicData>
        </a:graphic>
      </p:graphicFrame>
    </p:spTree>
    <p:extLst>
      <p:ext uri="{BB962C8B-B14F-4D97-AF65-F5344CB8AC3E}">
        <p14:creationId xmlns:p14="http://schemas.microsoft.com/office/powerpoint/2010/main" val="3176074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1442</TotalTime>
  <Words>2483</Words>
  <Application>Microsoft Office PowerPoint</Application>
  <PresentationFormat>Widescreen</PresentationFormat>
  <Paragraphs>759</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Montserrat</vt:lpstr>
      <vt:lpstr>Montserrat SemiBold</vt:lpstr>
      <vt:lpstr>Office Theme</vt:lpstr>
      <vt:lpstr>PowerPoint Presentation</vt:lpstr>
      <vt:lpstr>Topics</vt:lpstr>
      <vt:lpstr>Accounting for Depreciation – Straight Line Method</vt:lpstr>
      <vt:lpstr>Accounting for Depreciation – Straight Line Method</vt:lpstr>
      <vt:lpstr>Accounting for Depreciation – Straight Line Method</vt:lpstr>
      <vt:lpstr>Accounting for Depreciation – Diminishing Balance Method</vt:lpstr>
      <vt:lpstr>Accounting for Depreciation – Diminishing Balance Method</vt:lpstr>
      <vt:lpstr>Accounting for Depreciation – Diminishing Balance Method</vt:lpstr>
      <vt:lpstr>Disposals of Non-Current Assets</vt:lpstr>
      <vt:lpstr>Accruals and Prepayments</vt:lpstr>
      <vt:lpstr>Accrued Expenses</vt:lpstr>
      <vt:lpstr>Accrued Income</vt:lpstr>
      <vt:lpstr>Prepaid Expenses</vt:lpstr>
      <vt:lpstr>Prepaid Income</vt:lpstr>
      <vt:lpstr>Allowance for Doubtful Receivables – Creating an Allowance</vt:lpstr>
      <vt:lpstr>Allowance for Doubtful Receivables – Increasing an Allowance</vt:lpstr>
      <vt:lpstr>Allowance for Doubtful Receivables – Decreasing an Allowance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Nash</dc:creator>
  <cp:lastModifiedBy>Jake Richardson</cp:lastModifiedBy>
  <cp:revision>91</cp:revision>
  <dcterms:created xsi:type="dcterms:W3CDTF">2023-01-20T15:18:18Z</dcterms:created>
  <dcterms:modified xsi:type="dcterms:W3CDTF">2026-02-25T19:16:55Z</dcterms:modified>
</cp:coreProperties>
</file>