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62" r:id="rId3"/>
    <p:sldId id="263" r:id="rId4"/>
    <p:sldId id="264" r:id="rId5"/>
    <p:sldId id="266" r:id="rId6"/>
    <p:sldId id="265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8" r:id="rId18"/>
    <p:sldId id="277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53" autoAdjust="0"/>
    <p:restoredTop sz="96405"/>
  </p:normalViewPr>
  <p:slideViewPr>
    <p:cSldViewPr snapToGrid="0">
      <p:cViewPr varScale="1">
        <p:scale>
          <a:sx n="111" d="100"/>
          <a:sy n="111" d="100"/>
        </p:scale>
        <p:origin x="5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628EB-1968-5644-82DF-5CF5BD0E37B9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EEC91-5955-D148-8D4E-16C9C29A99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96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17E02-4DFC-2E9D-AD8B-57C5FADB8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B1A91E-455A-C190-D513-6622CF13E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47D5A-B369-3AFA-11D8-4527B4A5A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4A42E5-6C92-1595-9A15-E0CC886266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36D9D7-B04C-CCC0-AF82-B22CFCAE2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34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22FA1-FC6C-1D31-EFC0-BF704A2F2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276B9A-602C-6C7E-0BE2-657E757675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A2A296-94DF-522E-F5D3-2734FFBEA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B4AB3-06CA-158D-668C-2E622ABB5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E4BAB3-68E9-6F38-C410-3147968BC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326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769287-CCBD-D1E6-F02E-8D639F406E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E96829-51BB-8079-F134-8C8D0DE2B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1FD06-0E22-25E0-419B-3BDAB7AF7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7CB37-4BA0-3E48-19E7-88174E162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5805C9-906D-30B1-7FCB-50480C93D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101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506DD-CA79-910C-ED16-FD30A9BA7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05468-AD66-3BA8-1C39-8634CD1FB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2554D5-E805-D557-148B-D8849C493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03587-AE9E-BA96-2055-04B133CBC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A42D1-4260-57FC-3EED-EABD14129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88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25E166-02F8-7998-458B-E3AE7EC80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C90F22-5B12-05AD-682F-B60663D23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571EA-8CDA-5B03-A241-AB7CA78E7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4D81A5-CFF7-9E3D-79D8-75331BA4E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40BEE-6D38-2D1B-0658-477D57132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003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FFAAD-820B-339E-8239-53E9EDC63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676A3C-DA52-D344-5AC3-C60D2018E1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DD13B1-CDC3-7F30-61DA-442E4A38C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CCA118-4963-38DE-A2BA-BC793C3C1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DE58B7-F65F-56DC-8930-D031F6E75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7A47AA-45E0-6AEE-600A-7CE2B93A1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347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C28D0-82CE-854C-75AE-837E74279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B063F3-F767-6BB2-78AF-F39B54440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215963-336B-8EE8-23CF-DFAB104FA9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E35843-7766-4EC6-20D2-E46A1FA63F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9DDDCD-6E6D-9668-3012-CF08B3FA475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D38827-45EF-E274-6292-BB758F8E9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83ED8C-7292-CE62-01E1-C81333866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9E9008-5D53-B6B5-52E8-89D86BC8A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12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823ED-09D9-509C-378E-2FF7A6C9A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7A0D4C-3760-82AF-5252-F34B6F775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EE948D-E641-9CF4-6BDD-A18F3354C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B354F7-021D-866A-5BE6-BE558D56F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798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5DAE5F-C011-148E-308E-5756FA8AD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F348BC-AF68-58D7-58AC-602D54428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CE2A8A-0C91-7EDB-2FA3-C72077ECC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452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EE574-0987-FC93-28C1-E14EFF36D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20D31-2298-9D66-14C1-11B8E523E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93EEFB-7E57-B94C-1A71-ED772AE2B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963390-EA83-576A-4D11-30F913456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5A85B1-93F2-4C3D-7E81-82400F5E5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06A38-D282-1553-106B-A15E5C7AA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90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659D1-6B91-85D3-5BA1-92CCF04D0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1649D0-F0A2-9391-5EC0-A161AC8541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C10635-D2C6-BE8A-1BEF-AAD05833D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FF02C-721B-E821-E303-7C0FF10570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80EB4A-4307-C100-E67F-7CBA6A3CF3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E02756-8517-0F11-367C-EC66F603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878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7ACE21-F2DF-9733-29D0-6BA51ACD8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1B6F87-A6C8-9806-69B3-2C9C99E86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EE2E9-B730-8292-BED7-E1FCFB1F3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FC9CB-30BB-904E-946E-DEF9A40B0E73}" type="datetimeFigureOut">
              <a:rPr lang="en-US" smtClean="0"/>
              <a:t>2/11/2026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B3E0EB-40BA-56ED-8E13-6159892B1D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D85E9-BDE5-DF40-1F31-7C63B613BD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77A18-9E9E-E849-8A61-06A9839194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45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EA4D3B-0C53-8049-6AC6-61F8AE72AD88}"/>
              </a:ext>
            </a:extLst>
          </p:cNvPr>
          <p:cNvSpPr txBox="1"/>
          <p:nvPr/>
        </p:nvSpPr>
        <p:spPr>
          <a:xfrm>
            <a:off x="968991" y="2101755"/>
            <a:ext cx="567746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anose="00000700000000000000" pitchFamily="2" charset="0"/>
              </a:rPr>
              <a:t>Introduction to Bookkeeping (ITBK) Revision Session</a:t>
            </a:r>
          </a:p>
        </p:txBody>
      </p:sp>
    </p:spTree>
    <p:extLst>
      <p:ext uri="{BB962C8B-B14F-4D97-AF65-F5344CB8AC3E}">
        <p14:creationId xmlns:p14="http://schemas.microsoft.com/office/powerpoint/2010/main" val="859858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D42209-1548-01D6-B41C-7D6F5480A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FE9B8-7D1E-0F58-2FC4-5E6B34374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Cash Book – Worked Example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FFB0BDE-06A7-D8C2-2B42-661866E6456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2244505"/>
              </p:ext>
            </p:extLst>
          </p:nvPr>
        </p:nvGraphicFramePr>
        <p:xfrm>
          <a:off x="838199" y="1548341"/>
          <a:ext cx="9734551" cy="4053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71526">
                  <a:extLst>
                    <a:ext uri="{9D8B030D-6E8A-4147-A177-3AD203B41FA5}">
                      <a16:colId xmlns:a16="http://schemas.microsoft.com/office/drawing/2014/main" val="251603778"/>
                    </a:ext>
                  </a:extLst>
                </a:gridCol>
                <a:gridCol w="1876425">
                  <a:extLst>
                    <a:ext uri="{9D8B030D-6E8A-4147-A177-3AD203B41FA5}">
                      <a16:colId xmlns:a16="http://schemas.microsoft.com/office/drawing/2014/main" val="2367845138"/>
                    </a:ext>
                  </a:extLst>
                </a:gridCol>
                <a:gridCol w="1152525">
                  <a:extLst>
                    <a:ext uri="{9D8B030D-6E8A-4147-A177-3AD203B41FA5}">
                      <a16:colId xmlns:a16="http://schemas.microsoft.com/office/drawing/2014/main" val="3315190461"/>
                    </a:ext>
                  </a:extLst>
                </a:gridCol>
                <a:gridCol w="1119188">
                  <a:extLst>
                    <a:ext uri="{9D8B030D-6E8A-4147-A177-3AD203B41FA5}">
                      <a16:colId xmlns:a16="http://schemas.microsoft.com/office/drawing/2014/main" val="1570317839"/>
                    </a:ext>
                  </a:extLst>
                </a:gridCol>
                <a:gridCol w="814387">
                  <a:extLst>
                    <a:ext uri="{9D8B030D-6E8A-4147-A177-3AD203B41FA5}">
                      <a16:colId xmlns:a16="http://schemas.microsoft.com/office/drawing/2014/main" val="1130608140"/>
                    </a:ext>
                  </a:extLst>
                </a:gridCol>
                <a:gridCol w="1762125">
                  <a:extLst>
                    <a:ext uri="{9D8B030D-6E8A-4147-A177-3AD203B41FA5}">
                      <a16:colId xmlns:a16="http://schemas.microsoft.com/office/drawing/2014/main" val="4002522190"/>
                    </a:ext>
                  </a:extLst>
                </a:gridCol>
                <a:gridCol w="1113236">
                  <a:extLst>
                    <a:ext uri="{9D8B030D-6E8A-4147-A177-3AD203B41FA5}">
                      <a16:colId xmlns:a16="http://schemas.microsoft.com/office/drawing/2014/main" val="1442759421"/>
                    </a:ext>
                  </a:extLst>
                </a:gridCol>
                <a:gridCol w="1125139">
                  <a:extLst>
                    <a:ext uri="{9D8B030D-6E8A-4147-A177-3AD203B41FA5}">
                      <a16:colId xmlns:a16="http://schemas.microsoft.com/office/drawing/2014/main" val="4049009984"/>
                    </a:ext>
                  </a:extLst>
                </a:gridCol>
              </a:tblGrid>
              <a:tr h="256293">
                <a:tc gridSpan="8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Cash Book (CB001)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504877"/>
                  </a:ext>
                </a:extLst>
              </a:tr>
              <a:tr h="256293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Cash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Cash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633376"/>
                  </a:ext>
                </a:extLst>
              </a:tr>
              <a:tr h="256293">
                <a:tc>
                  <a:txBody>
                    <a:bodyPr/>
                    <a:lstStyle/>
                    <a:p>
                      <a:r>
                        <a:rPr lang="en-GB" dirty="0"/>
                        <a:t>02/02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02/02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Computers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2,750.00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5430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r>
                        <a:rPr lang="en-GB" dirty="0"/>
                        <a:t>03/02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03/02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6553507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r>
                        <a:rPr lang="en-GB" dirty="0"/>
                        <a:t>05/02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Credit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04/02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Laptops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4,800.00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692175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r>
                        <a:rPr lang="en-GB" dirty="0"/>
                        <a:t>05/02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Cash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212.60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06/02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Advertising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296776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r>
                        <a:rPr lang="en-GB" dirty="0"/>
                        <a:t>07/02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Cash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148.50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Credit 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1,440.00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410939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Cash 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5350491"/>
                  </a:ext>
                </a:extLst>
              </a:tr>
              <a:tr h="1219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0" u="none" dirty="0"/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b="0" u="none" dirty="0"/>
                        <a:t>Bal c/d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86257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829817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r>
                        <a:rPr lang="en-GB" dirty="0"/>
                        <a:t>09/02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Bal b/d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b="1" u="none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390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569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E54EF8-E988-E63D-6930-7AB4E12010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6B4D80-FCBD-797F-BEBA-D9A3BCA03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2473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Petty Cash Book – Worked Example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1B293B3-E709-C8EB-C1D6-C85E9BB71B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697967"/>
              </p:ext>
            </p:extLst>
          </p:nvPr>
        </p:nvGraphicFramePr>
        <p:xfrm>
          <a:off x="561974" y="1262590"/>
          <a:ext cx="10706099" cy="468630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44656">
                  <a:extLst>
                    <a:ext uri="{9D8B030D-6E8A-4147-A177-3AD203B41FA5}">
                      <a16:colId xmlns:a16="http://schemas.microsoft.com/office/drawing/2014/main" val="1245729323"/>
                    </a:ext>
                  </a:extLst>
                </a:gridCol>
                <a:gridCol w="728735">
                  <a:extLst>
                    <a:ext uri="{9D8B030D-6E8A-4147-A177-3AD203B41FA5}">
                      <a16:colId xmlns:a16="http://schemas.microsoft.com/office/drawing/2014/main" val="1728161405"/>
                    </a:ext>
                  </a:extLst>
                </a:gridCol>
                <a:gridCol w="1358506">
                  <a:extLst>
                    <a:ext uri="{9D8B030D-6E8A-4147-A177-3AD203B41FA5}">
                      <a16:colId xmlns:a16="http://schemas.microsoft.com/office/drawing/2014/main" val="1587659748"/>
                    </a:ext>
                  </a:extLst>
                </a:gridCol>
                <a:gridCol w="647764">
                  <a:extLst>
                    <a:ext uri="{9D8B030D-6E8A-4147-A177-3AD203B41FA5}">
                      <a16:colId xmlns:a16="http://schemas.microsoft.com/office/drawing/2014/main" val="453805126"/>
                    </a:ext>
                  </a:extLst>
                </a:gridCol>
                <a:gridCol w="1124590">
                  <a:extLst>
                    <a:ext uri="{9D8B030D-6E8A-4147-A177-3AD203B41FA5}">
                      <a16:colId xmlns:a16="http://schemas.microsoft.com/office/drawing/2014/main" val="2713451457"/>
                    </a:ext>
                  </a:extLst>
                </a:gridCol>
                <a:gridCol w="1151580">
                  <a:extLst>
                    <a:ext uri="{9D8B030D-6E8A-4147-A177-3AD203B41FA5}">
                      <a16:colId xmlns:a16="http://schemas.microsoft.com/office/drawing/2014/main" val="4130937261"/>
                    </a:ext>
                  </a:extLst>
                </a:gridCol>
                <a:gridCol w="1124590">
                  <a:extLst>
                    <a:ext uri="{9D8B030D-6E8A-4147-A177-3AD203B41FA5}">
                      <a16:colId xmlns:a16="http://schemas.microsoft.com/office/drawing/2014/main" val="1936976832"/>
                    </a:ext>
                  </a:extLst>
                </a:gridCol>
                <a:gridCol w="1169574">
                  <a:extLst>
                    <a:ext uri="{9D8B030D-6E8A-4147-A177-3AD203B41FA5}">
                      <a16:colId xmlns:a16="http://schemas.microsoft.com/office/drawing/2014/main" val="3133097125"/>
                    </a:ext>
                  </a:extLst>
                </a:gridCol>
                <a:gridCol w="1214557">
                  <a:extLst>
                    <a:ext uri="{9D8B030D-6E8A-4147-A177-3AD203B41FA5}">
                      <a16:colId xmlns:a16="http://schemas.microsoft.com/office/drawing/2014/main" val="3522249010"/>
                    </a:ext>
                  </a:extLst>
                </a:gridCol>
                <a:gridCol w="1241547">
                  <a:extLst>
                    <a:ext uri="{9D8B030D-6E8A-4147-A177-3AD203B41FA5}">
                      <a16:colId xmlns:a16="http://schemas.microsoft.com/office/drawing/2014/main" val="2734829675"/>
                    </a:ext>
                  </a:extLst>
                </a:gridCol>
              </a:tblGrid>
              <a:tr h="355357">
                <a:tc gridSpan="10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Petty Cash Book (PCB001)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704447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r>
                        <a:rPr lang="en-GB" sz="1600" b="1" dirty="0"/>
                        <a:t>Receipts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V-No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Analysis Columns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674416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r>
                        <a:rPr lang="en-GB" sz="1600" dirty="0"/>
                        <a:t>100.00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02/02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Travel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Stationery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Postage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Sundries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456808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03/02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Taxi Fares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15.00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230240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04/02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Stamps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14.00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172657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04/02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Tea/Coffee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11.60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11.60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850546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06/02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Stationery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004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24.60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4.10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20.50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885106"/>
                  </a:ext>
                </a:extLst>
              </a:tr>
              <a:tr h="300686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600468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Bank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401059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Balance c/d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2404019"/>
                  </a:ext>
                </a:extLst>
              </a:tr>
              <a:tr h="300686"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088695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09/02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solidFill>
                            <a:schemeClr val="tx1"/>
                          </a:solidFill>
                        </a:rPr>
                        <a:t>Balance b/d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5263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8315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9C33367-EE3B-FBCE-E85B-FDE317A081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D937B-CC07-68E3-DA99-6FCFEA04D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The Journal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EB47D22-CAB1-7011-5E03-B590F9EE8A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192447"/>
              </p:ext>
            </p:extLst>
          </p:nvPr>
        </p:nvGraphicFramePr>
        <p:xfrm>
          <a:off x="838200" y="1586441"/>
          <a:ext cx="8128000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42975">
                  <a:extLst>
                    <a:ext uri="{9D8B030D-6E8A-4147-A177-3AD203B41FA5}">
                      <a16:colId xmlns:a16="http://schemas.microsoft.com/office/drawing/2014/main" val="935909879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val="279524930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4066621657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429688229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981791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Account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4735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02/02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Motor Vehicles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JNL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240.00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493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02/02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Motor Vehicles 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JNL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1258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240.00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240.00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5739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379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5C8855-ADE1-3A43-F291-4750EAF61D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7B11E-58D2-DBED-6758-E0BE1522B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Classification of Accounts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7AE77-FC2E-3059-8DC5-A3053EA29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1557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All accounts will fall into one of the following categories: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Assets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Liabilities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Income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Expense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Capital (Equity)</a:t>
            </a:r>
          </a:p>
          <a:p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  <a:p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5175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ED8882-9641-E864-FDED-A6F514B35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5D02A-1B29-2EB9-9719-6ADDCB5A51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Classification of Accounts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39D48C8-96CA-B8DA-CC65-4F57A2767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435248"/>
              </p:ext>
            </p:extLst>
          </p:nvPr>
        </p:nvGraphicFramePr>
        <p:xfrm>
          <a:off x="519024" y="1010405"/>
          <a:ext cx="10834776" cy="5169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05796">
                  <a:extLst>
                    <a:ext uri="{9D8B030D-6E8A-4147-A177-3AD203B41FA5}">
                      <a16:colId xmlns:a16="http://schemas.microsoft.com/office/drawing/2014/main" val="1604063406"/>
                    </a:ext>
                  </a:extLst>
                </a:gridCol>
                <a:gridCol w="1805796">
                  <a:extLst>
                    <a:ext uri="{9D8B030D-6E8A-4147-A177-3AD203B41FA5}">
                      <a16:colId xmlns:a16="http://schemas.microsoft.com/office/drawing/2014/main" val="1916750487"/>
                    </a:ext>
                  </a:extLst>
                </a:gridCol>
                <a:gridCol w="1805796">
                  <a:extLst>
                    <a:ext uri="{9D8B030D-6E8A-4147-A177-3AD203B41FA5}">
                      <a16:colId xmlns:a16="http://schemas.microsoft.com/office/drawing/2014/main" val="2009675030"/>
                    </a:ext>
                  </a:extLst>
                </a:gridCol>
                <a:gridCol w="1805796">
                  <a:extLst>
                    <a:ext uri="{9D8B030D-6E8A-4147-A177-3AD203B41FA5}">
                      <a16:colId xmlns:a16="http://schemas.microsoft.com/office/drawing/2014/main" val="1479288695"/>
                    </a:ext>
                  </a:extLst>
                </a:gridCol>
                <a:gridCol w="1805796">
                  <a:extLst>
                    <a:ext uri="{9D8B030D-6E8A-4147-A177-3AD203B41FA5}">
                      <a16:colId xmlns:a16="http://schemas.microsoft.com/office/drawing/2014/main" val="1825793609"/>
                    </a:ext>
                  </a:extLst>
                </a:gridCol>
                <a:gridCol w="1805796">
                  <a:extLst>
                    <a:ext uri="{9D8B030D-6E8A-4147-A177-3AD203B41FA5}">
                      <a16:colId xmlns:a16="http://schemas.microsoft.com/office/drawing/2014/main" val="3361143524"/>
                    </a:ext>
                  </a:extLst>
                </a:gridCol>
              </a:tblGrid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Account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Expense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Income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Asset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Capital (Equity)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3424454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081331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6175383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955749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RLCA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2755265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PLCA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6832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492822"/>
                  </a:ext>
                </a:extLst>
              </a:tr>
              <a:tr h="414680">
                <a:tc>
                  <a:txBody>
                    <a:bodyPr/>
                    <a:lstStyle/>
                    <a:p>
                      <a:r>
                        <a:rPr lang="en-GB" dirty="0"/>
                        <a:t>Purchase Returns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092931"/>
                  </a:ext>
                </a:extLst>
              </a:tr>
              <a:tr h="350323">
                <a:tc>
                  <a:txBody>
                    <a:bodyPr/>
                    <a:lstStyle/>
                    <a:p>
                      <a:r>
                        <a:rPr lang="en-GB" dirty="0"/>
                        <a:t>Sales Returns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937635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Wages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4533146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VAT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089133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31966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Drawings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139323"/>
                  </a:ext>
                </a:extLst>
              </a:tr>
              <a:tr h="346475">
                <a:tc>
                  <a:txBody>
                    <a:bodyPr/>
                    <a:lstStyle/>
                    <a:p>
                      <a:r>
                        <a:rPr lang="en-GB" dirty="0"/>
                        <a:t>Vehicles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4898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4268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1CBF9B-F710-20B5-CD9F-A4100C5A8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9F37A-FACE-BB77-ECE2-4C4267BD59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27AD9-4D8F-B7DA-DCF6-23C9F5F34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4138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The following totals have been taken from the previously completed Day Books and now need posting into the relevant accounts. You will need to: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Post the Net/VAT/Total amounts from the Day Books where applicable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Post all other transactions into the accounts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Record all account balances at the end of the period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  <a:p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644057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3360F3-B195-09AF-941C-261332FB4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7C447-33B6-2754-6512-D9A19B839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- Sales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ED5DC34-E707-CD70-17C7-385EBB9C5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56963"/>
              </p:ext>
            </p:extLst>
          </p:nvPr>
        </p:nvGraphicFramePr>
        <p:xfrm>
          <a:off x="838200" y="1100822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316573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Sales Day Book (SDB001)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296280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296280">
                <a:tc>
                  <a:txBody>
                    <a:bodyPr/>
                    <a:lstStyle/>
                    <a:p>
                      <a:r>
                        <a:rPr lang="en-GB" sz="16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2,796.60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466.09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2,330.51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F70BFC2-CEBC-C4AF-EAD3-0F9FE28487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3353005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Sales Account (Income)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2,330.51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AFB3241-B944-F75C-D692-7CB21DD18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114938"/>
              </p:ext>
            </p:extLst>
          </p:nvPr>
        </p:nvGraphicFramePr>
        <p:xfrm>
          <a:off x="5642454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4C1BCC9-FA01-9FE3-9099-BC883B5EB3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598274"/>
              </p:ext>
            </p:extLst>
          </p:nvPr>
        </p:nvGraphicFramePr>
        <p:xfrm>
          <a:off x="838200" y="4470112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RLCA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2,796.60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9118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77D1A59-CD47-1C6C-BA8A-4A89281DC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BCD87C-0BD2-D9C2-9D72-C4D921FA5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- Purchases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4AEDDEE-10A6-5644-888F-99976F617A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248825"/>
              </p:ext>
            </p:extLst>
          </p:nvPr>
        </p:nvGraphicFramePr>
        <p:xfrm>
          <a:off x="5642454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0C45C9F-17BB-93A9-AABF-1893433E08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603900"/>
              </p:ext>
            </p:extLst>
          </p:nvPr>
        </p:nvGraphicFramePr>
        <p:xfrm>
          <a:off x="838200" y="4470111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PLCA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2,213.64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45DB489-416E-3128-460A-172DD2F5A8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6561358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Purchases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1,844.70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C18CCB1-AECC-DE31-8D0C-65328E4958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9057588"/>
              </p:ext>
            </p:extLst>
          </p:nvPr>
        </p:nvGraphicFramePr>
        <p:xfrm>
          <a:off x="838200" y="1104101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279942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Purchases Day Book (PDB001)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261997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261997">
                <a:tc>
                  <a:txBody>
                    <a:bodyPr/>
                    <a:lstStyle/>
                    <a:p>
                      <a:r>
                        <a:rPr lang="en-GB" sz="16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2,213.64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1,844.70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9021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436DFF-55AE-1EDD-CC05-FE4392E25D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620C5-C076-2C27-6790-03AFA127E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Sales Returns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93EC001-CC38-0646-E18E-D42515A471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495750"/>
              </p:ext>
            </p:extLst>
          </p:nvPr>
        </p:nvGraphicFramePr>
        <p:xfrm>
          <a:off x="5642454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4B7D7B7-BC96-4860-CC51-C155B3B881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047839"/>
              </p:ext>
            </p:extLst>
          </p:nvPr>
        </p:nvGraphicFramePr>
        <p:xfrm>
          <a:off x="838200" y="4470111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RLCA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2,796.60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72.00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F9AED7F1-7D5E-6B3B-A972-E153D9E851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575619"/>
              </p:ext>
            </p:extLst>
          </p:nvPr>
        </p:nvGraphicFramePr>
        <p:xfrm>
          <a:off x="838200" y="1104101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32121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Sales Returns Day Book (SRDB001)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00626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00626">
                <a:tc>
                  <a:txBody>
                    <a:bodyPr/>
                    <a:lstStyle/>
                    <a:p>
                      <a:r>
                        <a:rPr lang="en-GB" sz="1600" dirty="0"/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72.00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60.00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A376644-E5AF-C8C3-B24D-ADE1916DED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87162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Sales Returns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60.00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6291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41C285-B0E9-6925-EB6A-1A91AEA24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DF5CE-C0AF-5C35-AE17-3ECA37BE8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Purchases Returns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458539D-88BC-13A8-899F-3137F19471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7650007"/>
              </p:ext>
            </p:extLst>
          </p:nvPr>
        </p:nvGraphicFramePr>
        <p:xfrm>
          <a:off x="5642454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1F18DD2-2169-88E9-7E7D-8B8936AE01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612534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Purchases Returns (Income)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6487C0D-0C2E-134D-535B-808EB959C8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3900162"/>
              </p:ext>
            </p:extLst>
          </p:nvPr>
        </p:nvGraphicFramePr>
        <p:xfrm>
          <a:off x="838200" y="4478739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PLCA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2,213.64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5A3F5BA-D0D1-9D3A-A1C2-CD05C362BE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0555136"/>
              </p:ext>
            </p:extLst>
          </p:nvPr>
        </p:nvGraphicFramePr>
        <p:xfrm>
          <a:off x="838200" y="1104101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247389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Purchases Returns Day Book (PRDB001)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231531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231531">
                <a:tc>
                  <a:txBody>
                    <a:bodyPr/>
                    <a:lstStyle/>
                    <a:p>
                      <a:r>
                        <a:rPr lang="en-GB" sz="1600" dirty="0"/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3081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A00DC1-DD2F-6D7A-0D49-B03C5526F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73924-FE4F-5EBC-6493-65AD44EBF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A1814-0E5C-9799-FF5E-2F0340FDA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Books of Prime Entry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Classification of Accounts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Posting Transactions into the Accounting System</a:t>
            </a:r>
          </a:p>
          <a:p>
            <a:pPr marL="0" indent="0">
              <a:buNone/>
            </a:pPr>
            <a:endParaRPr lang="en-US" sz="1800" dirty="0">
              <a:solidFill>
                <a:schemeClr val="bg1"/>
              </a:solidFill>
              <a:latin typeface="Montserrat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432127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418A5E-1534-3BB6-77AB-4D9F7DCCD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D3A49-496F-21DF-82D7-D718A8F80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Discounts Allowed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258C4D9-C323-C252-A991-AE2BBBD420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6257489"/>
              </p:ext>
            </p:extLst>
          </p:nvPr>
        </p:nvGraphicFramePr>
        <p:xfrm>
          <a:off x="838200" y="4470111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RLCA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2,796.60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72.00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45.60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7838ADF-83D1-3204-78A4-407FDD50B4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495109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Discounts Allowed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38.00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D6E7E0D-5230-39A8-319E-F19899894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792323"/>
              </p:ext>
            </p:extLst>
          </p:nvPr>
        </p:nvGraphicFramePr>
        <p:xfrm>
          <a:off x="838200" y="1103148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25869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Discounts Allowed Day Book (DA001)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242108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 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242108"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45.60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7.60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38.00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A3710B0-BC87-38E6-10E1-8D8961E371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902787"/>
              </p:ext>
            </p:extLst>
          </p:nvPr>
        </p:nvGraphicFramePr>
        <p:xfrm>
          <a:off x="5642454" y="2937025"/>
          <a:ext cx="4622322" cy="140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7.60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977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3358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4A73506-576E-13C2-A6D5-1B71A1A2B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AED095-A5AB-A2F5-1350-771E81065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Discounts Received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5F85E92-2459-E145-CB77-85B09E1CA8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3889203"/>
              </p:ext>
            </p:extLst>
          </p:nvPr>
        </p:nvGraphicFramePr>
        <p:xfrm>
          <a:off x="838200" y="2937025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Discounts Received (Income)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18.64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05153AF-ABC3-1FCF-86C6-C62B320F7B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300484"/>
              </p:ext>
            </p:extLst>
          </p:nvPr>
        </p:nvGraphicFramePr>
        <p:xfrm>
          <a:off x="838200" y="4478739"/>
          <a:ext cx="462232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PLCA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2,213.64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22.36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7086889-186A-038D-4966-F0853C0CB9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203911"/>
              </p:ext>
            </p:extLst>
          </p:nvPr>
        </p:nvGraphicFramePr>
        <p:xfrm>
          <a:off x="838200" y="1104101"/>
          <a:ext cx="9426576" cy="103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164370">
                <a:tc gridSpan="6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Discounts Received Day Book (DR001)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153834">
                <a:tc>
                  <a:txBody>
                    <a:bodyPr/>
                    <a:lstStyle/>
                    <a:p>
                      <a:r>
                        <a:rPr lang="en-GB" sz="16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Total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VAT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Net (£)</a:t>
                      </a:r>
                      <a:endParaRPr lang="en-GB" sz="1600" b="1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153834">
                <a:tc>
                  <a:txBody>
                    <a:bodyPr/>
                    <a:lstStyle/>
                    <a:p>
                      <a:r>
                        <a:rPr lang="en-GB" sz="1600" dirty="0"/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22.36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3.72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b="1" u="sng" dirty="0">
                          <a:solidFill>
                            <a:schemeClr val="tx1"/>
                          </a:solidFill>
                        </a:rPr>
                        <a:t>18.64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6A36F1C-0CBF-BAE6-0022-D10016D427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029524"/>
              </p:ext>
            </p:extLst>
          </p:nvPr>
        </p:nvGraphicFramePr>
        <p:xfrm>
          <a:off x="5642454" y="2937025"/>
          <a:ext cx="4622322" cy="140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770387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770387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7.60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DR001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3.72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977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1940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DFE9A87-73A9-AEA3-767B-92F29933D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68C28-C576-C5AD-294F-6DCE86279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255"/>
            <a:ext cx="10617679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Cash Book (Receipts)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D96A32C-863C-7319-DD90-470C381165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4426506"/>
              </p:ext>
            </p:extLst>
          </p:nvPr>
        </p:nvGraphicFramePr>
        <p:xfrm>
          <a:off x="6390016" y="989442"/>
          <a:ext cx="4870332" cy="1584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Bank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977472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04187F4C-CE8B-2579-D45F-84A7029028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890625"/>
              </p:ext>
            </p:extLst>
          </p:nvPr>
        </p:nvGraphicFramePr>
        <p:xfrm>
          <a:off x="6390016" y="2771090"/>
          <a:ext cx="4870332" cy="112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Cash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212.60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07/02/26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148.50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2B18CD6-BF01-9B50-9261-6EF2EEC83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667016"/>
              </p:ext>
            </p:extLst>
          </p:nvPr>
        </p:nvGraphicFramePr>
        <p:xfrm>
          <a:off x="931650" y="3121171"/>
          <a:ext cx="4870332" cy="853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Capital (Equity)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F3EF1E5-A492-818E-4D8F-090C91C82C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823930"/>
              </p:ext>
            </p:extLst>
          </p:nvPr>
        </p:nvGraphicFramePr>
        <p:xfrm>
          <a:off x="931650" y="4123989"/>
          <a:ext cx="4870332" cy="853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Bank Loan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8,000.00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BE80871-C619-C009-DD04-6A0C6115F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7773768"/>
              </p:ext>
            </p:extLst>
          </p:nvPr>
        </p:nvGraphicFramePr>
        <p:xfrm>
          <a:off x="931650" y="1021073"/>
          <a:ext cx="4870330" cy="19507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5810">
                  <a:extLst>
                    <a:ext uri="{9D8B030D-6E8A-4147-A177-3AD203B41FA5}">
                      <a16:colId xmlns:a16="http://schemas.microsoft.com/office/drawing/2014/main" val="2315563475"/>
                    </a:ext>
                  </a:extLst>
                </a:gridCol>
                <a:gridCol w="1505574">
                  <a:extLst>
                    <a:ext uri="{9D8B030D-6E8A-4147-A177-3AD203B41FA5}">
                      <a16:colId xmlns:a16="http://schemas.microsoft.com/office/drawing/2014/main" val="3563443121"/>
                    </a:ext>
                  </a:extLst>
                </a:gridCol>
                <a:gridCol w="1333648">
                  <a:extLst>
                    <a:ext uri="{9D8B030D-6E8A-4147-A177-3AD203B41FA5}">
                      <a16:colId xmlns:a16="http://schemas.microsoft.com/office/drawing/2014/main" val="2759909716"/>
                    </a:ext>
                  </a:extLst>
                </a:gridCol>
                <a:gridCol w="1025298">
                  <a:extLst>
                    <a:ext uri="{9D8B030D-6E8A-4147-A177-3AD203B41FA5}">
                      <a16:colId xmlns:a16="http://schemas.microsoft.com/office/drawing/2014/main" val="2701292364"/>
                    </a:ext>
                  </a:extLst>
                </a:gridCol>
              </a:tblGrid>
              <a:tr h="202426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Cash Book (CB001) - Receipts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612107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Cash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615325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02/02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10,000.00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454527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03/02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8,000.00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8791035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05/02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Credit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47377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05/02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Cash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212.60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686435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07/02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Cash 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148.50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94029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F99639A-D942-6EA1-4037-1DE27FE5FE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821589"/>
              </p:ext>
            </p:extLst>
          </p:nvPr>
        </p:nvGraphicFramePr>
        <p:xfrm>
          <a:off x="931650" y="5126807"/>
          <a:ext cx="4870332" cy="140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Sales (Income)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212.60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07/02/26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148.50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167371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2,330.51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1318366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4EB5E22-D938-3DD9-7025-43C2B3F634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576883"/>
              </p:ext>
            </p:extLst>
          </p:nvPr>
        </p:nvGraphicFramePr>
        <p:xfrm>
          <a:off x="6390016" y="4105029"/>
          <a:ext cx="4870332" cy="140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RLCA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2,796.60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290.00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72.00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45.60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176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9337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822A7E-6011-76E4-D9AE-B5DF1A806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AE5D7-9AD9-B9A7-92B9-DA5B1077F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361309"/>
            <a:ext cx="11057627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Montserrat SemiBold" pitchFamily="2" charset="77"/>
              </a:rPr>
              <a:t>Posting Transactions – Cash Book (Payments)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17AD21E-9E43-AA4C-6C89-EA01D74D8B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783936"/>
              </p:ext>
            </p:extLst>
          </p:nvPr>
        </p:nvGraphicFramePr>
        <p:xfrm>
          <a:off x="6364136" y="645220"/>
          <a:ext cx="4870332" cy="16764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647461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45388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94231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Bank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2,750.00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4,800.00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030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1,440.00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26516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4C03BB08-2E9B-A81C-13D0-6F0F27F4BD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7449327"/>
              </p:ext>
            </p:extLst>
          </p:nvPr>
        </p:nvGraphicFramePr>
        <p:xfrm>
          <a:off x="6364136" y="2404610"/>
          <a:ext cx="4870332" cy="1127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658963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3388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942317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Cash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Advertising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8E537CB5-AE53-8F1B-E179-5CE78960CE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28605"/>
              </p:ext>
            </p:extLst>
          </p:nvPr>
        </p:nvGraphicFramePr>
        <p:xfrm>
          <a:off x="943155" y="2990193"/>
          <a:ext cx="4870332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1722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1722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Computer Equipment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2,750.00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4,800.00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9803959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81C1C36B-A234-8A00-EC77-7D38908C5D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518644"/>
              </p:ext>
            </p:extLst>
          </p:nvPr>
        </p:nvGraphicFramePr>
        <p:xfrm>
          <a:off x="931647" y="4215716"/>
          <a:ext cx="4893336" cy="853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5556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Insurance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E09CE74-4310-D1B8-C5F6-42837AA904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2216147"/>
              </p:ext>
            </p:extLst>
          </p:nvPr>
        </p:nvGraphicFramePr>
        <p:xfrm>
          <a:off x="943157" y="667390"/>
          <a:ext cx="4870330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05810">
                  <a:extLst>
                    <a:ext uri="{9D8B030D-6E8A-4147-A177-3AD203B41FA5}">
                      <a16:colId xmlns:a16="http://schemas.microsoft.com/office/drawing/2014/main" val="2315563475"/>
                    </a:ext>
                  </a:extLst>
                </a:gridCol>
                <a:gridCol w="1505574">
                  <a:extLst>
                    <a:ext uri="{9D8B030D-6E8A-4147-A177-3AD203B41FA5}">
                      <a16:colId xmlns:a16="http://schemas.microsoft.com/office/drawing/2014/main" val="3563443121"/>
                    </a:ext>
                  </a:extLst>
                </a:gridCol>
                <a:gridCol w="1333648">
                  <a:extLst>
                    <a:ext uri="{9D8B030D-6E8A-4147-A177-3AD203B41FA5}">
                      <a16:colId xmlns:a16="http://schemas.microsoft.com/office/drawing/2014/main" val="2759909716"/>
                    </a:ext>
                  </a:extLst>
                </a:gridCol>
                <a:gridCol w="1025298">
                  <a:extLst>
                    <a:ext uri="{9D8B030D-6E8A-4147-A177-3AD203B41FA5}">
                      <a16:colId xmlns:a16="http://schemas.microsoft.com/office/drawing/2014/main" val="2701292364"/>
                    </a:ext>
                  </a:extLst>
                </a:gridCol>
              </a:tblGrid>
              <a:tr h="202426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/>
                        <a:t>Cash Book (CB001) - Payments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612107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Cash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3615325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02/02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Computers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2,750.00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4454527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03/02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3473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 dirty="0"/>
                        <a:t>04/02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Laptops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4,800.00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768643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/>
                        <a:t>06/02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Advertising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200.00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4466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/>
                        <a:t>08/02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Credit 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1,440.00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828950"/>
                  </a:ext>
                </a:extLst>
              </a:tr>
              <a:tr h="182184">
                <a:tc>
                  <a:txBody>
                    <a:bodyPr/>
                    <a:lstStyle/>
                    <a:p>
                      <a:r>
                        <a:rPr lang="en-GB" sz="1200" dirty="0"/>
                        <a:t>08/02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Cash 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/>
                        <a:t>150.00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694029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264F4238-5F6E-F292-9A32-E62A2D38BA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265084"/>
              </p:ext>
            </p:extLst>
          </p:nvPr>
        </p:nvGraphicFramePr>
        <p:xfrm>
          <a:off x="931647" y="5191844"/>
          <a:ext cx="4893336" cy="11277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5556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Purchases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1,844.70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53545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E4647D4-941B-EC86-25F6-AC3BF9A73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293654"/>
              </p:ext>
            </p:extLst>
          </p:nvPr>
        </p:nvGraphicFramePr>
        <p:xfrm>
          <a:off x="6364136" y="3615360"/>
          <a:ext cx="4893336" cy="14020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5556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PLCA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1,440.00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2,213.64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DR001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22.36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503343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C6D7EEF-F32F-C3FB-431A-BEB1D47C44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9655145"/>
              </p:ext>
            </p:extLst>
          </p:nvPr>
        </p:nvGraphicFramePr>
        <p:xfrm>
          <a:off x="6364136" y="5119111"/>
          <a:ext cx="4893336" cy="85344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15556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15556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Advertising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354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A57CBB3-D7A8-E5F8-936C-56B27C5812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2513B-6DC4-8A9F-4EEF-B6FD852B6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320" y="-414818"/>
            <a:ext cx="11057627" cy="132556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Montserrat SemiBold" pitchFamily="2" charset="77"/>
              </a:rPr>
              <a:t>Posting Transactions – Petty Cash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8E0908C-9129-E750-2A3E-2AAFF7B51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0365507"/>
              </p:ext>
            </p:extLst>
          </p:nvPr>
        </p:nvGraphicFramePr>
        <p:xfrm>
          <a:off x="370936" y="495401"/>
          <a:ext cx="6716734" cy="20878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94656">
                  <a:extLst>
                    <a:ext uri="{9D8B030D-6E8A-4147-A177-3AD203B41FA5}">
                      <a16:colId xmlns:a16="http://schemas.microsoft.com/office/drawing/2014/main" val="1245729323"/>
                    </a:ext>
                  </a:extLst>
                </a:gridCol>
                <a:gridCol w="535879">
                  <a:extLst>
                    <a:ext uri="{9D8B030D-6E8A-4147-A177-3AD203B41FA5}">
                      <a16:colId xmlns:a16="http://schemas.microsoft.com/office/drawing/2014/main" val="1728161405"/>
                    </a:ext>
                  </a:extLst>
                </a:gridCol>
                <a:gridCol w="878247">
                  <a:extLst>
                    <a:ext uri="{9D8B030D-6E8A-4147-A177-3AD203B41FA5}">
                      <a16:colId xmlns:a16="http://schemas.microsoft.com/office/drawing/2014/main" val="1587659748"/>
                    </a:ext>
                  </a:extLst>
                </a:gridCol>
                <a:gridCol w="597068">
                  <a:extLst>
                    <a:ext uri="{9D8B030D-6E8A-4147-A177-3AD203B41FA5}">
                      <a16:colId xmlns:a16="http://schemas.microsoft.com/office/drawing/2014/main" val="453805126"/>
                    </a:ext>
                  </a:extLst>
                </a:gridCol>
                <a:gridCol w="583212">
                  <a:extLst>
                    <a:ext uri="{9D8B030D-6E8A-4147-A177-3AD203B41FA5}">
                      <a16:colId xmlns:a16="http://schemas.microsoft.com/office/drawing/2014/main" val="2713451457"/>
                    </a:ext>
                  </a:extLst>
                </a:gridCol>
                <a:gridCol w="606309">
                  <a:extLst>
                    <a:ext uri="{9D8B030D-6E8A-4147-A177-3AD203B41FA5}">
                      <a16:colId xmlns:a16="http://schemas.microsoft.com/office/drawing/2014/main" val="4130937261"/>
                    </a:ext>
                  </a:extLst>
                </a:gridCol>
                <a:gridCol w="622478">
                  <a:extLst>
                    <a:ext uri="{9D8B030D-6E8A-4147-A177-3AD203B41FA5}">
                      <a16:colId xmlns:a16="http://schemas.microsoft.com/office/drawing/2014/main" val="1936976832"/>
                    </a:ext>
                  </a:extLst>
                </a:gridCol>
                <a:gridCol w="840750">
                  <a:extLst>
                    <a:ext uri="{9D8B030D-6E8A-4147-A177-3AD203B41FA5}">
                      <a16:colId xmlns:a16="http://schemas.microsoft.com/office/drawing/2014/main" val="3133097125"/>
                    </a:ext>
                  </a:extLst>
                </a:gridCol>
                <a:gridCol w="670984">
                  <a:extLst>
                    <a:ext uri="{9D8B030D-6E8A-4147-A177-3AD203B41FA5}">
                      <a16:colId xmlns:a16="http://schemas.microsoft.com/office/drawing/2014/main" val="3522249010"/>
                    </a:ext>
                  </a:extLst>
                </a:gridCol>
                <a:gridCol w="687151">
                  <a:extLst>
                    <a:ext uri="{9D8B030D-6E8A-4147-A177-3AD203B41FA5}">
                      <a16:colId xmlns:a16="http://schemas.microsoft.com/office/drawing/2014/main" val="2734829675"/>
                    </a:ext>
                  </a:extLst>
                </a:gridCol>
              </a:tblGrid>
              <a:tr h="174162">
                <a:tc gridSpan="10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Petty Cash Book (PCB001)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704447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r>
                        <a:rPr lang="en-GB" sz="1100" b="1" dirty="0"/>
                        <a:t>Receipts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V-No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Total 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Analysis Columns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674416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r>
                        <a:rPr lang="en-GB" sz="1100" dirty="0"/>
                        <a:t>100.00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02/02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VAT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Travel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Stationery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Postage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Sundries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456808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03/02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Taxi Fares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15.00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2.50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230240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04/02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Stamps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14.00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9172657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04/02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Tea/Coffee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11.60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11.60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850546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06/02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Stationery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004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24.60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4.10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20.50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10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885106"/>
                  </a:ext>
                </a:extLst>
              </a:tr>
              <a:tr h="164486">
                <a:tc>
                  <a:txBody>
                    <a:bodyPr/>
                    <a:lstStyle/>
                    <a:p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65.20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08/02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Bank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6.60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12.50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20.50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14.00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 dirty="0">
                          <a:solidFill>
                            <a:schemeClr val="tx1"/>
                          </a:solidFill>
                        </a:rPr>
                        <a:t>11.60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9401059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CFC35F3-E052-21A1-DD45-C03F9C29D5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2427529"/>
              </p:ext>
            </p:extLst>
          </p:nvPr>
        </p:nvGraphicFramePr>
        <p:xfrm>
          <a:off x="7217785" y="495401"/>
          <a:ext cx="4858828" cy="15697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35454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35454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666390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70106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969868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681556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Petty Cash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Travel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65.20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Postage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Sundries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11.60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030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Stationery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24.60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265167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4B23C43-8DA8-416C-BACC-997737C5C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337448"/>
              </p:ext>
            </p:extLst>
          </p:nvPr>
        </p:nvGraphicFramePr>
        <p:xfrm>
          <a:off x="7217781" y="2653183"/>
          <a:ext cx="4858830" cy="156972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9805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VAT Account (Liability)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PDB001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SDB001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466.09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PCB001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PRDB001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SRDB001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DR001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3.72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897747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DA001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7.60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78975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CBBE9328-D43C-009F-E186-1F4C679088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167630"/>
              </p:ext>
            </p:extLst>
          </p:nvPr>
        </p:nvGraphicFramePr>
        <p:xfrm>
          <a:off x="7217781" y="4353032"/>
          <a:ext cx="4858829" cy="792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9805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925743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69386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183311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Travel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164980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64980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12.50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11F25C99-0AF0-DA28-0CEA-E223FB0368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76253"/>
              </p:ext>
            </p:extLst>
          </p:nvPr>
        </p:nvGraphicFramePr>
        <p:xfrm>
          <a:off x="7217781" y="5275641"/>
          <a:ext cx="4858829" cy="792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809805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925743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693866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809805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Postage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9C00E33D-9F24-D211-EE3F-AD245C1ED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738984"/>
              </p:ext>
            </p:extLst>
          </p:nvPr>
        </p:nvGraphicFramePr>
        <p:xfrm>
          <a:off x="370938" y="4946947"/>
          <a:ext cx="5527284" cy="792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21214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1053103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89325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Sundries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11.60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B1AFD1A3-EC97-ABF6-21DF-F3654FA56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450460"/>
              </p:ext>
            </p:extLst>
          </p:nvPr>
        </p:nvGraphicFramePr>
        <p:xfrm>
          <a:off x="370939" y="5877320"/>
          <a:ext cx="5527283" cy="792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21214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1053102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789325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12046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Stationery (Expense)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212046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20.50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5429D9C5-6FF4-C08E-6B1C-87B82B5336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48101"/>
              </p:ext>
            </p:extLst>
          </p:nvPr>
        </p:nvGraphicFramePr>
        <p:xfrm>
          <a:off x="370936" y="2721174"/>
          <a:ext cx="5527286" cy="20878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21214">
                  <a:extLst>
                    <a:ext uri="{9D8B030D-6E8A-4147-A177-3AD203B41FA5}">
                      <a16:colId xmlns:a16="http://schemas.microsoft.com/office/drawing/2014/main" val="628103347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3977226231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797425316"/>
                    </a:ext>
                  </a:extLst>
                </a:gridCol>
                <a:gridCol w="773004">
                  <a:extLst>
                    <a:ext uri="{9D8B030D-6E8A-4147-A177-3AD203B41FA5}">
                      <a16:colId xmlns:a16="http://schemas.microsoft.com/office/drawing/2014/main" val="1329756920"/>
                    </a:ext>
                  </a:extLst>
                </a:gridCol>
                <a:gridCol w="1069426">
                  <a:extLst>
                    <a:ext uri="{9D8B030D-6E8A-4147-A177-3AD203B41FA5}">
                      <a16:colId xmlns:a16="http://schemas.microsoft.com/office/drawing/2014/main" val="249473807"/>
                    </a:ext>
                  </a:extLst>
                </a:gridCol>
                <a:gridCol w="921214">
                  <a:extLst>
                    <a:ext uri="{9D8B030D-6E8A-4147-A177-3AD203B41FA5}">
                      <a16:colId xmlns:a16="http://schemas.microsoft.com/office/drawing/2014/main" val="1929685078"/>
                    </a:ext>
                  </a:extLst>
                </a:gridCol>
              </a:tblGrid>
              <a:tr h="206241">
                <a:tc gridSpan="6"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Bank (Asset)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0073987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dirty="0"/>
                        <a:t>£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2778474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10,000.00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100.00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6754738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8,000.00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Computer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2,750.00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993230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290.00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1,440.00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030511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110.00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265167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Computer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4,800.00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710743"/>
                  </a:ext>
                </a:extLst>
              </a:tr>
              <a:tr h="194783"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08/02/26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65.20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37467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8149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59037E-00A6-3E31-EF35-FA9647AD4A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0959F-CC02-CD10-67E2-F46405224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-335430"/>
            <a:ext cx="11057627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Posting Transactions – Final Accounts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656AE6-EDD3-4E44-702A-6580CB8C13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377354"/>
              </p:ext>
            </p:extLst>
          </p:nvPr>
        </p:nvGraphicFramePr>
        <p:xfrm>
          <a:off x="3058543" y="659280"/>
          <a:ext cx="4558581" cy="60045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85985">
                  <a:extLst>
                    <a:ext uri="{9D8B030D-6E8A-4147-A177-3AD203B41FA5}">
                      <a16:colId xmlns:a16="http://schemas.microsoft.com/office/drawing/2014/main" val="3909075389"/>
                    </a:ext>
                  </a:extLst>
                </a:gridCol>
                <a:gridCol w="1397480">
                  <a:extLst>
                    <a:ext uri="{9D8B030D-6E8A-4147-A177-3AD203B41FA5}">
                      <a16:colId xmlns:a16="http://schemas.microsoft.com/office/drawing/2014/main" val="3906931778"/>
                    </a:ext>
                  </a:extLst>
                </a:gridCol>
                <a:gridCol w="1475116">
                  <a:extLst>
                    <a:ext uri="{9D8B030D-6E8A-4147-A177-3AD203B41FA5}">
                      <a16:colId xmlns:a16="http://schemas.microsoft.com/office/drawing/2014/main" val="1700791961"/>
                    </a:ext>
                  </a:extLst>
                </a:gridCol>
              </a:tblGrid>
              <a:tr h="139363">
                <a:tc>
                  <a:txBody>
                    <a:bodyPr/>
                    <a:lstStyle/>
                    <a:p>
                      <a:r>
                        <a:rPr lang="en-GB" sz="1400" dirty="0"/>
                        <a:t>Account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Debit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Credit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8560153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Computer Equipment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7,550.00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446619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9,024.80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3507822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583396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347698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2,691.61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662983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Sales Returns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60.00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6933571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Discounts Allowed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38.00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990837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Purchases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1,994.70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5730193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Purchases Returns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2063079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Discounts Received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18.64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9339002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RLCA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2,389.00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920280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PLCA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722.48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7725821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VAT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79.47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466136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Bank Loan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8,000.00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4349152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Capital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10,000.00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0828178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Advertising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200.00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2147201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Insurance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082191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Postage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14.00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3969672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Stationery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20.50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2806410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Sundries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11.60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6750563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0" dirty="0"/>
                        <a:t>Travel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12.50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3546420"/>
                  </a:ext>
                </a:extLst>
              </a:tr>
              <a:tr h="139363">
                <a:tc>
                  <a:txBody>
                    <a:bodyPr/>
                    <a:lstStyle/>
                    <a:p>
                      <a:r>
                        <a:rPr lang="en-GB" sz="1100" b="1" dirty="0"/>
                        <a:t>Total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21,536.20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21,536.20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28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4561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3C8A6A3-CD4E-03A0-0376-1271351F04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BC9352E-A1DE-967B-6DD0-CB6CA70AD2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111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FFDA10-E76D-2E4C-933C-A745217AA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4A392-B278-A351-84AE-CD3656D5F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Books of Prime Entry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E7B9A-B75B-2D5A-9E16-11ED9292F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Sales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Sales Returns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Purchases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Purchases Returns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Discounts Allowed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Discounts Received Day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Cash Book 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Petty Cash Book</a:t>
            </a:r>
          </a:p>
          <a:p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The Journal</a:t>
            </a:r>
          </a:p>
        </p:txBody>
      </p:sp>
    </p:spTree>
    <p:extLst>
      <p:ext uri="{BB962C8B-B14F-4D97-AF65-F5344CB8AC3E}">
        <p14:creationId xmlns:p14="http://schemas.microsoft.com/office/powerpoint/2010/main" val="57480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469B42-1BC0-1A25-053C-681F5801A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9E4DDA-99C3-72F1-D073-069B397A7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Sales Day Book – Worked Example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4CC8144-D755-34CE-DB0F-5D2D9DCC7A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67528"/>
              </p:ext>
            </p:extLst>
          </p:nvPr>
        </p:nvGraphicFramePr>
        <p:xfrm>
          <a:off x="936624" y="1529290"/>
          <a:ext cx="9426576" cy="35324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Sales Day Book (SDB001)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 Milne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798.00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665.00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41966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 R Jones &amp; 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591434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1,120.00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186.66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2910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 H 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350.00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662558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Smithsons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82.50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988191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Royal Pine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31.60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141603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8086A96-061F-C587-2669-41B206A6D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49" y="5172074"/>
            <a:ext cx="10417176" cy="1320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Net / 100 x 20 = VAT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Total / 120 x 20 = VAT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VAT / 20 x 100 = Net </a:t>
            </a:r>
            <a:r>
              <a:rPr lang="en-US" sz="1800" u="sng" dirty="0">
                <a:solidFill>
                  <a:schemeClr val="bg1"/>
                </a:solidFill>
                <a:latin typeface="Montserrat" pitchFamily="2" charset="77"/>
              </a:rPr>
              <a:t>OR</a:t>
            </a:r>
            <a:r>
              <a:rPr lang="en-US" sz="1800" dirty="0">
                <a:solidFill>
                  <a:schemeClr val="bg1"/>
                </a:solidFill>
                <a:latin typeface="Montserrat" pitchFamily="2" charset="77"/>
              </a:rPr>
              <a:t> x 120 = Total</a:t>
            </a:r>
          </a:p>
        </p:txBody>
      </p:sp>
    </p:spTree>
    <p:extLst>
      <p:ext uri="{BB962C8B-B14F-4D97-AF65-F5344CB8AC3E}">
        <p14:creationId xmlns:p14="http://schemas.microsoft.com/office/powerpoint/2010/main" val="3072502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8245281-790E-B0E4-2B6C-72E38A230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3D01B-819F-F9B3-970F-8FBB7D039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Purchases Day Book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6F71E87-2986-5E41-C19F-B21645D6D3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5035262"/>
              </p:ext>
            </p:extLst>
          </p:nvPr>
        </p:nvGraphicFramePr>
        <p:xfrm>
          <a:off x="936624" y="1529290"/>
          <a:ext cx="9426576" cy="35324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Purchases Day Book (PDB001)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02/02/26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BRM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INV112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132.00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41966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Foxes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88499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216.60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36.10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180.50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591434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03/02/26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G-Force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GF-890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480.00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80.00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400.00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2910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 R Roy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INV-914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348.00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58.00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290.00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662558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05/02/26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Wetherby’s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W502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125.04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20.84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104.20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988191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06/02/26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Oakley Supplies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000312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152.00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760.00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6141603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2,213.64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368.94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1,844.70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807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E2FEE3-7536-6ED1-F5A5-7E70037BB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4279C-FD95-07AC-0C2E-9C7892A7B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Sales Returns Day Book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2E1E4B-0A63-8C8F-D944-466163D185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293406"/>
              </p:ext>
            </p:extLst>
          </p:nvPr>
        </p:nvGraphicFramePr>
        <p:xfrm>
          <a:off x="936624" y="1529290"/>
          <a:ext cx="9426576" cy="197560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Sales Returns Day Book (SRDB001)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09/02/26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J H 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662558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11/02/26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Smithsons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98819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72.00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60.00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158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8F5603-0CF7-BDDE-0E2F-A350712809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B7223-71FB-FE3E-EB44-DF45CC6BB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Purchases Returns Day Book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F5FB031-1BCF-A206-F0C7-5F8BF47CB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00326"/>
              </p:ext>
            </p:extLst>
          </p:nvPr>
        </p:nvGraphicFramePr>
        <p:xfrm>
          <a:off x="936624" y="1529290"/>
          <a:ext cx="9426576" cy="15944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Purchases Returns Day Book (PRDB001)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10/02/26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BRM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CN009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41966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28.80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4.80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24.00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098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D577F48-D83F-8F4C-F0A5-8EFA05A64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C79A9-89E3-35DD-F7E5-82B825CCE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Discounts Allowed Day Book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AA71F64-5B4C-A42F-F259-BD8A08E3E2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488401"/>
              </p:ext>
            </p:extLst>
          </p:nvPr>
        </p:nvGraphicFramePr>
        <p:xfrm>
          <a:off x="936624" y="1529290"/>
          <a:ext cx="9426576" cy="198097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Discounts Allowed Day Book (DA001)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Customer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C/N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09/02/26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 R Jones &amp; 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2.00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591434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09/02/26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AMAD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0005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33.60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28.00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291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45.60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7.60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38.00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6205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C83DCD-14E4-F723-56F3-0927618D3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C6BE15-8BEB-AC87-E416-BE4B28CF5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Montserrat SemiBold" pitchFamily="2" charset="77"/>
              </a:rPr>
              <a:t>Discounts Received Day Book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3746B35-5B34-DD05-AD99-BF33C4A9E4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072855"/>
              </p:ext>
            </p:extLst>
          </p:nvPr>
        </p:nvGraphicFramePr>
        <p:xfrm>
          <a:off x="936624" y="1529290"/>
          <a:ext cx="9426576" cy="237287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299836">
                  <a:extLst>
                    <a:ext uri="{9D8B030D-6E8A-4147-A177-3AD203B41FA5}">
                      <a16:colId xmlns:a16="http://schemas.microsoft.com/office/drawing/2014/main" val="64457990"/>
                    </a:ext>
                  </a:extLst>
                </a:gridCol>
                <a:gridCol w="1842356">
                  <a:extLst>
                    <a:ext uri="{9D8B030D-6E8A-4147-A177-3AD203B41FA5}">
                      <a16:colId xmlns:a16="http://schemas.microsoft.com/office/drawing/2014/main" val="3989299756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284849540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8299327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239426057"/>
                    </a:ext>
                  </a:extLst>
                </a:gridCol>
                <a:gridCol w="1571096">
                  <a:extLst>
                    <a:ext uri="{9D8B030D-6E8A-4147-A177-3AD203B41FA5}">
                      <a16:colId xmlns:a16="http://schemas.microsoft.com/office/drawing/2014/main" val="3097067650"/>
                    </a:ext>
                  </a:extLst>
                </a:gridCol>
              </a:tblGrid>
              <a:tr h="418743">
                <a:tc gridSpan="6">
                  <a:txBody>
                    <a:bodyPr/>
                    <a:lstStyle/>
                    <a:p>
                      <a:pPr algn="ctr"/>
                      <a:r>
                        <a:rPr lang="en-GB" sz="2000" dirty="0"/>
                        <a:t>Discounts Received Day Book (DR001)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162200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b="1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Supplier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Invoice Ref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Total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VAT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Net (£) </a:t>
                      </a:r>
                      <a:r>
                        <a:rPr lang="en-GB" b="1" dirty="0">
                          <a:highlight>
                            <a:srgbClr val="FFFF00"/>
                          </a:highlight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912005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11/02/26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BRM Ltd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INV112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5.28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0.88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4.40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541966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r>
                        <a:rPr lang="en-GB" dirty="0"/>
                        <a:t>12/02/26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Foxes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88499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10.83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1.80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9.03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591434"/>
                  </a:ext>
                </a:extLst>
              </a:tr>
              <a:tr h="386532">
                <a:tc>
                  <a:txBody>
                    <a:bodyPr/>
                    <a:lstStyle/>
                    <a:p>
                      <a:r>
                        <a:rPr lang="en-GB" dirty="0"/>
                        <a:t>14/02/26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Wetherby’s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W502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6.25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5.21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3988191"/>
                  </a:ext>
                </a:extLst>
              </a:tr>
              <a:tr h="39190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22.36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3.72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u="sng" dirty="0">
                          <a:solidFill>
                            <a:schemeClr val="tx1"/>
                          </a:solidFill>
                        </a:rPr>
                        <a:t>18.64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96182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82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2218</TotalTime>
  <Words>1701</Words>
  <Application>Microsoft Office PowerPoint</Application>
  <PresentationFormat>Widescreen</PresentationFormat>
  <Paragraphs>1096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Montserrat</vt:lpstr>
      <vt:lpstr>Montserrat SemiBold</vt:lpstr>
      <vt:lpstr>Office Theme</vt:lpstr>
      <vt:lpstr>PowerPoint Presentation</vt:lpstr>
      <vt:lpstr>Topics</vt:lpstr>
      <vt:lpstr>Books of Prime Entry</vt:lpstr>
      <vt:lpstr>Sales Day Book – Worked Example</vt:lpstr>
      <vt:lpstr>Purchases Day Book</vt:lpstr>
      <vt:lpstr>Sales Returns Day Book</vt:lpstr>
      <vt:lpstr>Purchases Returns Day Book</vt:lpstr>
      <vt:lpstr>Discounts Allowed Day Book</vt:lpstr>
      <vt:lpstr>Discounts Received Day Book</vt:lpstr>
      <vt:lpstr>Cash Book – Worked Example</vt:lpstr>
      <vt:lpstr>Petty Cash Book – Worked Example</vt:lpstr>
      <vt:lpstr>The Journal</vt:lpstr>
      <vt:lpstr>Classification of Accounts</vt:lpstr>
      <vt:lpstr>Classification of Accounts</vt:lpstr>
      <vt:lpstr>Posting Transactions</vt:lpstr>
      <vt:lpstr>Posting Transactions - Sales</vt:lpstr>
      <vt:lpstr>Posting Transactions - Purchases</vt:lpstr>
      <vt:lpstr>Posting Transactions – Sales Returns</vt:lpstr>
      <vt:lpstr>Posting Transactions – Purchases Returns</vt:lpstr>
      <vt:lpstr>Posting Transactions – Discounts Allowed</vt:lpstr>
      <vt:lpstr>Posting Transactions – Discounts Received</vt:lpstr>
      <vt:lpstr>Posting Transactions – Cash Book (Receipts)</vt:lpstr>
      <vt:lpstr>Posting Transactions – Cash Book (Payments)</vt:lpstr>
      <vt:lpstr>Posting Transactions – Petty Cash</vt:lpstr>
      <vt:lpstr>Posting Transactions – Final Accounts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Nash</dc:creator>
  <cp:lastModifiedBy>Jake Richardson</cp:lastModifiedBy>
  <cp:revision>167</cp:revision>
  <dcterms:created xsi:type="dcterms:W3CDTF">2023-01-20T15:18:18Z</dcterms:created>
  <dcterms:modified xsi:type="dcterms:W3CDTF">2026-02-11T15:32:21Z</dcterms:modified>
</cp:coreProperties>
</file>