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2" r:id="rId3"/>
    <p:sldId id="299" r:id="rId4"/>
    <p:sldId id="300" r:id="rId5"/>
    <p:sldId id="301" r:id="rId6"/>
    <p:sldId id="306" r:id="rId7"/>
    <p:sldId id="302" r:id="rId8"/>
    <p:sldId id="303" r:id="rId9"/>
    <p:sldId id="304" r:id="rId10"/>
    <p:sldId id="305" r:id="rId11"/>
    <p:sldId id="307" r:id="rId12"/>
    <p:sldId id="310" r:id="rId13"/>
    <p:sldId id="311" r:id="rId14"/>
    <p:sldId id="312" r:id="rId15"/>
    <p:sldId id="298"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23BB2-CD7F-4E52-AE64-A70EDDD4AF7E}" v="5099" dt="2026-04-08T00:27:02.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6405"/>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628EB-1968-5644-82DF-5CF5BD0E37B9}"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EEC91-5955-D148-8D4E-16C9C29A99D5}" type="slidenum">
              <a:rPr lang="en-US" smtClean="0"/>
              <a:t>‹#›</a:t>
            </a:fld>
            <a:endParaRPr lang="en-US"/>
          </a:p>
        </p:txBody>
      </p:sp>
    </p:spTree>
    <p:extLst>
      <p:ext uri="{BB962C8B-B14F-4D97-AF65-F5344CB8AC3E}">
        <p14:creationId xmlns:p14="http://schemas.microsoft.com/office/powerpoint/2010/main" val="42181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7E02-4DFC-2E9D-AD8B-57C5FADB8F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DB1A91E-455A-C190-D513-6622CF13E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D47D5A-B369-3AFA-11D8-4527B4A5AF1D}"/>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914A42E5-6C92-1595-9A15-E0CC88626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6D9D7-B04C-CCC0-AF82-B22CFCAE21FC}"/>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90834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2FA1-FC6C-1D31-EFC0-BF704A2F2C2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276B9A-602C-6C7E-0BE2-657E757675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A2A296-94DF-522E-F5D3-2734FFBEAF4C}"/>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B20B4AB3-06CA-158D-668C-2E622ABB5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4BAB3-68E9-6F38-C410-3147968BC251}"/>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2833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69287-CCBD-D1E6-F02E-8D639F406E0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E96829-51BB-8079-F134-8C8D0DE2B1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01FD06-0E22-25E0-419B-3BDAB7AF734B}"/>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D257CB37-4BA0-3E48-19E7-88174E162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805C9-906D-30B1-7FCB-50480C93D086}"/>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257010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06DD-CA79-910C-ED16-FD30A9BA73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C05468-AD66-3BA8-1C39-8634CD1FBC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2554D5-E805-D557-148B-D8849C4937DD}"/>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87503587-AE9E-BA96-2055-04B133CBC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A42D1-4260-57FC-3EED-EABD1412998F}"/>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01018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E166-02F8-7998-458B-E3AE7EC805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C90F22-5B12-05AD-682F-B60663D23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3571EA-8CDA-5B03-A241-AB7CA78E7452}"/>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2F4D81A5-CFF7-9E3D-79D8-75331BA4E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40BEE-6D38-2D1B-0658-477D57132D64}"/>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37900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FAAD-820B-339E-8239-53E9EDC63D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676A3C-DA52-D344-5AC3-C60D2018E1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DD13B1-CDC3-7F30-61DA-442E4A38C2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BCCA118-4963-38DE-A2BA-BC793C3C1917}"/>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6" name="Footer Placeholder 5">
            <a:extLst>
              <a:ext uri="{FF2B5EF4-FFF2-40B4-BE49-F238E27FC236}">
                <a16:creationId xmlns:a16="http://schemas.microsoft.com/office/drawing/2014/main" id="{C5DE58B7-F65F-56DC-8930-D031F6E75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A47AA-45E0-6AEE-600A-7CE2B93A18B0}"/>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08534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28D0-82CE-854C-75AE-837E74279B3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B063F3-F767-6BB2-78AF-F39B54440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215963-336B-8EE8-23CF-DFAB104FA9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E35843-7766-4EC6-20D2-E46A1FA63F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9DDDCD-6E6D-9668-3012-CF08B3FA47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DD38827-45EF-E274-6292-BB758F8E974E}"/>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8" name="Footer Placeholder 7">
            <a:extLst>
              <a:ext uri="{FF2B5EF4-FFF2-40B4-BE49-F238E27FC236}">
                <a16:creationId xmlns:a16="http://schemas.microsoft.com/office/drawing/2014/main" id="{F783ED8C-7292-CE62-01E1-C81333866C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9E9008-5D53-B6B5-52E8-89D86BC8A131}"/>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81312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23ED-09D9-509C-378E-2FF7A6C9AAC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87A0D4C-3760-82AF-5252-F34B6F775EF2}"/>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4" name="Footer Placeholder 3">
            <a:extLst>
              <a:ext uri="{FF2B5EF4-FFF2-40B4-BE49-F238E27FC236}">
                <a16:creationId xmlns:a16="http://schemas.microsoft.com/office/drawing/2014/main" id="{7DEE948D-E641-9CF4-6BDD-A18F3354C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354F7-021D-866A-5BE6-BE558D56F74B}"/>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56879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DAE5F-C011-148E-308E-5756FA8ADC23}"/>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3" name="Footer Placeholder 2">
            <a:extLst>
              <a:ext uri="{FF2B5EF4-FFF2-40B4-BE49-F238E27FC236}">
                <a16:creationId xmlns:a16="http://schemas.microsoft.com/office/drawing/2014/main" id="{C0F348BC-AF68-58D7-58AC-602D54428B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E2A8A-0C91-7EDB-2FA3-C72077ECC0CE}"/>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14245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E574-0987-FC93-28C1-E14EFF36D0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920D31-2298-9D66-14C1-11B8E523E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93EEFB-7E57-B94C-1A71-ED772AE2B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963390-EA83-576A-4D11-30F91345672E}"/>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6" name="Footer Placeholder 5">
            <a:extLst>
              <a:ext uri="{FF2B5EF4-FFF2-40B4-BE49-F238E27FC236}">
                <a16:creationId xmlns:a16="http://schemas.microsoft.com/office/drawing/2014/main" id="{8C5A85B1-93F2-4C3D-7E81-82400F5E5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06A38-D282-1553-106B-A15E5C7AAA0E}"/>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9930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59D1-6B91-85D3-5BA1-92CCF04D0B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61649D0-F0A2-9391-5EC0-A161AC854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C10635-D2C6-BE8A-1BEF-AAD05833D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5FF02C-721B-E821-E303-7C0FF10570BB}"/>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6" name="Footer Placeholder 5">
            <a:extLst>
              <a:ext uri="{FF2B5EF4-FFF2-40B4-BE49-F238E27FC236}">
                <a16:creationId xmlns:a16="http://schemas.microsoft.com/office/drawing/2014/main" id="{E380EB4A-4307-C100-E67F-7CBA6A3CF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02756-8517-0F11-367C-EC66F603F2D8}"/>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416087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ACE21-F2DF-9733-29D0-6BA51ACD8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B6F87-A6C8-9806-69B3-2C9C99E86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6EE2E9-B730-8292-BED7-E1FCFB1F3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F6B3E0EB-40BA-56ED-8E13-6159892B1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AD85E9-BDE5-DF40-1F31-7C63B613B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77A18-9E9E-E849-8A61-06A983919453}" type="slidenum">
              <a:rPr lang="en-US" smtClean="0"/>
              <a:t>‹#›</a:t>
            </a:fld>
            <a:endParaRPr lang="en-US"/>
          </a:p>
        </p:txBody>
      </p:sp>
    </p:spTree>
    <p:extLst>
      <p:ext uri="{BB962C8B-B14F-4D97-AF65-F5344CB8AC3E}">
        <p14:creationId xmlns:p14="http://schemas.microsoft.com/office/powerpoint/2010/main" val="383145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A4D3B-0C53-8049-6AC6-61F8AE72AD88}"/>
              </a:ext>
            </a:extLst>
          </p:cNvPr>
          <p:cNvSpPr txBox="1"/>
          <p:nvPr/>
        </p:nvSpPr>
        <p:spPr>
          <a:xfrm>
            <a:off x="968991" y="2101755"/>
            <a:ext cx="5677469" cy="1754326"/>
          </a:xfrm>
          <a:prstGeom prst="rect">
            <a:avLst/>
          </a:prstGeom>
          <a:noFill/>
        </p:spPr>
        <p:txBody>
          <a:bodyPr wrap="square" rtlCol="0">
            <a:spAutoFit/>
          </a:bodyPr>
          <a:lstStyle/>
          <a:p>
            <a:r>
              <a:rPr lang="en-US" sz="3600" b="1" dirty="0">
                <a:solidFill>
                  <a:schemeClr val="bg1"/>
                </a:solidFill>
                <a:latin typeface="Montserrat SemiBold" pitchFamily="2" charset="77"/>
              </a:rPr>
              <a:t>The Business Environment (BENV) - </a:t>
            </a:r>
          </a:p>
          <a:p>
            <a:r>
              <a:rPr lang="en-US" sz="3600" b="1" dirty="0">
                <a:solidFill>
                  <a:schemeClr val="bg1"/>
                </a:solidFill>
                <a:latin typeface="Montserrat SemiBold" pitchFamily="2" charset="77"/>
              </a:rPr>
              <a:t>Revision Session</a:t>
            </a:r>
          </a:p>
        </p:txBody>
      </p:sp>
    </p:spTree>
    <p:extLst>
      <p:ext uri="{BB962C8B-B14F-4D97-AF65-F5344CB8AC3E}">
        <p14:creationId xmlns:p14="http://schemas.microsoft.com/office/powerpoint/2010/main" val="85985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D3193E-AEE2-5FB7-E1D9-0EC5002FE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1ABC8-C343-E48A-11ED-4535B2CC9160}"/>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Threats</a:t>
            </a:r>
          </a:p>
        </p:txBody>
      </p:sp>
      <p:sp>
        <p:nvSpPr>
          <p:cNvPr id="10" name="Content Placeholder 2">
            <a:extLst>
              <a:ext uri="{FF2B5EF4-FFF2-40B4-BE49-F238E27FC236}">
                <a16:creationId xmlns:a16="http://schemas.microsoft.com/office/drawing/2014/main" id="{8C8D2B9D-B246-0030-C245-F091881831C1}"/>
              </a:ext>
            </a:extLst>
          </p:cNvPr>
          <p:cNvSpPr>
            <a:spLocks noGrp="1"/>
          </p:cNvSpPr>
          <p:nvPr>
            <p:ph idx="1"/>
          </p:nvPr>
        </p:nvSpPr>
        <p:spPr>
          <a:xfrm>
            <a:off x="838200" y="990742"/>
            <a:ext cx="11014494" cy="5203024"/>
          </a:xfrm>
        </p:spPr>
        <p:txBody>
          <a:bodyPr>
            <a:normAutofit/>
          </a:bodyPr>
          <a:lstStyle/>
          <a:p>
            <a:pPr marL="0" indent="0">
              <a:buNone/>
            </a:pPr>
            <a:r>
              <a:rPr lang="en-US" sz="1800" dirty="0">
                <a:solidFill>
                  <a:schemeClr val="bg1"/>
                </a:solidFill>
                <a:latin typeface="Montserrat" pitchFamily="2" charset="77"/>
              </a:rPr>
              <a:t>There are also five threats to the five ethical principles. Which of the descriptions provided below align with the correct threat. </a:t>
            </a:r>
          </a:p>
          <a:p>
            <a:pPr marL="0" indent="0">
              <a:buNone/>
            </a:pPr>
            <a:r>
              <a:rPr lang="en-US" sz="1800" dirty="0">
                <a:solidFill>
                  <a:schemeClr val="bg1"/>
                </a:solidFill>
                <a:latin typeface="Montserrat" pitchFamily="2" charset="77"/>
              </a:rPr>
              <a:t> </a:t>
            </a:r>
          </a:p>
          <a:p>
            <a:pPr marL="0" indent="0">
              <a:buNone/>
            </a:pPr>
            <a:endParaRPr lang="en-US" sz="1800" dirty="0">
              <a:solidFill>
                <a:schemeClr val="bg1"/>
              </a:solidFill>
              <a:latin typeface="Montserrat" pitchFamily="2" charset="77"/>
            </a:endParaRPr>
          </a:p>
        </p:txBody>
      </p:sp>
      <p:graphicFrame>
        <p:nvGraphicFramePr>
          <p:cNvPr id="4" name="Table 3">
            <a:extLst>
              <a:ext uri="{FF2B5EF4-FFF2-40B4-BE49-F238E27FC236}">
                <a16:creationId xmlns:a16="http://schemas.microsoft.com/office/drawing/2014/main" id="{D6BFDA88-089C-0993-8EC1-EB6E2DA2B321}"/>
              </a:ext>
            </a:extLst>
          </p:cNvPr>
          <p:cNvGraphicFramePr>
            <a:graphicFrameLocks noGrp="1"/>
          </p:cNvGraphicFramePr>
          <p:nvPr>
            <p:extLst>
              <p:ext uri="{D42A27DB-BD31-4B8C-83A1-F6EECF244321}">
                <p14:modId xmlns:p14="http://schemas.microsoft.com/office/powerpoint/2010/main" val="477835928"/>
              </p:ext>
            </p:extLst>
          </p:nvPr>
        </p:nvGraphicFramePr>
        <p:xfrm>
          <a:off x="741392" y="1794486"/>
          <a:ext cx="10127891" cy="4668520"/>
        </p:xfrm>
        <a:graphic>
          <a:graphicData uri="http://schemas.openxmlformats.org/drawingml/2006/table">
            <a:tbl>
              <a:tblPr firstRow="1" bandRow="1">
                <a:tableStyleId>{21E4AEA4-8DFA-4A89-87EB-49C32662AFE0}</a:tableStyleId>
              </a:tblPr>
              <a:tblGrid>
                <a:gridCol w="7641981">
                  <a:extLst>
                    <a:ext uri="{9D8B030D-6E8A-4147-A177-3AD203B41FA5}">
                      <a16:colId xmlns:a16="http://schemas.microsoft.com/office/drawing/2014/main" val="2673953691"/>
                    </a:ext>
                  </a:extLst>
                </a:gridCol>
                <a:gridCol w="2485910">
                  <a:extLst>
                    <a:ext uri="{9D8B030D-6E8A-4147-A177-3AD203B41FA5}">
                      <a16:colId xmlns:a16="http://schemas.microsoft.com/office/drawing/2014/main" val="3072847087"/>
                    </a:ext>
                  </a:extLst>
                </a:gridCol>
              </a:tblGrid>
              <a:tr h="370840">
                <a:tc>
                  <a:txBody>
                    <a:bodyPr/>
                    <a:lstStyle/>
                    <a:p>
                      <a:r>
                        <a:rPr lang="en-GB" dirty="0"/>
                        <a:t>Description</a:t>
                      </a:r>
                    </a:p>
                  </a:txBody>
                  <a:tcPr/>
                </a:tc>
                <a:tc>
                  <a:txBody>
                    <a:bodyPr/>
                    <a:lstStyle/>
                    <a:p>
                      <a:r>
                        <a:rPr lang="en-GB" dirty="0"/>
                        <a:t>Threat</a:t>
                      </a:r>
                    </a:p>
                  </a:txBody>
                  <a:tcPr/>
                </a:tc>
                <a:extLst>
                  <a:ext uri="{0D108BD9-81ED-4DB2-BD59-A6C34878D82A}">
                    <a16:rowId xmlns:a16="http://schemas.microsoft.com/office/drawing/2014/main" val="1085229326"/>
                  </a:ext>
                </a:extLst>
              </a:tr>
              <a:tr h="370840">
                <a:tc>
                  <a:txBody>
                    <a:bodyPr/>
                    <a:lstStyle/>
                    <a:p>
                      <a:r>
                        <a:rPr lang="en-US" dirty="0"/>
                        <a:t>Occurs when the accountant knows that they (or someone close to them) will benefit by making a particular decision. </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1979345921"/>
                  </a:ext>
                </a:extLst>
              </a:tr>
              <a:tr h="370840">
                <a:tc>
                  <a:txBody>
                    <a:bodyPr/>
                    <a:lstStyle/>
                    <a:p>
                      <a:r>
                        <a:rPr lang="en-US" dirty="0"/>
                        <a:t>Occurs when the accountant is close to someone affected by their decisions. This could be caused by family or personal relationships, friendships or close business relationships. </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3600293882"/>
                  </a:ext>
                </a:extLst>
              </a:tr>
              <a:tr h="370840">
                <a:tc>
                  <a:txBody>
                    <a:bodyPr/>
                    <a:lstStyle/>
                    <a:p>
                      <a:r>
                        <a:rPr lang="en-US" dirty="0"/>
                        <a:t>The accountant may not be prepared to devote sufficient time and care to check their own work thoroughly. If they do find errors, they may be tempted not to disclose them.</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376486007"/>
                  </a:ext>
                </a:extLst>
              </a:tr>
              <a:tr h="370840">
                <a:tc>
                  <a:txBody>
                    <a:bodyPr/>
                    <a:lstStyle/>
                    <a:p>
                      <a:r>
                        <a:rPr lang="en-US" dirty="0"/>
                        <a:t>When the accountant promotes a position or opinion to the point that</a:t>
                      </a:r>
                    </a:p>
                    <a:p>
                      <a:r>
                        <a:rPr lang="en-US" dirty="0"/>
                        <a:t>objectivity may be compromised. No preferential treatment should be given to specific stakeholders.</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2831840755"/>
                  </a:ext>
                </a:extLst>
              </a:tr>
              <a:tr h="370840">
                <a:tc>
                  <a:txBody>
                    <a:bodyPr/>
                    <a:lstStyle/>
                    <a:p>
                      <a:r>
                        <a:rPr lang="en-US" dirty="0"/>
                        <a:t>The accountant fears they will be harmed in some way by a course of action due to pressure from someone else. These threats could come from physical or emotional threats, blackmail, or the threat of losing their job.</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2700916607"/>
                  </a:ext>
                </a:extLst>
              </a:tr>
            </a:tbl>
          </a:graphicData>
        </a:graphic>
      </p:graphicFrame>
    </p:spTree>
    <p:extLst>
      <p:ext uri="{BB962C8B-B14F-4D97-AF65-F5344CB8AC3E}">
        <p14:creationId xmlns:p14="http://schemas.microsoft.com/office/powerpoint/2010/main" val="245092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56663D-150F-23E3-86A0-AB96324C7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B30F1-4898-7B7C-C4A5-2771AB3C80A5}"/>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1</a:t>
            </a:r>
          </a:p>
        </p:txBody>
      </p:sp>
      <p:sp>
        <p:nvSpPr>
          <p:cNvPr id="10" name="Content Placeholder 2">
            <a:extLst>
              <a:ext uri="{FF2B5EF4-FFF2-40B4-BE49-F238E27FC236}">
                <a16:creationId xmlns:a16="http://schemas.microsoft.com/office/drawing/2014/main" id="{E401D4F2-36BC-0EF9-F945-F7332E87BD47}"/>
              </a:ext>
            </a:extLst>
          </p:cNvPr>
          <p:cNvSpPr>
            <a:spLocks noGrp="1"/>
          </p:cNvSpPr>
          <p:nvPr>
            <p:ph idx="1"/>
          </p:nvPr>
        </p:nvSpPr>
        <p:spPr>
          <a:xfrm>
            <a:off x="556881" y="616140"/>
            <a:ext cx="11378241" cy="6026199"/>
          </a:xfrm>
        </p:spPr>
        <p:txBody>
          <a:bodyPr>
            <a:normAutofit fontScale="77500" lnSpcReduction="20000"/>
          </a:bodyPr>
          <a:lstStyle/>
          <a:p>
            <a:pPr marL="0" indent="0">
              <a:buNone/>
            </a:pPr>
            <a:r>
              <a:rPr lang="en-US" sz="1800" dirty="0">
                <a:solidFill>
                  <a:schemeClr val="bg1"/>
                </a:solidFill>
                <a:latin typeface="Montserrat" pitchFamily="2" charset="77"/>
              </a:rPr>
              <a:t>You work as an Accounts Assistant at GreenTech Supplies Ltd, a company that sells environmentally</a:t>
            </a:r>
          </a:p>
          <a:p>
            <a:pPr marL="0" indent="0">
              <a:buNone/>
            </a:pPr>
            <a:r>
              <a:rPr lang="en-US" sz="1800" dirty="0">
                <a:solidFill>
                  <a:schemeClr val="bg1"/>
                </a:solidFill>
                <a:latin typeface="Montserrat" pitchFamily="2" charset="77"/>
              </a:rPr>
              <a:t>friendly office equipment. You report to the Finance Manager, but you receive the following email </a:t>
            </a:r>
          </a:p>
          <a:p>
            <a:pPr marL="0" indent="0">
              <a:buNone/>
            </a:pPr>
            <a:r>
              <a:rPr lang="en-US" sz="1800" dirty="0">
                <a:solidFill>
                  <a:schemeClr val="bg1"/>
                </a:solidFill>
                <a:latin typeface="Montserrat" pitchFamily="2" charset="77"/>
              </a:rPr>
              <a:t>directly from the Finance Director. </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600" dirty="0">
              <a:solidFill>
                <a:schemeClr val="bg1"/>
              </a:solidFill>
              <a:latin typeface="Montserrat" pitchFamily="2" charset="77"/>
            </a:endParaRP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Write a response to this email and include the following:</a:t>
            </a:r>
          </a:p>
          <a:p>
            <a:r>
              <a:rPr lang="en-US" sz="1800" dirty="0">
                <a:solidFill>
                  <a:schemeClr val="bg1"/>
                </a:solidFill>
                <a:latin typeface="Montserrat" pitchFamily="2" charset="77"/>
              </a:rPr>
              <a:t>Identify the ethical principles at risk</a:t>
            </a:r>
          </a:p>
          <a:p>
            <a:r>
              <a:rPr lang="en-US" sz="1800" dirty="0">
                <a:solidFill>
                  <a:schemeClr val="bg1"/>
                </a:solidFill>
                <a:latin typeface="Montserrat" pitchFamily="2" charset="77"/>
              </a:rPr>
              <a:t>Identify the threats to the ethical principles</a:t>
            </a:r>
          </a:p>
          <a:p>
            <a:r>
              <a:rPr lang="en-US" sz="1800" dirty="0">
                <a:solidFill>
                  <a:schemeClr val="bg1"/>
                </a:solidFill>
                <a:latin typeface="Montserrat" pitchFamily="2" charset="77"/>
              </a:rPr>
              <a:t>Explain why these are issues</a:t>
            </a:r>
          </a:p>
          <a:p>
            <a:r>
              <a:rPr lang="en-US" sz="1800" dirty="0">
                <a:solidFill>
                  <a:schemeClr val="bg1"/>
                </a:solidFill>
                <a:latin typeface="Montserrat" pitchFamily="2" charset="77"/>
              </a:rPr>
              <a:t>Suggest an appropriate course of action</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graphicFrame>
        <p:nvGraphicFramePr>
          <p:cNvPr id="3" name="Table 2">
            <a:extLst>
              <a:ext uri="{FF2B5EF4-FFF2-40B4-BE49-F238E27FC236}">
                <a16:creationId xmlns:a16="http://schemas.microsoft.com/office/drawing/2014/main" id="{30AE566A-02C0-B6DD-C555-ABE78D48F8A3}"/>
              </a:ext>
            </a:extLst>
          </p:cNvPr>
          <p:cNvGraphicFramePr>
            <a:graphicFrameLocks noGrp="1"/>
          </p:cNvGraphicFramePr>
          <p:nvPr>
            <p:extLst>
              <p:ext uri="{D42A27DB-BD31-4B8C-83A1-F6EECF244321}">
                <p14:modId xmlns:p14="http://schemas.microsoft.com/office/powerpoint/2010/main" val="1924244732"/>
              </p:ext>
            </p:extLst>
          </p:nvPr>
        </p:nvGraphicFramePr>
        <p:xfrm>
          <a:off x="556881" y="1436506"/>
          <a:ext cx="10036355" cy="3444240"/>
        </p:xfrm>
        <a:graphic>
          <a:graphicData uri="http://schemas.openxmlformats.org/drawingml/2006/table">
            <a:tbl>
              <a:tblPr firstRow="1" bandRow="1">
                <a:tableStyleId>{5C22544A-7EE6-4342-B048-85BDC9FD1C3A}</a:tableStyleId>
              </a:tblPr>
              <a:tblGrid>
                <a:gridCol w="10036355">
                  <a:extLst>
                    <a:ext uri="{9D8B030D-6E8A-4147-A177-3AD203B41FA5}">
                      <a16:colId xmlns:a16="http://schemas.microsoft.com/office/drawing/2014/main" val="1094506917"/>
                    </a:ext>
                  </a:extLst>
                </a:gridCol>
              </a:tblGrid>
              <a:tr h="2721426">
                <a:tc>
                  <a:txBody>
                    <a:bodyPr/>
                    <a:lstStyle/>
                    <a:p>
                      <a:r>
                        <a:rPr lang="en-GB" sz="1100" dirty="0">
                          <a:solidFill>
                            <a:sysClr val="windowText" lastClr="000000"/>
                          </a:solidFill>
                        </a:rPr>
                        <a:t>From: </a:t>
                      </a:r>
                      <a:r>
                        <a:rPr lang="en-GB" sz="1100" b="0" dirty="0">
                          <a:solidFill>
                            <a:sysClr val="windowText" lastClr="000000"/>
                          </a:solidFill>
                        </a:rPr>
                        <a:t>J Carter, Finance Director</a:t>
                      </a:r>
                    </a:p>
                    <a:p>
                      <a:r>
                        <a:rPr lang="en-GB" sz="1100" dirty="0">
                          <a:solidFill>
                            <a:sysClr val="windowText" lastClr="000000"/>
                          </a:solidFill>
                        </a:rPr>
                        <a:t>To: </a:t>
                      </a:r>
                      <a:r>
                        <a:rPr lang="en-GB" sz="1100" b="0" dirty="0">
                          <a:solidFill>
                            <a:sysClr val="windowText" lastClr="000000"/>
                          </a:solidFill>
                        </a:rPr>
                        <a:t>Accounts Assistant</a:t>
                      </a:r>
                    </a:p>
                    <a:p>
                      <a:r>
                        <a:rPr lang="en-GB" sz="1100" dirty="0">
                          <a:solidFill>
                            <a:sysClr val="windowText" lastClr="000000"/>
                          </a:solidFill>
                        </a:rPr>
                        <a:t>Subject: </a:t>
                      </a:r>
                      <a:r>
                        <a:rPr lang="en-GB" sz="1100" b="0" dirty="0">
                          <a:solidFill>
                            <a:sysClr val="windowText" lastClr="000000"/>
                          </a:solidFill>
                        </a:rPr>
                        <a:t>URGENT – Year-End Figures</a:t>
                      </a:r>
                    </a:p>
                    <a:p>
                      <a:endParaRPr lang="en-GB" sz="1100" dirty="0">
                        <a:solidFill>
                          <a:sysClr val="windowText" lastClr="000000"/>
                        </a:solidFill>
                      </a:endParaRPr>
                    </a:p>
                    <a:p>
                      <a:r>
                        <a:rPr lang="en-GB" sz="1100" b="0" dirty="0">
                          <a:solidFill>
                            <a:sysClr val="windowText" lastClr="000000"/>
                          </a:solidFill>
                        </a:rPr>
                        <a:t>Hi, </a:t>
                      </a:r>
                    </a:p>
                    <a:p>
                      <a:endParaRPr lang="en-GB" sz="1100" b="0" dirty="0">
                        <a:solidFill>
                          <a:sysClr val="windowText" lastClr="000000"/>
                        </a:solidFill>
                      </a:endParaRPr>
                    </a:p>
                    <a:p>
                      <a:r>
                        <a:rPr lang="en-GB" sz="1100" b="0" dirty="0">
                          <a:solidFill>
                            <a:sysClr val="windowText" lastClr="000000"/>
                          </a:solidFill>
                        </a:rPr>
                        <a:t>We are very close to securing a large bank loan which will allow us to expand next year. The bank is reviewing our year-end financial statements tomorrow. </a:t>
                      </a:r>
                    </a:p>
                    <a:p>
                      <a:endParaRPr lang="en-GB" sz="1100" b="0" dirty="0">
                        <a:solidFill>
                          <a:sysClr val="windowText" lastClr="000000"/>
                        </a:solidFill>
                      </a:endParaRPr>
                    </a:p>
                    <a:p>
                      <a:r>
                        <a:rPr lang="en-GB" sz="1100" b="0" dirty="0">
                          <a:solidFill>
                            <a:sysClr val="windowText" lastClr="000000"/>
                          </a:solidFill>
                        </a:rPr>
                        <a:t>I’ve looked at the draft figures and profits are slightly lower than expected. I need you to delay recording the recent supplier invoices (£18,000) until next month. This will improve our profit position for the bank review. </a:t>
                      </a:r>
                    </a:p>
                    <a:p>
                      <a:endParaRPr lang="en-GB" sz="1100" b="0" dirty="0">
                        <a:solidFill>
                          <a:sysClr val="windowText" lastClr="000000"/>
                        </a:solidFill>
                      </a:endParaRPr>
                    </a:p>
                    <a:p>
                      <a:r>
                        <a:rPr lang="en-GB" sz="1100" b="0" dirty="0">
                          <a:solidFill>
                            <a:sysClr val="windowText" lastClr="000000"/>
                          </a:solidFill>
                        </a:rPr>
                        <a:t>Also, one of our biggest customers is my sister’s company. We haven’t yet received payment from her, but please don’t include her overdue balance in the aged receivables report being sent to the bank. I know she’ll pay soon.</a:t>
                      </a:r>
                    </a:p>
                    <a:p>
                      <a:endParaRPr lang="en-GB" sz="1100" b="0" dirty="0">
                        <a:solidFill>
                          <a:sysClr val="windowText" lastClr="000000"/>
                        </a:solidFill>
                      </a:endParaRPr>
                    </a:p>
                    <a:p>
                      <a:r>
                        <a:rPr lang="en-GB" sz="1100" b="0" dirty="0">
                          <a:solidFill>
                            <a:sysClr val="windowText" lastClr="000000"/>
                          </a:solidFill>
                        </a:rPr>
                        <a:t>As you know, bonuses this year depend on the business hitting its profit targets. If this loan goes through, it will benefit everyone – including you.</a:t>
                      </a:r>
                    </a:p>
                    <a:p>
                      <a:endParaRPr lang="en-GB" sz="1100" b="0" dirty="0">
                        <a:solidFill>
                          <a:sysClr val="windowText" lastClr="000000"/>
                        </a:solidFill>
                      </a:endParaRPr>
                    </a:p>
                    <a:p>
                      <a:r>
                        <a:rPr lang="en-GB" sz="1100" b="0" dirty="0">
                          <a:solidFill>
                            <a:sysClr val="windowText" lastClr="000000"/>
                          </a:solidFill>
                        </a:rPr>
                        <a:t>There’s no need to discuss this with anyone else. I trust you to handle it discreetly.</a:t>
                      </a:r>
                    </a:p>
                    <a:p>
                      <a:endParaRPr lang="en-GB" sz="1100" b="0" dirty="0">
                        <a:solidFill>
                          <a:sysClr val="windowText" lastClr="000000"/>
                        </a:solidFill>
                      </a:endParaRPr>
                    </a:p>
                    <a:p>
                      <a:r>
                        <a:rPr lang="en-GB" sz="1100" b="0" dirty="0">
                          <a:solidFill>
                            <a:sysClr val="windowText" lastClr="000000"/>
                          </a:solidFill>
                        </a:rPr>
                        <a:t>Thanks,</a:t>
                      </a:r>
                    </a:p>
                    <a:p>
                      <a:r>
                        <a:rPr lang="en-GB" sz="1100" b="0" dirty="0">
                          <a:solidFill>
                            <a:sysClr val="windowText" lastClr="000000"/>
                          </a:solidFill>
                        </a:rPr>
                        <a:t>James Carter</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20359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0" end="2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B7C71D5-1427-E007-E157-034A66B69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8078A-F87C-4F7B-65E3-F8DB9AA7EED0}"/>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1</a:t>
            </a:r>
          </a:p>
        </p:txBody>
      </p:sp>
      <p:graphicFrame>
        <p:nvGraphicFramePr>
          <p:cNvPr id="3" name="Table 2">
            <a:extLst>
              <a:ext uri="{FF2B5EF4-FFF2-40B4-BE49-F238E27FC236}">
                <a16:creationId xmlns:a16="http://schemas.microsoft.com/office/drawing/2014/main" id="{3DC6CD09-14B4-E183-7F9C-1A0B7723CE71}"/>
              </a:ext>
            </a:extLst>
          </p:cNvPr>
          <p:cNvGraphicFramePr>
            <a:graphicFrameLocks noGrp="1"/>
          </p:cNvGraphicFramePr>
          <p:nvPr>
            <p:extLst>
              <p:ext uri="{D42A27DB-BD31-4B8C-83A1-F6EECF244321}">
                <p14:modId xmlns:p14="http://schemas.microsoft.com/office/powerpoint/2010/main" val="1080340472"/>
              </p:ext>
            </p:extLst>
          </p:nvPr>
        </p:nvGraphicFramePr>
        <p:xfrm>
          <a:off x="272208" y="568054"/>
          <a:ext cx="11537354" cy="5623560"/>
        </p:xfrm>
        <a:graphic>
          <a:graphicData uri="http://schemas.openxmlformats.org/drawingml/2006/table">
            <a:tbl>
              <a:tblPr firstRow="1" bandRow="1">
                <a:tableStyleId>{5C22544A-7EE6-4342-B048-85BDC9FD1C3A}</a:tableStyleId>
              </a:tblPr>
              <a:tblGrid>
                <a:gridCol w="11537354">
                  <a:extLst>
                    <a:ext uri="{9D8B030D-6E8A-4147-A177-3AD203B41FA5}">
                      <a16:colId xmlns:a16="http://schemas.microsoft.com/office/drawing/2014/main" val="1094506917"/>
                    </a:ext>
                  </a:extLst>
                </a:gridCol>
              </a:tblGrid>
              <a:tr h="4978733">
                <a:tc>
                  <a:txBody>
                    <a:bodyPr/>
                    <a:lstStyle/>
                    <a:p>
                      <a:r>
                        <a:rPr lang="en-GB" sz="1100" dirty="0">
                          <a:solidFill>
                            <a:sysClr val="windowText" lastClr="000000"/>
                          </a:solidFill>
                        </a:rPr>
                        <a:t>From: </a:t>
                      </a:r>
                      <a:r>
                        <a:rPr lang="en-GB" sz="1100" b="0" dirty="0">
                          <a:solidFill>
                            <a:sysClr val="windowText" lastClr="000000"/>
                          </a:solidFill>
                        </a:rPr>
                        <a:t>Accounts Assistant</a:t>
                      </a:r>
                    </a:p>
                    <a:p>
                      <a:r>
                        <a:rPr lang="en-GB" sz="1100" dirty="0">
                          <a:solidFill>
                            <a:sysClr val="windowText" lastClr="000000"/>
                          </a:solidFill>
                        </a:rPr>
                        <a:t>To: </a:t>
                      </a:r>
                      <a:r>
                        <a:rPr lang="en-GB" sz="1100" b="0" dirty="0">
                          <a:solidFill>
                            <a:sysClr val="windowText" lastClr="000000"/>
                          </a:solidFill>
                        </a:rPr>
                        <a:t>J Carter, Finance Director</a:t>
                      </a:r>
                    </a:p>
                    <a:p>
                      <a:r>
                        <a:rPr lang="en-GB" sz="1100" dirty="0">
                          <a:solidFill>
                            <a:sysClr val="windowText" lastClr="000000"/>
                          </a:solidFill>
                        </a:rPr>
                        <a:t>Subject: </a:t>
                      </a:r>
                      <a:r>
                        <a:rPr lang="en-GB" sz="1100" b="0" dirty="0">
                          <a:solidFill>
                            <a:sysClr val="windowText" lastClr="000000"/>
                          </a:solidFill>
                        </a:rPr>
                        <a:t>URGENT – Year-End Figures</a:t>
                      </a:r>
                    </a:p>
                    <a:p>
                      <a:endParaRPr lang="en-GB" sz="1100" dirty="0">
                        <a:solidFill>
                          <a:sysClr val="windowText" lastClr="000000"/>
                        </a:solidFill>
                      </a:endParaRPr>
                    </a:p>
                    <a:p>
                      <a:r>
                        <a:rPr lang="en-GB" sz="1100" b="0" dirty="0">
                          <a:solidFill>
                            <a:srgbClr val="FF0000"/>
                          </a:solidFill>
                        </a:rPr>
                        <a:t>Hi James, </a:t>
                      </a:r>
                    </a:p>
                    <a:p>
                      <a:endParaRPr lang="en-GB" sz="1100" b="0" dirty="0">
                        <a:solidFill>
                          <a:srgbClr val="FF0000"/>
                        </a:solidFill>
                      </a:endParaRPr>
                    </a:p>
                    <a:p>
                      <a:r>
                        <a:rPr lang="en-GB" sz="1100" b="0" dirty="0">
                          <a:solidFill>
                            <a:srgbClr val="FF0000"/>
                          </a:solidFill>
                        </a:rPr>
                        <a:t>Thank you for your email regarding the year-end figures.</a:t>
                      </a:r>
                    </a:p>
                    <a:p>
                      <a:endParaRPr lang="en-GB" sz="1100" b="0" dirty="0">
                        <a:solidFill>
                          <a:srgbClr val="FF0000"/>
                        </a:solidFill>
                      </a:endParaRPr>
                    </a:p>
                    <a:p>
                      <a:r>
                        <a:rPr lang="en-GB" sz="1100" b="0" dirty="0">
                          <a:solidFill>
                            <a:srgbClr val="FF0000"/>
                          </a:solidFill>
                        </a:rPr>
                        <a:t>Having considered your request, I am concerned that delaying the recording of the supplier invoices and excluding the overdue balance from the aged receivables report would not comply with professional ethical standards.</a:t>
                      </a:r>
                    </a:p>
                    <a:p>
                      <a:endParaRPr lang="en-GB" sz="1100" b="0" dirty="0">
                        <a:solidFill>
                          <a:srgbClr val="FF0000"/>
                        </a:solidFill>
                      </a:endParaRPr>
                    </a:p>
                    <a:p>
                      <a:r>
                        <a:rPr lang="en-GB" sz="1100" b="0" dirty="0">
                          <a:solidFill>
                            <a:srgbClr val="FF0000"/>
                          </a:solidFill>
                        </a:rPr>
                        <a:t>The request to postpone recording the £18,000 supplier invoices would affect the accuracy of the financial statements. This raises concerns regarding the principle of integrity, as financial information must be presented honestly and transparently. It also affects professional competence and due care, as I have a responsibility to ensure financial records are complete and accurate.</a:t>
                      </a:r>
                    </a:p>
                    <a:p>
                      <a:endParaRPr lang="en-GB" sz="1100" b="0" dirty="0">
                        <a:solidFill>
                          <a:srgbClr val="FF0000"/>
                        </a:solidFill>
                      </a:endParaRPr>
                    </a:p>
                    <a:p>
                      <a:r>
                        <a:rPr lang="en-GB" sz="1100" b="0" dirty="0">
                          <a:solidFill>
                            <a:srgbClr val="FF0000"/>
                          </a:solidFill>
                        </a:rPr>
                        <a:t>Removing the overdue balance relating to your sister’s company creates a potential conflict of interest. This impacts the principle of objectivity, as personal relationships should not influence professional judgement. </a:t>
                      </a:r>
                    </a:p>
                    <a:p>
                      <a:endParaRPr lang="en-GB" sz="1100" b="0" dirty="0">
                        <a:solidFill>
                          <a:srgbClr val="FF0000"/>
                        </a:solidFill>
                      </a:endParaRPr>
                    </a:p>
                    <a:p>
                      <a:r>
                        <a:rPr lang="en-GB" sz="1100" b="0" dirty="0">
                          <a:solidFill>
                            <a:srgbClr val="FF0000"/>
                          </a:solidFill>
                        </a:rPr>
                        <a:t>I am also concerned that presenting financial information to the bank that does not fully reflect the company’s true position could breach the principle of professional behaviour, as it may mislead external stakeholders.</a:t>
                      </a:r>
                    </a:p>
                    <a:p>
                      <a:endParaRPr lang="en-GB" sz="1100" b="0" dirty="0">
                        <a:solidFill>
                          <a:srgbClr val="FF0000"/>
                        </a:solidFill>
                      </a:endParaRPr>
                    </a:p>
                    <a:p>
                      <a:r>
                        <a:rPr lang="en-GB" sz="1100" b="0" dirty="0">
                          <a:solidFill>
                            <a:srgbClr val="FF0000"/>
                          </a:solidFill>
                        </a:rPr>
                        <a:t>There are several ethical threats present in this situation which include:</a:t>
                      </a:r>
                    </a:p>
                    <a:p>
                      <a:endParaRPr lang="en-GB" sz="1100" b="0" dirty="0">
                        <a:solidFill>
                          <a:srgbClr val="FF0000"/>
                        </a:solidFill>
                      </a:endParaRPr>
                    </a:p>
                    <a:p>
                      <a:pPr marL="171450" indent="-171450">
                        <a:buFont typeface="Arial" panose="020B0604020202020204" pitchFamily="34" charset="0"/>
                        <a:buChar char="•"/>
                      </a:pPr>
                      <a:r>
                        <a:rPr lang="en-GB" sz="1100" b="0" dirty="0">
                          <a:solidFill>
                            <a:srgbClr val="FF0000"/>
                          </a:solidFill>
                        </a:rPr>
                        <a:t>Self Interest – staff bonuses are linked to profit targets and loan approval</a:t>
                      </a:r>
                    </a:p>
                    <a:p>
                      <a:pPr marL="171450" indent="-171450">
                        <a:buFont typeface="Arial" panose="020B0604020202020204" pitchFamily="34" charset="0"/>
                        <a:buChar char="•"/>
                      </a:pPr>
                      <a:r>
                        <a:rPr lang="en-GB" sz="1100" b="0" dirty="0">
                          <a:solidFill>
                            <a:srgbClr val="FF0000"/>
                          </a:solidFill>
                        </a:rPr>
                        <a:t>Familiarity – the relationship with your sister’s company</a:t>
                      </a:r>
                    </a:p>
                    <a:p>
                      <a:pPr marL="171450" indent="-171450">
                        <a:buFont typeface="Arial" panose="020B0604020202020204" pitchFamily="34" charset="0"/>
                        <a:buChar char="•"/>
                      </a:pPr>
                      <a:r>
                        <a:rPr lang="en-GB" sz="1100" b="0" dirty="0">
                          <a:solidFill>
                            <a:srgbClr val="FF0000"/>
                          </a:solidFill>
                        </a:rPr>
                        <a:t>Advocacy – information being adjusted to support securing the bank loan</a:t>
                      </a:r>
                    </a:p>
                    <a:p>
                      <a:pPr marL="171450" indent="-171450">
                        <a:buFont typeface="Arial" panose="020B0604020202020204" pitchFamily="34" charset="0"/>
                        <a:buChar char="•"/>
                      </a:pPr>
                      <a:r>
                        <a:rPr lang="en-GB" sz="1100" b="0" dirty="0">
                          <a:solidFill>
                            <a:srgbClr val="FF0000"/>
                          </a:solidFill>
                        </a:rPr>
                        <a:t>Intimidation – due to the urgency and request for discretion</a:t>
                      </a:r>
                    </a:p>
                    <a:p>
                      <a:pPr marL="171450" indent="-171450">
                        <a:buFont typeface="Arial" panose="020B0604020202020204" pitchFamily="34" charset="0"/>
                        <a:buChar char="•"/>
                      </a:pPr>
                      <a:r>
                        <a:rPr lang="en-GB" sz="1100" b="0" dirty="0">
                          <a:solidFill>
                            <a:srgbClr val="FF0000"/>
                          </a:solidFill>
                        </a:rPr>
                        <a:t>Self Review – if adjustments are later reviewed internally</a:t>
                      </a:r>
                    </a:p>
                    <a:p>
                      <a:pPr marL="171450" indent="-171450">
                        <a:buFont typeface="Arial" panose="020B0604020202020204" pitchFamily="34" charset="0"/>
                        <a:buChar char="•"/>
                      </a:pPr>
                      <a:endParaRPr lang="en-GB" sz="1100" b="0" dirty="0">
                        <a:solidFill>
                          <a:srgbClr val="FF0000"/>
                        </a:solidFill>
                      </a:endParaRPr>
                    </a:p>
                    <a:p>
                      <a:pPr marL="0" indent="0">
                        <a:buFont typeface="Arial" panose="020B0604020202020204" pitchFamily="34" charset="0"/>
                        <a:buNone/>
                      </a:pPr>
                      <a:r>
                        <a:rPr lang="en-GB" sz="1100" b="0" dirty="0">
                          <a:solidFill>
                            <a:srgbClr val="FF0000"/>
                          </a:solidFill>
                        </a:rPr>
                        <a:t>Given these concerns, I would not feel comfortable making the requested changes. I believe the appropriate cause of action would be to ensure all transactions are recorded accurately and to discuss this matter with the Finance Manager in line with company policy.</a:t>
                      </a:r>
                    </a:p>
                    <a:p>
                      <a:pPr marL="0" indent="0">
                        <a:buFont typeface="Arial" panose="020B0604020202020204" pitchFamily="34" charset="0"/>
                        <a:buNone/>
                      </a:pPr>
                      <a:endParaRPr lang="en-GB" sz="1100" b="0" dirty="0">
                        <a:solidFill>
                          <a:srgbClr val="FF0000"/>
                        </a:solidFill>
                      </a:endParaRPr>
                    </a:p>
                    <a:p>
                      <a:pPr marL="0" indent="0">
                        <a:buFont typeface="Arial" panose="020B0604020202020204" pitchFamily="34" charset="0"/>
                        <a:buNone/>
                      </a:pPr>
                      <a:r>
                        <a:rPr lang="en-GB" sz="1100" b="0" dirty="0">
                          <a:solidFill>
                            <a:srgbClr val="FF0000"/>
                          </a:solidFill>
                        </a:rPr>
                        <a:t>Kind regards, </a:t>
                      </a:r>
                    </a:p>
                    <a:p>
                      <a:pPr marL="0" indent="0">
                        <a:buFont typeface="Arial" panose="020B0604020202020204" pitchFamily="34" charset="0"/>
                        <a:buNone/>
                      </a:pPr>
                      <a:r>
                        <a:rPr lang="en-GB" sz="1100" b="0" dirty="0">
                          <a:solidFill>
                            <a:srgbClr val="FF0000"/>
                          </a:solidFill>
                        </a:rPr>
                        <a:t>Accounts Assistant</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288134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043CBD-B72F-6201-8510-3799ACC6C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C113E-5E21-4EF3-F15A-CC26AF35AE2E}"/>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2</a:t>
            </a:r>
          </a:p>
        </p:txBody>
      </p:sp>
      <p:sp>
        <p:nvSpPr>
          <p:cNvPr id="10" name="Content Placeholder 2">
            <a:extLst>
              <a:ext uri="{FF2B5EF4-FFF2-40B4-BE49-F238E27FC236}">
                <a16:creationId xmlns:a16="http://schemas.microsoft.com/office/drawing/2014/main" id="{F03D18F1-E229-F40C-7988-979BCF2E788F}"/>
              </a:ext>
            </a:extLst>
          </p:cNvPr>
          <p:cNvSpPr>
            <a:spLocks noGrp="1"/>
          </p:cNvSpPr>
          <p:nvPr>
            <p:ph idx="1"/>
          </p:nvPr>
        </p:nvSpPr>
        <p:spPr>
          <a:xfrm>
            <a:off x="556881" y="616140"/>
            <a:ext cx="11378241" cy="6026199"/>
          </a:xfrm>
        </p:spPr>
        <p:txBody>
          <a:bodyPr>
            <a:normAutofit fontScale="85000" lnSpcReduction="20000"/>
          </a:bodyPr>
          <a:lstStyle/>
          <a:p>
            <a:pPr marL="0" indent="0">
              <a:buNone/>
            </a:pPr>
            <a:r>
              <a:rPr lang="en-US" sz="1800" dirty="0">
                <a:solidFill>
                  <a:schemeClr val="bg1"/>
                </a:solidFill>
                <a:latin typeface="Montserrat" pitchFamily="2" charset="77"/>
              </a:rPr>
              <a:t>You work as an Accounts </a:t>
            </a:r>
            <a:r>
              <a:rPr lang="en-US" sz="1800" dirty="0" err="1">
                <a:solidFill>
                  <a:schemeClr val="bg1"/>
                </a:solidFill>
                <a:latin typeface="Montserrat" pitchFamily="2" charset="77"/>
              </a:rPr>
              <a:t>Assitant</a:t>
            </a:r>
            <a:r>
              <a:rPr lang="en-US" sz="1800" dirty="0">
                <a:solidFill>
                  <a:schemeClr val="bg1"/>
                </a:solidFill>
                <a:latin typeface="Montserrat" pitchFamily="2" charset="77"/>
              </a:rPr>
              <a:t> at Riverstone Training Ltd. As part of your role, you have access to the company’s customer database, which includes addresses, contact numbers  and payment information. You receive the following email from the Commercial Director. </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600" dirty="0">
              <a:solidFill>
                <a:schemeClr val="bg1"/>
              </a:solidFill>
              <a:latin typeface="Montserrat" pitchFamily="2" charset="77"/>
            </a:endParaRP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Write a response to this email and include the following:</a:t>
            </a:r>
          </a:p>
          <a:p>
            <a:r>
              <a:rPr lang="en-US" sz="1800" dirty="0">
                <a:solidFill>
                  <a:schemeClr val="bg1"/>
                </a:solidFill>
                <a:latin typeface="Montserrat" pitchFamily="2" charset="77"/>
              </a:rPr>
              <a:t>Identify the ethical principles at risk</a:t>
            </a:r>
          </a:p>
          <a:p>
            <a:r>
              <a:rPr lang="en-US" sz="1800" dirty="0">
                <a:solidFill>
                  <a:schemeClr val="bg1"/>
                </a:solidFill>
                <a:latin typeface="Montserrat" pitchFamily="2" charset="77"/>
              </a:rPr>
              <a:t>Identify the threats to the ethical principles</a:t>
            </a:r>
          </a:p>
          <a:p>
            <a:r>
              <a:rPr lang="en-US" sz="1800" dirty="0">
                <a:solidFill>
                  <a:schemeClr val="bg1"/>
                </a:solidFill>
                <a:latin typeface="Montserrat" pitchFamily="2" charset="77"/>
              </a:rPr>
              <a:t>Explain why these are issues</a:t>
            </a:r>
          </a:p>
          <a:p>
            <a:r>
              <a:rPr lang="en-US" sz="1800" dirty="0">
                <a:solidFill>
                  <a:schemeClr val="bg1"/>
                </a:solidFill>
                <a:latin typeface="Montserrat" pitchFamily="2" charset="77"/>
              </a:rPr>
              <a:t>Suggest an appropriate course of action</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graphicFrame>
        <p:nvGraphicFramePr>
          <p:cNvPr id="3" name="Table 2">
            <a:extLst>
              <a:ext uri="{FF2B5EF4-FFF2-40B4-BE49-F238E27FC236}">
                <a16:creationId xmlns:a16="http://schemas.microsoft.com/office/drawing/2014/main" id="{262340D0-1F93-5D8F-49A4-08C43F42CA82}"/>
              </a:ext>
            </a:extLst>
          </p:cNvPr>
          <p:cNvGraphicFramePr>
            <a:graphicFrameLocks noGrp="1"/>
          </p:cNvGraphicFramePr>
          <p:nvPr>
            <p:extLst>
              <p:ext uri="{D42A27DB-BD31-4B8C-83A1-F6EECF244321}">
                <p14:modId xmlns:p14="http://schemas.microsoft.com/office/powerpoint/2010/main" val="2266399763"/>
              </p:ext>
            </p:extLst>
          </p:nvPr>
        </p:nvGraphicFramePr>
        <p:xfrm>
          <a:off x="556881" y="1436506"/>
          <a:ext cx="10036355" cy="3444240"/>
        </p:xfrm>
        <a:graphic>
          <a:graphicData uri="http://schemas.openxmlformats.org/drawingml/2006/table">
            <a:tbl>
              <a:tblPr firstRow="1" bandRow="1">
                <a:tableStyleId>{5C22544A-7EE6-4342-B048-85BDC9FD1C3A}</a:tableStyleId>
              </a:tblPr>
              <a:tblGrid>
                <a:gridCol w="10036355">
                  <a:extLst>
                    <a:ext uri="{9D8B030D-6E8A-4147-A177-3AD203B41FA5}">
                      <a16:colId xmlns:a16="http://schemas.microsoft.com/office/drawing/2014/main" val="1094506917"/>
                    </a:ext>
                  </a:extLst>
                </a:gridCol>
              </a:tblGrid>
              <a:tr h="2721426">
                <a:tc>
                  <a:txBody>
                    <a:bodyPr/>
                    <a:lstStyle/>
                    <a:p>
                      <a:r>
                        <a:rPr lang="en-GB" sz="1100" dirty="0">
                          <a:solidFill>
                            <a:sysClr val="windowText" lastClr="000000"/>
                          </a:solidFill>
                        </a:rPr>
                        <a:t>From: </a:t>
                      </a:r>
                      <a:r>
                        <a:rPr lang="en-GB" sz="1100" b="0" dirty="0">
                          <a:solidFill>
                            <a:sysClr val="windowText" lastClr="000000"/>
                          </a:solidFill>
                        </a:rPr>
                        <a:t>M Benson, Sales Director</a:t>
                      </a:r>
                    </a:p>
                    <a:p>
                      <a:r>
                        <a:rPr lang="en-GB" sz="1100" dirty="0">
                          <a:solidFill>
                            <a:sysClr val="windowText" lastClr="000000"/>
                          </a:solidFill>
                        </a:rPr>
                        <a:t>To: </a:t>
                      </a:r>
                      <a:r>
                        <a:rPr lang="en-GB" sz="1100" b="0" dirty="0">
                          <a:solidFill>
                            <a:sysClr val="windowText" lastClr="000000"/>
                          </a:solidFill>
                        </a:rPr>
                        <a:t>Accounts Assistant</a:t>
                      </a:r>
                    </a:p>
                    <a:p>
                      <a:r>
                        <a:rPr lang="en-GB" sz="1100" dirty="0">
                          <a:solidFill>
                            <a:sysClr val="windowText" lastClr="000000"/>
                          </a:solidFill>
                        </a:rPr>
                        <a:t>Subject: </a:t>
                      </a:r>
                      <a:r>
                        <a:rPr lang="en-GB" sz="1100" b="0" dirty="0">
                          <a:solidFill>
                            <a:sysClr val="windowText" lastClr="000000"/>
                          </a:solidFill>
                        </a:rPr>
                        <a:t>URGENT – Customer List</a:t>
                      </a:r>
                    </a:p>
                    <a:p>
                      <a:endParaRPr lang="en-GB" sz="1100" dirty="0">
                        <a:solidFill>
                          <a:sysClr val="windowText" lastClr="000000"/>
                        </a:solidFill>
                      </a:endParaRPr>
                    </a:p>
                    <a:p>
                      <a:r>
                        <a:rPr lang="en-GB" sz="1100" b="0" dirty="0">
                          <a:solidFill>
                            <a:sysClr val="windowText" lastClr="000000"/>
                          </a:solidFill>
                        </a:rPr>
                        <a:t>Hi, </a:t>
                      </a:r>
                    </a:p>
                    <a:p>
                      <a:endParaRPr lang="en-GB" sz="1100" b="0" dirty="0">
                        <a:solidFill>
                          <a:sysClr val="windowText" lastClr="000000"/>
                        </a:solidFill>
                      </a:endParaRPr>
                    </a:p>
                    <a:p>
                      <a:r>
                        <a:rPr lang="en-GB" sz="1100" b="0" dirty="0">
                          <a:solidFill>
                            <a:sysClr val="windowText" lastClr="000000"/>
                          </a:solidFill>
                        </a:rPr>
                        <a:t>My friend has just started a new marketing business and is looking for potential clients. I’d like you to download our full customer list (including contact details) and send it to my personal email address so I can forward it onto him.</a:t>
                      </a:r>
                    </a:p>
                    <a:p>
                      <a:endParaRPr lang="en-GB" sz="1100" b="0" dirty="0">
                        <a:solidFill>
                          <a:sysClr val="windowText" lastClr="000000"/>
                        </a:solidFill>
                      </a:endParaRPr>
                    </a:p>
                    <a:p>
                      <a:r>
                        <a:rPr lang="en-GB" sz="1100" b="0" dirty="0">
                          <a:solidFill>
                            <a:sysClr val="windowText" lastClr="000000"/>
                          </a:solidFill>
                        </a:rPr>
                        <a:t>This doesn’t need to be recorded anywhere as it’s just to help him get started. It won’t cause the business any harm.</a:t>
                      </a:r>
                    </a:p>
                    <a:p>
                      <a:endParaRPr lang="en-GB" sz="1100" b="0" dirty="0">
                        <a:solidFill>
                          <a:sysClr val="windowText" lastClr="000000"/>
                        </a:solidFill>
                      </a:endParaRPr>
                    </a:p>
                    <a:p>
                      <a:r>
                        <a:rPr lang="en-GB" sz="1100" b="0" dirty="0">
                          <a:solidFill>
                            <a:sysClr val="windowText" lastClr="000000"/>
                          </a:solidFill>
                        </a:rPr>
                        <a:t>Also, I’ve noticed some customers have outstanding balances over 90 days. Before I present the report at tomorrow’s board meeting, please amend the aged receivables report to show those balances at 30 days outstanding instead. It will make the credit control position look much stronger.</a:t>
                      </a:r>
                    </a:p>
                    <a:p>
                      <a:endParaRPr lang="en-GB" sz="1100" b="0" dirty="0">
                        <a:solidFill>
                          <a:sysClr val="windowText" lastClr="000000"/>
                        </a:solidFill>
                      </a:endParaRPr>
                    </a:p>
                    <a:p>
                      <a:r>
                        <a:rPr lang="en-GB" sz="1100" b="0" dirty="0">
                          <a:solidFill>
                            <a:sysClr val="windowText" lastClr="000000"/>
                          </a:solidFill>
                        </a:rPr>
                        <a:t>We need to show the business is a positive light as management bonuses are being reviewed next month.</a:t>
                      </a:r>
                    </a:p>
                    <a:p>
                      <a:endParaRPr lang="en-GB" sz="1100" b="0" dirty="0">
                        <a:solidFill>
                          <a:sysClr val="windowText" lastClr="000000"/>
                        </a:solidFill>
                      </a:endParaRPr>
                    </a:p>
                    <a:p>
                      <a:r>
                        <a:rPr lang="en-GB" sz="1100" b="0" dirty="0">
                          <a:solidFill>
                            <a:sysClr val="windowText" lastClr="000000"/>
                          </a:solidFill>
                        </a:rPr>
                        <a:t>I need this done before the end of the day. I’d prefer you not raise this with anyone else!</a:t>
                      </a:r>
                    </a:p>
                    <a:p>
                      <a:endParaRPr lang="en-GB" sz="1100" b="0" dirty="0">
                        <a:solidFill>
                          <a:sysClr val="windowText" lastClr="000000"/>
                        </a:solidFill>
                      </a:endParaRPr>
                    </a:p>
                    <a:p>
                      <a:r>
                        <a:rPr lang="en-GB" sz="1100" b="0" dirty="0">
                          <a:solidFill>
                            <a:sysClr val="windowText" lastClr="000000"/>
                          </a:solidFill>
                        </a:rPr>
                        <a:t>Thanks, </a:t>
                      </a:r>
                    </a:p>
                    <a:p>
                      <a:r>
                        <a:rPr lang="en-GB" sz="1100" b="0" dirty="0">
                          <a:solidFill>
                            <a:sysClr val="windowText" lastClr="000000"/>
                          </a:solidFill>
                        </a:rPr>
                        <a:t>Mel Benson</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397192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D3C72F-FE9C-6C03-C1BA-B19B19806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F1CF6-69A2-9597-D57E-1A20AF4C4ADB}"/>
              </a:ext>
            </a:extLst>
          </p:cNvPr>
          <p:cNvSpPr>
            <a:spLocks noGrp="1"/>
          </p:cNvSpPr>
          <p:nvPr>
            <p:ph type="title"/>
          </p:nvPr>
        </p:nvSpPr>
        <p:spPr>
          <a:xfrm>
            <a:off x="556881" y="-248557"/>
            <a:ext cx="10515600" cy="1325563"/>
          </a:xfrm>
        </p:spPr>
        <p:txBody>
          <a:bodyPr>
            <a:normAutofit/>
          </a:bodyPr>
          <a:lstStyle/>
          <a:p>
            <a:r>
              <a:rPr lang="en-US" sz="3600" b="1" dirty="0">
                <a:solidFill>
                  <a:schemeClr val="bg1"/>
                </a:solidFill>
                <a:latin typeface="Montserrat SemiBold" pitchFamily="2" charset="77"/>
              </a:rPr>
              <a:t>Scenario 2</a:t>
            </a:r>
          </a:p>
        </p:txBody>
      </p:sp>
      <p:graphicFrame>
        <p:nvGraphicFramePr>
          <p:cNvPr id="3" name="Table 2">
            <a:extLst>
              <a:ext uri="{FF2B5EF4-FFF2-40B4-BE49-F238E27FC236}">
                <a16:creationId xmlns:a16="http://schemas.microsoft.com/office/drawing/2014/main" id="{D8205802-C16D-9BEB-8B87-6A67A9CF255D}"/>
              </a:ext>
            </a:extLst>
          </p:cNvPr>
          <p:cNvGraphicFramePr>
            <a:graphicFrameLocks noGrp="1"/>
          </p:cNvGraphicFramePr>
          <p:nvPr>
            <p:extLst>
              <p:ext uri="{D42A27DB-BD31-4B8C-83A1-F6EECF244321}">
                <p14:modId xmlns:p14="http://schemas.microsoft.com/office/powerpoint/2010/main" val="4248806688"/>
              </p:ext>
            </p:extLst>
          </p:nvPr>
        </p:nvGraphicFramePr>
        <p:xfrm>
          <a:off x="617266" y="868680"/>
          <a:ext cx="10036355" cy="5120640"/>
        </p:xfrm>
        <a:graphic>
          <a:graphicData uri="http://schemas.openxmlformats.org/drawingml/2006/table">
            <a:tbl>
              <a:tblPr firstRow="1" bandRow="1">
                <a:tableStyleId>{5C22544A-7EE6-4342-B048-85BDC9FD1C3A}</a:tableStyleId>
              </a:tblPr>
              <a:tblGrid>
                <a:gridCol w="10036355">
                  <a:extLst>
                    <a:ext uri="{9D8B030D-6E8A-4147-A177-3AD203B41FA5}">
                      <a16:colId xmlns:a16="http://schemas.microsoft.com/office/drawing/2014/main" val="1094506917"/>
                    </a:ext>
                  </a:extLst>
                </a:gridCol>
              </a:tblGrid>
              <a:tr h="2721426">
                <a:tc>
                  <a:txBody>
                    <a:bodyPr/>
                    <a:lstStyle/>
                    <a:p>
                      <a:r>
                        <a:rPr lang="en-GB" sz="1100" dirty="0">
                          <a:solidFill>
                            <a:sysClr val="windowText" lastClr="000000"/>
                          </a:solidFill>
                        </a:rPr>
                        <a:t>From: </a:t>
                      </a:r>
                      <a:r>
                        <a:rPr lang="en-GB" sz="1100" b="0" dirty="0">
                          <a:solidFill>
                            <a:sysClr val="windowText" lastClr="000000"/>
                          </a:solidFill>
                        </a:rPr>
                        <a:t>Accounts Assistant</a:t>
                      </a:r>
                    </a:p>
                    <a:p>
                      <a:r>
                        <a:rPr lang="en-GB" sz="1100" dirty="0">
                          <a:solidFill>
                            <a:sysClr val="windowText" lastClr="000000"/>
                          </a:solidFill>
                        </a:rPr>
                        <a:t>To: </a:t>
                      </a:r>
                      <a:r>
                        <a:rPr lang="en-GB" sz="1100" b="0" dirty="0">
                          <a:solidFill>
                            <a:sysClr val="windowText" lastClr="000000"/>
                          </a:solidFill>
                        </a:rPr>
                        <a:t>M Benson, Sales Director</a:t>
                      </a:r>
                    </a:p>
                    <a:p>
                      <a:r>
                        <a:rPr lang="en-GB" sz="1100" dirty="0">
                          <a:solidFill>
                            <a:sysClr val="windowText" lastClr="000000"/>
                          </a:solidFill>
                        </a:rPr>
                        <a:t>Subject: </a:t>
                      </a:r>
                      <a:r>
                        <a:rPr lang="en-GB" sz="1100" b="0" dirty="0">
                          <a:solidFill>
                            <a:sysClr val="windowText" lastClr="000000"/>
                          </a:solidFill>
                        </a:rPr>
                        <a:t>URGENT – Customer List</a:t>
                      </a:r>
                    </a:p>
                    <a:p>
                      <a:endParaRPr lang="en-GB" sz="1100" dirty="0">
                        <a:solidFill>
                          <a:sysClr val="windowText" lastClr="000000"/>
                        </a:solidFill>
                      </a:endParaRPr>
                    </a:p>
                    <a:p>
                      <a:r>
                        <a:rPr lang="en-GB" sz="1100" b="0" dirty="0">
                          <a:solidFill>
                            <a:srgbClr val="FF0000"/>
                          </a:solidFill>
                        </a:rPr>
                        <a:t>Dear Mel,</a:t>
                      </a:r>
                    </a:p>
                    <a:p>
                      <a:endParaRPr lang="en-GB" sz="1100" b="0" dirty="0">
                        <a:solidFill>
                          <a:srgbClr val="FF0000"/>
                        </a:solidFill>
                      </a:endParaRPr>
                    </a:p>
                    <a:p>
                      <a:r>
                        <a:rPr lang="en-GB" sz="1100" b="0" dirty="0">
                          <a:solidFill>
                            <a:srgbClr val="FF0000"/>
                          </a:solidFill>
                        </a:rPr>
                        <a:t>Thank you for your email.</a:t>
                      </a:r>
                    </a:p>
                    <a:p>
                      <a:endParaRPr lang="en-GB" sz="1100" b="0" dirty="0">
                        <a:solidFill>
                          <a:srgbClr val="FF0000"/>
                        </a:solidFill>
                      </a:endParaRPr>
                    </a:p>
                    <a:p>
                      <a:r>
                        <a:rPr lang="en-GB" sz="1100" b="0" dirty="0">
                          <a:solidFill>
                            <a:srgbClr val="FF0000"/>
                          </a:solidFill>
                        </a:rPr>
                        <a:t>I am concerned about the requests outlined below, as they raise several ethical issues.</a:t>
                      </a:r>
                    </a:p>
                    <a:p>
                      <a:endParaRPr lang="en-GB" sz="1100" b="0" dirty="0">
                        <a:solidFill>
                          <a:srgbClr val="FF0000"/>
                        </a:solidFill>
                      </a:endParaRPr>
                    </a:p>
                    <a:p>
                      <a:r>
                        <a:rPr lang="en-GB" sz="1100" b="0" dirty="0">
                          <a:solidFill>
                            <a:srgbClr val="FF0000"/>
                          </a:solidFill>
                        </a:rPr>
                        <a:t>Providing the full customer list to an external party without authorisation would breach the principle of Confidentiality. Customer information is sensitive and must be protected in line with company policies and data protection regulations. Sharing this information could put the business at legal and reputational risk.</a:t>
                      </a:r>
                    </a:p>
                    <a:p>
                      <a:endParaRPr lang="en-GB" sz="1100" b="0" dirty="0">
                        <a:solidFill>
                          <a:srgbClr val="FF0000"/>
                        </a:solidFill>
                      </a:endParaRPr>
                    </a:p>
                    <a:p>
                      <a:r>
                        <a:rPr lang="en-GB" sz="1100" b="0" dirty="0">
                          <a:solidFill>
                            <a:srgbClr val="FF0000"/>
                          </a:solidFill>
                        </a:rPr>
                        <a:t>I am also concerned about the request to amend the aged receivables report to show balances as at 30 days outstanding. This would not present an accurate account of the businesses financial position and would therefore breach the principle of integrity, as financial information must be honest and complete.</a:t>
                      </a:r>
                    </a:p>
                    <a:p>
                      <a:endParaRPr lang="en-GB" sz="1100" b="0" dirty="0">
                        <a:solidFill>
                          <a:srgbClr val="FF0000"/>
                        </a:solidFill>
                      </a:endParaRPr>
                    </a:p>
                    <a:p>
                      <a:r>
                        <a:rPr lang="en-GB" sz="1100" b="0" dirty="0">
                          <a:solidFill>
                            <a:srgbClr val="FF0000"/>
                          </a:solidFill>
                        </a:rPr>
                        <a:t>In addition, altering reports without proper justification would not demonstrate Professional Competence and Due Care. I have a responsibility to ensure that financial information is accurate and prepared in accordance with company procedures. </a:t>
                      </a:r>
                    </a:p>
                    <a:p>
                      <a:endParaRPr lang="en-GB" sz="1100" b="0" dirty="0">
                        <a:solidFill>
                          <a:srgbClr val="FF0000"/>
                        </a:solidFill>
                      </a:endParaRPr>
                    </a:p>
                    <a:p>
                      <a:r>
                        <a:rPr lang="en-GB" sz="1100" b="0" dirty="0">
                          <a:solidFill>
                            <a:srgbClr val="FF0000"/>
                          </a:solidFill>
                        </a:rPr>
                        <a:t>There are also ethical threats present in this situation. A self interest threat exists because management bonuses are linked to business performance. There is also an intimidation threat, as the request is urgent and includes a suggestion to not raise this matter with anyone else. </a:t>
                      </a:r>
                    </a:p>
                    <a:p>
                      <a:endParaRPr lang="en-GB" sz="1100" b="0" dirty="0">
                        <a:solidFill>
                          <a:srgbClr val="FF0000"/>
                        </a:solidFill>
                      </a:endParaRPr>
                    </a:p>
                    <a:p>
                      <a:r>
                        <a:rPr lang="en-GB" sz="1100" b="0" dirty="0">
                          <a:solidFill>
                            <a:srgbClr val="FF0000"/>
                          </a:solidFill>
                        </a:rPr>
                        <a:t>For these reasons, I would not feel comfortable carrying out the requested actions. I believe the appropriate course of action would be to maintain accurate records and follow company data protection and report procedures. </a:t>
                      </a:r>
                    </a:p>
                    <a:p>
                      <a:endParaRPr lang="en-GB" sz="1100" b="0" dirty="0">
                        <a:solidFill>
                          <a:srgbClr val="FF0000"/>
                        </a:solidFill>
                      </a:endParaRPr>
                    </a:p>
                    <a:p>
                      <a:r>
                        <a:rPr lang="en-GB" sz="1100" b="0" dirty="0">
                          <a:solidFill>
                            <a:srgbClr val="FF0000"/>
                          </a:solidFill>
                        </a:rPr>
                        <a:t>Please let me know how you would like to proceed within company guidelines. </a:t>
                      </a:r>
                    </a:p>
                    <a:p>
                      <a:endParaRPr lang="en-GB" sz="1100" b="0" dirty="0">
                        <a:solidFill>
                          <a:srgbClr val="FF0000"/>
                        </a:solidFill>
                      </a:endParaRPr>
                    </a:p>
                    <a:p>
                      <a:r>
                        <a:rPr lang="en-GB" sz="1100" b="0" dirty="0">
                          <a:solidFill>
                            <a:srgbClr val="FF0000"/>
                          </a:solidFill>
                        </a:rPr>
                        <a:t>Kind regards,</a:t>
                      </a:r>
                    </a:p>
                    <a:p>
                      <a:r>
                        <a:rPr lang="en-GB" sz="1100" b="0" dirty="0">
                          <a:solidFill>
                            <a:srgbClr val="FF0000"/>
                          </a:solidFill>
                        </a:rPr>
                        <a:t>Accounts Assistant</a:t>
                      </a:r>
                    </a:p>
                    <a:p>
                      <a:endParaRPr lang="en-GB" sz="1100" b="0" dirty="0">
                        <a:solidFill>
                          <a:sysClr val="windowText" lastClr="000000"/>
                        </a:solidFill>
                      </a:endParaRP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356170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92E1-B34A-3604-E3BC-19C074FC5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FA8EB-F61B-E259-CF09-BC5A275C41B6}"/>
              </a:ext>
            </a:extLst>
          </p:cNvPr>
          <p:cNvSpPr>
            <a:spLocks noGrp="1"/>
          </p:cNvSpPr>
          <p:nvPr>
            <p:ph type="title"/>
          </p:nvPr>
        </p:nvSpPr>
        <p:spPr>
          <a:xfrm>
            <a:off x="370936" y="-206032"/>
            <a:ext cx="10515600" cy="1325563"/>
          </a:xfrm>
        </p:spPr>
        <p:txBody>
          <a:bodyPr>
            <a:normAutofit/>
          </a:bodyPr>
          <a:lstStyle/>
          <a:p>
            <a:r>
              <a:rPr lang="en-US" sz="3600" b="1" dirty="0">
                <a:solidFill>
                  <a:schemeClr val="bg1"/>
                </a:solidFill>
                <a:latin typeface="Montserrat SemiBold" pitchFamily="2" charset="77"/>
              </a:rPr>
              <a:t>Prepare for your exam</a:t>
            </a:r>
          </a:p>
        </p:txBody>
      </p:sp>
      <p:sp>
        <p:nvSpPr>
          <p:cNvPr id="3" name="Content Placeholder 2">
            <a:extLst>
              <a:ext uri="{FF2B5EF4-FFF2-40B4-BE49-F238E27FC236}">
                <a16:creationId xmlns:a16="http://schemas.microsoft.com/office/drawing/2014/main" id="{34987784-2B58-0DA5-A0BD-D2D8BCCF2334}"/>
              </a:ext>
            </a:extLst>
          </p:cNvPr>
          <p:cNvSpPr>
            <a:spLocks noGrp="1"/>
          </p:cNvSpPr>
          <p:nvPr>
            <p:ph idx="1"/>
          </p:nvPr>
        </p:nvSpPr>
        <p:spPr>
          <a:xfrm>
            <a:off x="370936" y="1119532"/>
            <a:ext cx="5864494" cy="3306554"/>
          </a:xfrm>
        </p:spPr>
        <p:txBody>
          <a:bodyPr>
            <a:normAutofit/>
          </a:bodyPr>
          <a:lstStyle/>
          <a:p>
            <a:pPr marL="0" indent="0">
              <a:buNone/>
            </a:pPr>
            <a:r>
              <a:rPr lang="en-US" sz="1800" dirty="0">
                <a:solidFill>
                  <a:schemeClr val="bg1"/>
                </a:solidFill>
                <a:latin typeface="Montserrat" pitchFamily="2" charset="77"/>
              </a:rPr>
              <a:t>Get ready for your next exam with Training Link’s question banks.</a:t>
            </a:r>
          </a:p>
          <a:p>
            <a:pPr marL="0" indent="0">
              <a:buNone/>
            </a:pPr>
            <a:endParaRPr lang="en-US" sz="1800" dirty="0">
              <a:solidFill>
                <a:schemeClr val="bg1"/>
              </a:solidFill>
              <a:latin typeface="Montserrat" pitchFamily="2" charset="77"/>
            </a:endParaRPr>
          </a:p>
          <a:p>
            <a:r>
              <a:rPr lang="en-US" sz="1800" dirty="0">
                <a:solidFill>
                  <a:schemeClr val="bg1"/>
                </a:solidFill>
                <a:latin typeface="Montserrat" pitchFamily="2" charset="77"/>
              </a:rPr>
              <a:t>practice exercises </a:t>
            </a:r>
          </a:p>
          <a:p>
            <a:r>
              <a:rPr lang="en-US" sz="1800" dirty="0">
                <a:solidFill>
                  <a:schemeClr val="bg1"/>
                </a:solidFill>
                <a:latin typeface="Montserrat" pitchFamily="2" charset="77"/>
              </a:rPr>
              <a:t>real-world scenarios</a:t>
            </a:r>
          </a:p>
          <a:p>
            <a:r>
              <a:rPr lang="en-US" sz="1800" dirty="0">
                <a:solidFill>
                  <a:schemeClr val="bg1"/>
                </a:solidFill>
                <a:latin typeface="Montserrat" pitchFamily="2" charset="77"/>
              </a:rPr>
              <a:t>supplemental activities </a:t>
            </a:r>
          </a:p>
          <a:p>
            <a:r>
              <a:rPr lang="en-US" sz="1800" dirty="0">
                <a:solidFill>
                  <a:schemeClr val="bg1"/>
                </a:solidFill>
                <a:latin typeface="Montserrat" pitchFamily="2" charset="77"/>
              </a:rPr>
              <a:t>and a mock exam</a:t>
            </a:r>
          </a:p>
          <a:p>
            <a:pPr marL="0" indent="0">
              <a:buNone/>
            </a:pPr>
            <a:endParaRPr lang="en-US" sz="1800" dirty="0">
              <a:solidFill>
                <a:schemeClr val="bg1"/>
              </a:solidFill>
              <a:latin typeface="Montserrat" pitchFamily="2" charset="77"/>
            </a:endParaRPr>
          </a:p>
          <a:p>
            <a:pPr marL="0" indent="0">
              <a:buNone/>
            </a:pPr>
            <a:r>
              <a:rPr lang="en-US" sz="2400" b="1" dirty="0">
                <a:solidFill>
                  <a:schemeClr val="bg1"/>
                </a:solidFill>
                <a:latin typeface="Montserrat ExtraBold" pitchFamily="2" charset="77"/>
              </a:rPr>
              <a:t>Available now: £22</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pic>
        <p:nvPicPr>
          <p:cNvPr id="6" name="Picture 5">
            <a:extLst>
              <a:ext uri="{FF2B5EF4-FFF2-40B4-BE49-F238E27FC236}">
                <a16:creationId xmlns:a16="http://schemas.microsoft.com/office/drawing/2014/main" id="{B58A12A2-D180-6ABC-749F-92192520A21B}"/>
              </a:ext>
            </a:extLst>
          </p:cNvPr>
          <p:cNvPicPr>
            <a:picLocks noChangeAspect="1"/>
          </p:cNvPicPr>
          <p:nvPr/>
        </p:nvPicPr>
        <p:blipFill>
          <a:blip r:embed="rId2"/>
          <a:stretch>
            <a:fillRect/>
          </a:stretch>
        </p:blipFill>
        <p:spPr>
          <a:xfrm>
            <a:off x="5787147" y="0"/>
            <a:ext cx="6667500" cy="5410200"/>
          </a:xfrm>
          <a:prstGeom prst="rect">
            <a:avLst/>
          </a:prstGeom>
        </p:spPr>
      </p:pic>
      <p:pic>
        <p:nvPicPr>
          <p:cNvPr id="4" name="Picture 3">
            <a:extLst>
              <a:ext uri="{FF2B5EF4-FFF2-40B4-BE49-F238E27FC236}">
                <a16:creationId xmlns:a16="http://schemas.microsoft.com/office/drawing/2014/main" id="{39381A83-C950-B454-1CEB-435757EE75BD}"/>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69010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92E1-B34A-3604-E3BC-19C074FC5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FA8EB-F61B-E259-CF09-BC5A275C41B6}"/>
              </a:ext>
            </a:extLst>
          </p:cNvPr>
          <p:cNvSpPr>
            <a:spLocks noGrp="1"/>
          </p:cNvSpPr>
          <p:nvPr>
            <p:ph type="title"/>
          </p:nvPr>
        </p:nvSpPr>
        <p:spPr>
          <a:xfrm>
            <a:off x="370936" y="-206032"/>
            <a:ext cx="10515600" cy="1325563"/>
          </a:xfrm>
        </p:spPr>
        <p:txBody>
          <a:bodyPr>
            <a:normAutofit/>
          </a:bodyPr>
          <a:lstStyle/>
          <a:p>
            <a:r>
              <a:rPr lang="en-US" sz="3600" b="1" dirty="0">
                <a:solidFill>
                  <a:schemeClr val="bg1"/>
                </a:solidFill>
                <a:latin typeface="Montserrat SemiBold" pitchFamily="2" charset="77"/>
              </a:rPr>
              <a:t>Prepare for your exam</a:t>
            </a:r>
          </a:p>
        </p:txBody>
      </p:sp>
      <p:sp>
        <p:nvSpPr>
          <p:cNvPr id="3" name="Content Placeholder 2">
            <a:extLst>
              <a:ext uri="{FF2B5EF4-FFF2-40B4-BE49-F238E27FC236}">
                <a16:creationId xmlns:a16="http://schemas.microsoft.com/office/drawing/2014/main" id="{34987784-2B58-0DA5-A0BD-D2D8BCCF2334}"/>
              </a:ext>
            </a:extLst>
          </p:cNvPr>
          <p:cNvSpPr>
            <a:spLocks noGrp="1"/>
          </p:cNvSpPr>
          <p:nvPr>
            <p:ph idx="1"/>
          </p:nvPr>
        </p:nvSpPr>
        <p:spPr>
          <a:xfrm>
            <a:off x="370936" y="1119532"/>
            <a:ext cx="5864494" cy="3306554"/>
          </a:xfrm>
        </p:spPr>
        <p:txBody>
          <a:bodyPr>
            <a:normAutofit/>
          </a:bodyPr>
          <a:lstStyle/>
          <a:p>
            <a:pPr marL="0" indent="0">
              <a:buNone/>
            </a:pPr>
            <a:r>
              <a:rPr lang="en-US" sz="1800" dirty="0">
                <a:solidFill>
                  <a:schemeClr val="bg1"/>
                </a:solidFill>
                <a:latin typeface="Montserrat" pitchFamily="2" charset="77"/>
              </a:rPr>
              <a:t>Get ready for your next exam with Training Link’s question banks.</a:t>
            </a:r>
          </a:p>
          <a:p>
            <a:pPr marL="0" indent="0">
              <a:buNone/>
            </a:pPr>
            <a:endParaRPr lang="en-US" sz="1800" dirty="0">
              <a:solidFill>
                <a:schemeClr val="bg1"/>
              </a:solidFill>
              <a:latin typeface="Montserrat" pitchFamily="2" charset="77"/>
            </a:endParaRPr>
          </a:p>
          <a:p>
            <a:r>
              <a:rPr lang="en-US" sz="1800" dirty="0">
                <a:solidFill>
                  <a:schemeClr val="bg1"/>
                </a:solidFill>
                <a:latin typeface="Montserrat" pitchFamily="2" charset="77"/>
              </a:rPr>
              <a:t>practice exercises </a:t>
            </a:r>
          </a:p>
          <a:p>
            <a:r>
              <a:rPr lang="en-US" sz="1800" dirty="0">
                <a:solidFill>
                  <a:schemeClr val="bg1"/>
                </a:solidFill>
                <a:latin typeface="Montserrat" pitchFamily="2" charset="77"/>
              </a:rPr>
              <a:t>real-world scenarios</a:t>
            </a:r>
          </a:p>
          <a:p>
            <a:r>
              <a:rPr lang="en-US" sz="1800" dirty="0">
                <a:solidFill>
                  <a:schemeClr val="bg1"/>
                </a:solidFill>
                <a:latin typeface="Montserrat" pitchFamily="2" charset="77"/>
              </a:rPr>
              <a:t>supplemental activities </a:t>
            </a:r>
          </a:p>
          <a:p>
            <a:r>
              <a:rPr lang="en-US" sz="1800" dirty="0">
                <a:solidFill>
                  <a:schemeClr val="bg1"/>
                </a:solidFill>
                <a:latin typeface="Montserrat" pitchFamily="2" charset="77"/>
              </a:rPr>
              <a:t>and a mock exam</a:t>
            </a:r>
          </a:p>
          <a:p>
            <a:pPr marL="0" indent="0">
              <a:buNone/>
            </a:pPr>
            <a:endParaRPr lang="en-US" sz="1800" dirty="0">
              <a:solidFill>
                <a:schemeClr val="bg1"/>
              </a:solidFill>
              <a:latin typeface="Montserrat" pitchFamily="2" charset="77"/>
            </a:endParaRPr>
          </a:p>
          <a:p>
            <a:pPr marL="0" indent="0">
              <a:buNone/>
            </a:pPr>
            <a:r>
              <a:rPr lang="en-US" sz="2400" b="1" dirty="0">
                <a:solidFill>
                  <a:schemeClr val="bg1"/>
                </a:solidFill>
                <a:latin typeface="Montserrat ExtraBold" pitchFamily="2" charset="77"/>
              </a:rPr>
              <a:t>Available now: £22</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pic>
        <p:nvPicPr>
          <p:cNvPr id="7" name="Picture 6">
            <a:extLst>
              <a:ext uri="{FF2B5EF4-FFF2-40B4-BE49-F238E27FC236}">
                <a16:creationId xmlns:a16="http://schemas.microsoft.com/office/drawing/2014/main" id="{857057C5-B8F6-A83F-37C2-765FD88E3EDE}"/>
              </a:ext>
            </a:extLst>
          </p:cNvPr>
          <p:cNvPicPr>
            <a:picLocks noChangeAspect="1"/>
          </p:cNvPicPr>
          <p:nvPr/>
        </p:nvPicPr>
        <p:blipFill>
          <a:blip r:embed="rId2"/>
          <a:stretch>
            <a:fillRect/>
          </a:stretch>
        </p:blipFill>
        <p:spPr>
          <a:xfrm>
            <a:off x="-27214" y="0"/>
            <a:ext cx="12246428" cy="6858000"/>
          </a:xfrm>
          <a:prstGeom prst="rect">
            <a:avLst/>
          </a:prstGeom>
        </p:spPr>
      </p:pic>
    </p:spTree>
    <p:extLst>
      <p:ext uri="{BB962C8B-B14F-4D97-AF65-F5344CB8AC3E}">
        <p14:creationId xmlns:p14="http://schemas.microsoft.com/office/powerpoint/2010/main" val="345195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737FCC-6CBB-06B1-848F-C19198242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F6C6D-9556-4291-474B-12A310DA2219}"/>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Topics</a:t>
            </a:r>
          </a:p>
        </p:txBody>
      </p:sp>
      <p:sp>
        <p:nvSpPr>
          <p:cNvPr id="3" name="Content Placeholder 2">
            <a:extLst>
              <a:ext uri="{FF2B5EF4-FFF2-40B4-BE49-F238E27FC236}">
                <a16:creationId xmlns:a16="http://schemas.microsoft.com/office/drawing/2014/main" id="{77D162BC-2383-E98C-2F23-ADC737846C10}"/>
              </a:ext>
            </a:extLst>
          </p:cNvPr>
          <p:cNvSpPr>
            <a:spLocks noGrp="1"/>
          </p:cNvSpPr>
          <p:nvPr>
            <p:ph idx="1"/>
          </p:nvPr>
        </p:nvSpPr>
        <p:spPr>
          <a:xfrm>
            <a:off x="838200" y="1499700"/>
            <a:ext cx="10515600" cy="4351338"/>
          </a:xfrm>
        </p:spPr>
        <p:txBody>
          <a:bodyPr>
            <a:normAutofit/>
          </a:bodyPr>
          <a:lstStyle/>
          <a:p>
            <a:r>
              <a:rPr lang="en-US" sz="1800" dirty="0">
                <a:solidFill>
                  <a:schemeClr val="bg1"/>
                </a:solidFill>
                <a:latin typeface="Montserrat" pitchFamily="2" charset="77"/>
              </a:rPr>
              <a:t>What is tested from ITBK and POBC in this exam?</a:t>
            </a:r>
          </a:p>
          <a:p>
            <a:r>
              <a:rPr lang="en-US" sz="1800" dirty="0">
                <a:solidFill>
                  <a:schemeClr val="bg1"/>
                </a:solidFill>
                <a:latin typeface="Montserrat" pitchFamily="2" charset="77"/>
              </a:rPr>
              <a:t>Types of Businesses</a:t>
            </a:r>
          </a:p>
          <a:p>
            <a:r>
              <a:rPr lang="en-US" sz="1800" dirty="0">
                <a:solidFill>
                  <a:schemeClr val="bg1"/>
                </a:solidFill>
                <a:latin typeface="Montserrat" pitchFamily="2" charset="77"/>
              </a:rPr>
              <a:t>Corporate Social Responsibility (CSR)</a:t>
            </a:r>
          </a:p>
          <a:p>
            <a:r>
              <a:rPr lang="en-US" sz="1800" dirty="0">
                <a:solidFill>
                  <a:schemeClr val="bg1"/>
                </a:solidFill>
                <a:latin typeface="Montserrat" pitchFamily="2" charset="77"/>
              </a:rPr>
              <a:t>The Fundamental Ethical Principles and Threats</a:t>
            </a:r>
            <a:endParaRPr lang="en-US" sz="600" dirty="0">
              <a:solidFill>
                <a:schemeClr val="bg1"/>
              </a:solidFill>
              <a:latin typeface="Montserrat" pitchFamily="2" charset="77"/>
            </a:endParaRPr>
          </a:p>
          <a:p>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6754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379F7E-A5AF-7233-17E2-984FDCC71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5D8B5-11DC-898F-EB2E-671F6AEA1532}"/>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What is tested - ITBK</a:t>
            </a:r>
          </a:p>
        </p:txBody>
      </p:sp>
      <p:sp>
        <p:nvSpPr>
          <p:cNvPr id="3" name="Content Placeholder 2">
            <a:extLst>
              <a:ext uri="{FF2B5EF4-FFF2-40B4-BE49-F238E27FC236}">
                <a16:creationId xmlns:a16="http://schemas.microsoft.com/office/drawing/2014/main" id="{942FF65F-DDF4-5F64-6B49-C6722F8CC4E3}"/>
              </a:ext>
            </a:extLst>
          </p:cNvPr>
          <p:cNvSpPr>
            <a:spLocks noGrp="1"/>
          </p:cNvSpPr>
          <p:nvPr>
            <p:ph idx="1"/>
          </p:nvPr>
        </p:nvSpPr>
        <p:spPr>
          <a:xfrm>
            <a:off x="838200" y="1499700"/>
            <a:ext cx="10515600" cy="4351338"/>
          </a:xfrm>
        </p:spPr>
        <p:txBody>
          <a:bodyPr>
            <a:normAutofit/>
          </a:bodyPr>
          <a:lstStyle/>
          <a:p>
            <a:r>
              <a:rPr lang="en-US" sz="1800" dirty="0">
                <a:solidFill>
                  <a:schemeClr val="bg1"/>
                </a:solidFill>
                <a:latin typeface="Montserrat" pitchFamily="2" charset="77"/>
              </a:rPr>
              <a:t>Understand how to set up bookkeeping systems </a:t>
            </a:r>
          </a:p>
          <a:p>
            <a:r>
              <a:rPr lang="en-US" sz="1800" dirty="0">
                <a:solidFill>
                  <a:schemeClr val="bg1"/>
                </a:solidFill>
                <a:latin typeface="Montserrat" pitchFamily="2" charset="77"/>
              </a:rPr>
              <a:t>Process customer transactions </a:t>
            </a:r>
          </a:p>
          <a:p>
            <a:r>
              <a:rPr lang="en-US" sz="1800" dirty="0">
                <a:solidFill>
                  <a:schemeClr val="bg1"/>
                </a:solidFill>
                <a:latin typeface="Montserrat" pitchFamily="2" charset="77"/>
              </a:rPr>
              <a:t>Process supplier transactions</a:t>
            </a:r>
            <a:endParaRPr lang="en-US" sz="1800" dirty="0">
              <a:solidFill>
                <a:srgbClr val="FF0000"/>
              </a:solidFill>
              <a:latin typeface="Montserrat" pitchFamily="2" charset="77"/>
            </a:endParaRPr>
          </a:p>
        </p:txBody>
      </p:sp>
    </p:spTree>
    <p:extLst>
      <p:ext uri="{BB962C8B-B14F-4D97-AF65-F5344CB8AC3E}">
        <p14:creationId xmlns:p14="http://schemas.microsoft.com/office/powerpoint/2010/main" val="8502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693941-FE2A-2BFA-1DE6-A06D3117D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262B2-1C41-1CC6-5626-CB9BD8F35023}"/>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What is tested - POBC</a:t>
            </a:r>
          </a:p>
        </p:txBody>
      </p:sp>
      <p:sp>
        <p:nvSpPr>
          <p:cNvPr id="3" name="Content Placeholder 2">
            <a:extLst>
              <a:ext uri="{FF2B5EF4-FFF2-40B4-BE49-F238E27FC236}">
                <a16:creationId xmlns:a16="http://schemas.microsoft.com/office/drawing/2014/main" id="{02DC542E-353E-6D24-6FE1-09CAE9E17045}"/>
              </a:ext>
            </a:extLst>
          </p:cNvPr>
          <p:cNvSpPr>
            <a:spLocks noGrp="1"/>
          </p:cNvSpPr>
          <p:nvPr>
            <p:ph idx="1"/>
          </p:nvPr>
        </p:nvSpPr>
        <p:spPr>
          <a:xfrm>
            <a:off x="838200" y="1499700"/>
            <a:ext cx="10515600" cy="4351338"/>
          </a:xfrm>
        </p:spPr>
        <p:txBody>
          <a:bodyPr>
            <a:normAutofit/>
          </a:bodyPr>
          <a:lstStyle/>
          <a:p>
            <a:r>
              <a:rPr lang="en-US" sz="1800" dirty="0">
                <a:solidFill>
                  <a:schemeClr val="bg1"/>
                </a:solidFill>
                <a:latin typeface="Montserrat" pitchFamily="2" charset="77"/>
              </a:rPr>
              <a:t>Use control accounts </a:t>
            </a:r>
          </a:p>
          <a:p>
            <a:r>
              <a:rPr lang="en-US" sz="1800" dirty="0">
                <a:solidFill>
                  <a:schemeClr val="bg1"/>
                </a:solidFill>
                <a:latin typeface="Montserrat" pitchFamily="2" charset="77"/>
              </a:rPr>
              <a:t>Reconcile a bank statement with the cash book</a:t>
            </a:r>
          </a:p>
          <a:p>
            <a:r>
              <a:rPr lang="en-US" sz="1800" dirty="0">
                <a:solidFill>
                  <a:schemeClr val="bg1"/>
                </a:solidFill>
                <a:latin typeface="Montserrat" pitchFamily="2" charset="77"/>
              </a:rPr>
              <a:t>Use the journal</a:t>
            </a:r>
          </a:p>
        </p:txBody>
      </p:sp>
    </p:spTree>
    <p:extLst>
      <p:ext uri="{BB962C8B-B14F-4D97-AF65-F5344CB8AC3E}">
        <p14:creationId xmlns:p14="http://schemas.microsoft.com/office/powerpoint/2010/main" val="32033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0C7607-E1C7-5504-0E56-AD43CF822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B5E2A-A356-991F-3756-F48F24A06535}"/>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Types of Businesses</a:t>
            </a:r>
          </a:p>
        </p:txBody>
      </p:sp>
      <p:sp>
        <p:nvSpPr>
          <p:cNvPr id="3" name="Content Placeholder 2">
            <a:extLst>
              <a:ext uri="{FF2B5EF4-FFF2-40B4-BE49-F238E27FC236}">
                <a16:creationId xmlns:a16="http://schemas.microsoft.com/office/drawing/2014/main" id="{A24E8552-60E4-604A-AE19-3B3CBF510E3A}"/>
              </a:ext>
            </a:extLst>
          </p:cNvPr>
          <p:cNvSpPr>
            <a:spLocks noGrp="1"/>
          </p:cNvSpPr>
          <p:nvPr>
            <p:ph idx="1"/>
          </p:nvPr>
        </p:nvSpPr>
        <p:spPr>
          <a:xfrm>
            <a:off x="838200" y="1499700"/>
            <a:ext cx="10515600" cy="4351338"/>
          </a:xfrm>
        </p:spPr>
        <p:txBody>
          <a:bodyPr>
            <a:normAutofit/>
          </a:bodyPr>
          <a:lstStyle/>
          <a:p>
            <a:pPr marL="0" indent="0">
              <a:buNone/>
            </a:pPr>
            <a:r>
              <a:rPr lang="en-US" sz="1800" dirty="0">
                <a:solidFill>
                  <a:schemeClr val="bg1"/>
                </a:solidFill>
                <a:latin typeface="Montserrat" pitchFamily="2" charset="77"/>
              </a:rPr>
              <a:t>The 4 main types of businesses covered in this unit are:</a:t>
            </a:r>
          </a:p>
          <a:p>
            <a:r>
              <a:rPr lang="en-US" sz="1800" dirty="0">
                <a:solidFill>
                  <a:schemeClr val="bg1"/>
                </a:solidFill>
                <a:latin typeface="Montserrat" pitchFamily="2" charset="77"/>
              </a:rPr>
              <a:t>Sole Trader </a:t>
            </a:r>
          </a:p>
          <a:p>
            <a:r>
              <a:rPr lang="en-US" sz="1800" dirty="0">
                <a:solidFill>
                  <a:schemeClr val="bg1"/>
                </a:solidFill>
                <a:latin typeface="Montserrat" pitchFamily="2" charset="77"/>
              </a:rPr>
              <a:t>Partnerships (including LLP’s) </a:t>
            </a:r>
          </a:p>
          <a:p>
            <a:r>
              <a:rPr lang="en-US" sz="1800" dirty="0">
                <a:solidFill>
                  <a:schemeClr val="bg1"/>
                </a:solidFill>
                <a:latin typeface="Montserrat" pitchFamily="2" charset="77"/>
              </a:rPr>
              <a:t>Limited Companies (Private and Public) </a:t>
            </a:r>
          </a:p>
          <a:p>
            <a:r>
              <a:rPr lang="en-US" sz="1800" dirty="0">
                <a:solidFill>
                  <a:schemeClr val="bg1"/>
                </a:solidFill>
                <a:latin typeface="Montserrat" pitchFamily="2" charset="77"/>
              </a:rPr>
              <a:t>Not-For-Profit Organisations </a:t>
            </a:r>
          </a:p>
        </p:txBody>
      </p:sp>
    </p:spTree>
    <p:extLst>
      <p:ext uri="{BB962C8B-B14F-4D97-AF65-F5344CB8AC3E}">
        <p14:creationId xmlns:p14="http://schemas.microsoft.com/office/powerpoint/2010/main" val="268808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37CEC98-0CFC-69AC-D42B-23ECE190B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8C410-7314-991A-5755-E41BD3AF1901}"/>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Types of Businesses</a:t>
            </a:r>
          </a:p>
        </p:txBody>
      </p:sp>
      <p:sp>
        <p:nvSpPr>
          <p:cNvPr id="3" name="Content Placeholder 2">
            <a:extLst>
              <a:ext uri="{FF2B5EF4-FFF2-40B4-BE49-F238E27FC236}">
                <a16:creationId xmlns:a16="http://schemas.microsoft.com/office/drawing/2014/main" id="{12691719-0F33-1FAB-9858-EA5BA8BAC616}"/>
              </a:ext>
            </a:extLst>
          </p:cNvPr>
          <p:cNvSpPr>
            <a:spLocks noGrp="1"/>
          </p:cNvSpPr>
          <p:nvPr>
            <p:ph idx="1"/>
          </p:nvPr>
        </p:nvSpPr>
        <p:spPr>
          <a:xfrm>
            <a:off x="838200" y="1499700"/>
            <a:ext cx="10515600" cy="4351338"/>
          </a:xfrm>
        </p:spPr>
        <p:txBody>
          <a:bodyPr>
            <a:normAutofit/>
          </a:bodyPr>
          <a:lstStyle/>
          <a:p>
            <a:pPr marL="0" indent="0">
              <a:buNone/>
            </a:pPr>
            <a:r>
              <a:rPr lang="en-US" sz="1800" dirty="0">
                <a:solidFill>
                  <a:schemeClr val="bg1"/>
                </a:solidFill>
                <a:latin typeface="Montserrat" pitchFamily="2" charset="77"/>
              </a:rPr>
              <a:t>Sophie currently runs a small cake business from home as a sole trader. The business has grown quickly, and she is worried about the risks if the business were to get into debt. Her friend Daniel has suggested forming a private limited company instead. </a:t>
            </a:r>
          </a:p>
          <a:p>
            <a:pPr marL="0" indent="0">
              <a:buNone/>
            </a:pPr>
            <a:r>
              <a:rPr lang="en-US" sz="1800" dirty="0">
                <a:solidFill>
                  <a:schemeClr val="bg1"/>
                </a:solidFill>
                <a:latin typeface="Montserrat" pitchFamily="2" charset="77"/>
              </a:rPr>
              <a:t>Sophie is also considering going into business with her sister, Mia, but they are unsure whether to form a partnership or a limited company.</a:t>
            </a:r>
          </a:p>
          <a:p>
            <a:pPr marL="0" indent="0">
              <a:buNone/>
            </a:pPr>
            <a:r>
              <a:rPr lang="en-US" sz="1800" dirty="0">
                <a:solidFill>
                  <a:schemeClr val="bg1"/>
                </a:solidFill>
                <a:latin typeface="Montserrat" pitchFamily="2" charset="77"/>
              </a:rPr>
              <a:t>1 – What is meant by unlimited liability? </a:t>
            </a:r>
          </a:p>
          <a:p>
            <a:pPr marL="0" indent="0">
              <a:buNone/>
            </a:pPr>
            <a:endParaRPr lang="en-US" sz="1800" dirty="0">
              <a:solidFill>
                <a:schemeClr val="bg1"/>
              </a:solidFill>
              <a:latin typeface="Montserrat" pitchFamily="2" charset="77"/>
            </a:endParaRPr>
          </a:p>
          <a:p>
            <a:pPr marL="0" indent="0">
              <a:buNone/>
            </a:pPr>
            <a:r>
              <a:rPr lang="en-US" sz="1800" dirty="0">
                <a:solidFill>
                  <a:schemeClr val="bg1"/>
                </a:solidFill>
                <a:latin typeface="Montserrat" pitchFamily="2" charset="77"/>
              </a:rPr>
              <a:t>2 – Identify one advantage and one disadvantage of being a sole trader. </a:t>
            </a:r>
          </a:p>
          <a:p>
            <a:pPr marL="0" indent="0">
              <a:buNone/>
            </a:pPr>
            <a:endParaRPr lang="en-US" sz="1800" dirty="0">
              <a:solidFill>
                <a:schemeClr val="bg1"/>
              </a:solidFill>
              <a:latin typeface="Montserrat" pitchFamily="2" charset="77"/>
            </a:endParaRPr>
          </a:p>
          <a:p>
            <a:pPr marL="0" indent="0">
              <a:buNone/>
            </a:pPr>
            <a:r>
              <a:rPr lang="en-US" sz="1800" dirty="0">
                <a:solidFill>
                  <a:schemeClr val="bg1"/>
                </a:solidFill>
                <a:latin typeface="Montserrat" pitchFamily="2" charset="77"/>
              </a:rPr>
              <a:t>3 – Explain two advantages of Sophie forming a private limited company. </a:t>
            </a:r>
          </a:p>
          <a:p>
            <a:pPr marL="0" indent="0">
              <a:buNone/>
            </a:pPr>
            <a:endParaRPr lang="en-US" sz="1800" dirty="0">
              <a:solidFill>
                <a:schemeClr val="bg1"/>
              </a:solidFill>
              <a:latin typeface="Montserrat" pitchFamily="2" charset="77"/>
            </a:endParaRPr>
          </a:p>
          <a:p>
            <a:pPr marL="0" indent="0">
              <a:buNone/>
            </a:pPr>
            <a:r>
              <a:rPr lang="en-US" sz="1800" dirty="0">
                <a:solidFill>
                  <a:schemeClr val="bg1"/>
                </a:solidFill>
                <a:latin typeface="Montserrat" pitchFamily="2" charset="77"/>
              </a:rPr>
              <a:t>4 – State one key difference between a partnership and a private limited company. </a:t>
            </a:r>
            <a:endParaRPr lang="en-US" sz="1800" dirty="0">
              <a:solidFill>
                <a:srgbClr val="FF0000"/>
              </a:solidFill>
              <a:latin typeface="Montserrat" pitchFamily="2" charset="77"/>
            </a:endParaRP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77880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8B53D5-B76E-AFDE-E007-D8BE468DB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A8ADB-0F9E-919C-770F-416FB6A44D7B}"/>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CSR – Sustainability </a:t>
            </a:r>
          </a:p>
        </p:txBody>
      </p:sp>
      <p:graphicFrame>
        <p:nvGraphicFramePr>
          <p:cNvPr id="7" name="Table 6">
            <a:extLst>
              <a:ext uri="{FF2B5EF4-FFF2-40B4-BE49-F238E27FC236}">
                <a16:creationId xmlns:a16="http://schemas.microsoft.com/office/drawing/2014/main" id="{E5588327-C8C1-D13B-1BA0-0BFB564A1A49}"/>
              </a:ext>
            </a:extLst>
          </p:cNvPr>
          <p:cNvGraphicFramePr>
            <a:graphicFrameLocks noGrp="1"/>
          </p:cNvGraphicFramePr>
          <p:nvPr>
            <p:extLst>
              <p:ext uri="{D42A27DB-BD31-4B8C-83A1-F6EECF244321}">
                <p14:modId xmlns:p14="http://schemas.microsoft.com/office/powerpoint/2010/main" val="1644865924"/>
              </p:ext>
            </p:extLst>
          </p:nvPr>
        </p:nvGraphicFramePr>
        <p:xfrm>
          <a:off x="838200" y="2346297"/>
          <a:ext cx="2379453" cy="1483360"/>
        </p:xfrm>
        <a:graphic>
          <a:graphicData uri="http://schemas.openxmlformats.org/drawingml/2006/table">
            <a:tbl>
              <a:tblPr firstRow="1" bandRow="1">
                <a:tableStyleId>{5C22544A-7EE6-4342-B048-85BDC9FD1C3A}</a:tableStyleId>
              </a:tblPr>
              <a:tblGrid>
                <a:gridCol w="2379453">
                  <a:extLst>
                    <a:ext uri="{9D8B030D-6E8A-4147-A177-3AD203B41FA5}">
                      <a16:colId xmlns:a16="http://schemas.microsoft.com/office/drawing/2014/main" val="408942579"/>
                    </a:ext>
                  </a:extLst>
                </a:gridCol>
              </a:tblGrid>
              <a:tr h="370840">
                <a:tc>
                  <a:txBody>
                    <a:bodyPr/>
                    <a:lstStyle/>
                    <a:p>
                      <a:r>
                        <a:rPr lang="en-GB" dirty="0"/>
                        <a:t>Concept</a:t>
                      </a:r>
                    </a:p>
                  </a:txBody>
                  <a:tcPr/>
                </a:tc>
                <a:extLst>
                  <a:ext uri="{0D108BD9-81ED-4DB2-BD59-A6C34878D82A}">
                    <a16:rowId xmlns:a16="http://schemas.microsoft.com/office/drawing/2014/main" val="3747163212"/>
                  </a:ext>
                </a:extLst>
              </a:tr>
              <a:tr h="370840">
                <a:tc>
                  <a:txBody>
                    <a:bodyPr/>
                    <a:lstStyle/>
                    <a:p>
                      <a:r>
                        <a:rPr lang="en-GB" dirty="0"/>
                        <a:t>Economic</a:t>
                      </a:r>
                    </a:p>
                  </a:txBody>
                  <a:tcPr/>
                </a:tc>
                <a:extLst>
                  <a:ext uri="{0D108BD9-81ED-4DB2-BD59-A6C34878D82A}">
                    <a16:rowId xmlns:a16="http://schemas.microsoft.com/office/drawing/2014/main" val="4041615440"/>
                  </a:ext>
                </a:extLst>
              </a:tr>
              <a:tr h="370840">
                <a:tc>
                  <a:txBody>
                    <a:bodyPr/>
                    <a:lstStyle/>
                    <a:p>
                      <a:r>
                        <a:rPr lang="en-GB" dirty="0"/>
                        <a:t>Environmental</a:t>
                      </a:r>
                    </a:p>
                  </a:txBody>
                  <a:tcPr/>
                </a:tc>
                <a:extLst>
                  <a:ext uri="{0D108BD9-81ED-4DB2-BD59-A6C34878D82A}">
                    <a16:rowId xmlns:a16="http://schemas.microsoft.com/office/drawing/2014/main" val="1695663308"/>
                  </a:ext>
                </a:extLst>
              </a:tr>
              <a:tr h="370840">
                <a:tc>
                  <a:txBody>
                    <a:bodyPr/>
                    <a:lstStyle/>
                    <a:p>
                      <a:r>
                        <a:rPr lang="en-GB" dirty="0"/>
                        <a:t>Social</a:t>
                      </a:r>
                    </a:p>
                  </a:txBody>
                  <a:tcPr/>
                </a:tc>
                <a:extLst>
                  <a:ext uri="{0D108BD9-81ED-4DB2-BD59-A6C34878D82A}">
                    <a16:rowId xmlns:a16="http://schemas.microsoft.com/office/drawing/2014/main" val="3469004093"/>
                  </a:ext>
                </a:extLst>
              </a:tr>
            </a:tbl>
          </a:graphicData>
        </a:graphic>
      </p:graphicFrame>
      <p:graphicFrame>
        <p:nvGraphicFramePr>
          <p:cNvPr id="8" name="Table 7">
            <a:extLst>
              <a:ext uri="{FF2B5EF4-FFF2-40B4-BE49-F238E27FC236}">
                <a16:creationId xmlns:a16="http://schemas.microsoft.com/office/drawing/2014/main" id="{83874964-D6A7-DA4C-A28D-CBD03A2A34F2}"/>
              </a:ext>
            </a:extLst>
          </p:cNvPr>
          <p:cNvGraphicFramePr>
            <a:graphicFrameLocks noGrp="1"/>
          </p:cNvGraphicFramePr>
          <p:nvPr>
            <p:extLst>
              <p:ext uri="{D42A27DB-BD31-4B8C-83A1-F6EECF244321}">
                <p14:modId xmlns:p14="http://schemas.microsoft.com/office/powerpoint/2010/main" val="3733576294"/>
              </p:ext>
            </p:extLst>
          </p:nvPr>
        </p:nvGraphicFramePr>
        <p:xfrm>
          <a:off x="4156494" y="2346297"/>
          <a:ext cx="6988834" cy="2291080"/>
        </p:xfrm>
        <a:graphic>
          <a:graphicData uri="http://schemas.openxmlformats.org/drawingml/2006/table">
            <a:tbl>
              <a:tblPr firstRow="1" bandRow="1">
                <a:tableStyleId>{5C22544A-7EE6-4342-B048-85BDC9FD1C3A}</a:tableStyleId>
              </a:tblPr>
              <a:tblGrid>
                <a:gridCol w="6988834">
                  <a:extLst>
                    <a:ext uri="{9D8B030D-6E8A-4147-A177-3AD203B41FA5}">
                      <a16:colId xmlns:a16="http://schemas.microsoft.com/office/drawing/2014/main" val="408942579"/>
                    </a:ext>
                  </a:extLst>
                </a:gridCol>
              </a:tblGrid>
              <a:tr h="370840">
                <a:tc>
                  <a:txBody>
                    <a:bodyPr/>
                    <a:lstStyle/>
                    <a:p>
                      <a:r>
                        <a:rPr lang="en-GB" dirty="0"/>
                        <a:t>Description</a:t>
                      </a:r>
                    </a:p>
                  </a:txBody>
                  <a:tcPr/>
                </a:tc>
                <a:extLst>
                  <a:ext uri="{0D108BD9-81ED-4DB2-BD59-A6C34878D82A}">
                    <a16:rowId xmlns:a16="http://schemas.microsoft.com/office/drawing/2014/main" val="3747163212"/>
                  </a:ext>
                </a:extLst>
              </a:tr>
              <a:tr h="370840">
                <a:tc>
                  <a:txBody>
                    <a:bodyPr/>
                    <a:lstStyle/>
                    <a:p>
                      <a:r>
                        <a:rPr lang="en-GB" dirty="0"/>
                        <a:t>Making a positive impact on reducing inequality and provide better opportunities for people. </a:t>
                      </a:r>
                    </a:p>
                  </a:txBody>
                  <a:tcPr/>
                </a:tc>
                <a:extLst>
                  <a:ext uri="{0D108BD9-81ED-4DB2-BD59-A6C34878D82A}">
                    <a16:rowId xmlns:a16="http://schemas.microsoft.com/office/drawing/2014/main" val="4041615440"/>
                  </a:ext>
                </a:extLst>
              </a:tr>
              <a:tr h="370840">
                <a:tc>
                  <a:txBody>
                    <a:bodyPr/>
                    <a:lstStyle/>
                    <a:p>
                      <a:r>
                        <a:rPr lang="en-GB" dirty="0"/>
                        <a:t>Ensuring the business operates successfully and maintains a profit to avoid unemployment and negative impacts on the local community.</a:t>
                      </a:r>
                    </a:p>
                  </a:txBody>
                  <a:tcPr/>
                </a:tc>
                <a:extLst>
                  <a:ext uri="{0D108BD9-81ED-4DB2-BD59-A6C34878D82A}">
                    <a16:rowId xmlns:a16="http://schemas.microsoft.com/office/drawing/2014/main" val="1695663308"/>
                  </a:ext>
                </a:extLst>
              </a:tr>
              <a:tr h="370840">
                <a:tc>
                  <a:txBody>
                    <a:bodyPr/>
                    <a:lstStyle/>
                    <a:p>
                      <a:r>
                        <a:rPr lang="en-GB" dirty="0"/>
                        <a:t>Minimising the impact a business has on pollution, energy usage, recycling and it’s carbon footprint.</a:t>
                      </a:r>
                    </a:p>
                  </a:txBody>
                  <a:tcPr/>
                </a:tc>
                <a:extLst>
                  <a:ext uri="{0D108BD9-81ED-4DB2-BD59-A6C34878D82A}">
                    <a16:rowId xmlns:a16="http://schemas.microsoft.com/office/drawing/2014/main" val="3469004093"/>
                  </a:ext>
                </a:extLst>
              </a:tr>
            </a:tbl>
          </a:graphicData>
        </a:graphic>
      </p:graphicFrame>
      <p:sp>
        <p:nvSpPr>
          <p:cNvPr id="10" name="Content Placeholder 2">
            <a:extLst>
              <a:ext uri="{FF2B5EF4-FFF2-40B4-BE49-F238E27FC236}">
                <a16:creationId xmlns:a16="http://schemas.microsoft.com/office/drawing/2014/main" id="{12EF0A24-0F84-4F06-9AD0-C53A4E0E994A}"/>
              </a:ext>
            </a:extLst>
          </p:cNvPr>
          <p:cNvSpPr>
            <a:spLocks noGrp="1"/>
          </p:cNvSpPr>
          <p:nvPr>
            <p:ph idx="1"/>
          </p:nvPr>
        </p:nvSpPr>
        <p:spPr>
          <a:xfrm>
            <a:off x="838200" y="1456568"/>
            <a:ext cx="10515600" cy="4351338"/>
          </a:xfrm>
        </p:spPr>
        <p:txBody>
          <a:bodyPr>
            <a:normAutofit/>
          </a:bodyPr>
          <a:lstStyle/>
          <a:p>
            <a:pPr marL="0" indent="0">
              <a:buNone/>
            </a:pPr>
            <a:r>
              <a:rPr lang="en-US" sz="1800" dirty="0">
                <a:solidFill>
                  <a:schemeClr val="bg1"/>
                </a:solidFill>
                <a:latin typeface="Montserrat" pitchFamily="2" charset="77"/>
              </a:rPr>
              <a:t>Sustainability acts in three areas which are listed below. Match up each concept with the descriptions given.</a:t>
            </a: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07680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434EBC-F774-0332-7259-F07E508DB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7A0D5-F22C-A9B2-24EB-D1B0DF4442FA}"/>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CSR – Sustainability </a:t>
            </a:r>
          </a:p>
        </p:txBody>
      </p:sp>
      <p:sp>
        <p:nvSpPr>
          <p:cNvPr id="10" name="Content Placeholder 2">
            <a:extLst>
              <a:ext uri="{FF2B5EF4-FFF2-40B4-BE49-F238E27FC236}">
                <a16:creationId xmlns:a16="http://schemas.microsoft.com/office/drawing/2014/main" id="{CD40F8FF-ABEE-0E0F-0341-C869B83865AC}"/>
              </a:ext>
            </a:extLst>
          </p:cNvPr>
          <p:cNvSpPr>
            <a:spLocks noGrp="1"/>
          </p:cNvSpPr>
          <p:nvPr>
            <p:ph idx="1"/>
          </p:nvPr>
        </p:nvSpPr>
        <p:spPr>
          <a:xfrm>
            <a:off x="838200" y="990742"/>
            <a:ext cx="11014494" cy="5203024"/>
          </a:xfrm>
        </p:spPr>
        <p:txBody>
          <a:bodyPr>
            <a:normAutofit/>
          </a:bodyPr>
          <a:lstStyle/>
          <a:p>
            <a:pPr marL="0" indent="0">
              <a:buNone/>
            </a:pPr>
            <a:r>
              <a:rPr lang="en-US" sz="1800" dirty="0" err="1">
                <a:solidFill>
                  <a:schemeClr val="bg1"/>
                </a:solidFill>
                <a:latin typeface="Montserrat" pitchFamily="2" charset="77"/>
              </a:rPr>
              <a:t>BrightTech</a:t>
            </a:r>
            <a:r>
              <a:rPr lang="en-US" sz="1800" dirty="0">
                <a:solidFill>
                  <a:schemeClr val="bg1"/>
                </a:solidFill>
                <a:latin typeface="Montserrat" pitchFamily="2" charset="77"/>
              </a:rPr>
              <a:t> Ltd is a company that manufactures electronic devices. Recently, the business has received criticism about the environmental impact and employment practices caused by it’s operations. They are considering the following actions to help manage this situation:</a:t>
            </a:r>
          </a:p>
          <a:p>
            <a:r>
              <a:rPr lang="en-US" sz="1800" dirty="0">
                <a:solidFill>
                  <a:schemeClr val="bg1"/>
                </a:solidFill>
                <a:latin typeface="Montserrat" pitchFamily="2" charset="77"/>
              </a:rPr>
              <a:t>Installing energy efficient machinery in the factory</a:t>
            </a:r>
          </a:p>
          <a:p>
            <a:r>
              <a:rPr lang="en-US" sz="1800" dirty="0">
                <a:solidFill>
                  <a:schemeClr val="bg1"/>
                </a:solidFill>
                <a:latin typeface="Montserrat" pitchFamily="2" charset="77"/>
              </a:rPr>
              <a:t>Introducing a staff training and development program.</a:t>
            </a:r>
          </a:p>
          <a:p>
            <a:r>
              <a:rPr lang="en-US" sz="1800" dirty="0">
                <a:solidFill>
                  <a:schemeClr val="bg1"/>
                </a:solidFill>
                <a:latin typeface="Montserrat" pitchFamily="2" charset="77"/>
              </a:rPr>
              <a:t>Ensuring suppliers meet fair labour standards</a:t>
            </a:r>
          </a:p>
          <a:p>
            <a:r>
              <a:rPr lang="en-US" sz="1800" dirty="0">
                <a:solidFill>
                  <a:schemeClr val="bg1"/>
                </a:solidFill>
                <a:latin typeface="Montserrat" pitchFamily="2" charset="77"/>
              </a:rPr>
              <a:t>Donating a percentage of annual profits to local community projects.  </a:t>
            </a:r>
          </a:p>
          <a:p>
            <a:pPr marL="0" indent="0">
              <a:buNone/>
            </a:pPr>
            <a:r>
              <a:rPr lang="en-US" sz="1800" dirty="0">
                <a:solidFill>
                  <a:schemeClr val="bg1"/>
                </a:solidFill>
                <a:latin typeface="Montserrat" pitchFamily="2" charset="77"/>
              </a:rPr>
              <a:t>Explain how each of the following CSR concepts are affected. (9 marks)</a:t>
            </a:r>
          </a:p>
          <a:p>
            <a:pPr marL="0" indent="0">
              <a:buNone/>
            </a:pPr>
            <a:endParaRPr lang="en-US" sz="1800" dirty="0">
              <a:solidFill>
                <a:schemeClr val="bg1"/>
              </a:solidFill>
              <a:latin typeface="Montserrat" pitchFamily="2" charset="77"/>
            </a:endParaRPr>
          </a:p>
          <a:p>
            <a:pPr marL="0" indent="0">
              <a:buNone/>
            </a:pPr>
            <a:r>
              <a:rPr lang="en-US" sz="1800" dirty="0">
                <a:solidFill>
                  <a:schemeClr val="bg1"/>
                </a:solidFill>
                <a:latin typeface="Montserrat" pitchFamily="2" charset="77"/>
              </a:rPr>
              <a:t>Economic –</a:t>
            </a:r>
          </a:p>
          <a:p>
            <a:pPr marL="0" indent="0">
              <a:buNone/>
            </a:pPr>
            <a:r>
              <a:rPr lang="en-US" sz="1800" dirty="0">
                <a:solidFill>
                  <a:schemeClr val="bg1"/>
                </a:solidFill>
                <a:latin typeface="Montserrat" pitchFamily="2" charset="77"/>
              </a:rPr>
              <a:t>Environmental –</a:t>
            </a:r>
          </a:p>
          <a:p>
            <a:pPr marL="0" indent="0">
              <a:buNone/>
            </a:pPr>
            <a:r>
              <a:rPr lang="en-US" sz="1800" dirty="0">
                <a:solidFill>
                  <a:schemeClr val="bg1"/>
                </a:solidFill>
                <a:latin typeface="Montserrat" pitchFamily="2" charset="77"/>
              </a:rPr>
              <a:t>Social – </a:t>
            </a:r>
            <a:endParaRPr lang="en-US" sz="1800" dirty="0">
              <a:solidFill>
                <a:srgbClr val="FF0000"/>
              </a:solidFill>
              <a:latin typeface="Montserrat" pitchFamily="2" charset="77"/>
            </a:endParaRP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173870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970DA0-0377-6EAE-189E-2DFBA3AF6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7D263-E837-9324-0BC0-0CD1F73C59C4}"/>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The Fundamental Ethical Principles</a:t>
            </a:r>
          </a:p>
        </p:txBody>
      </p:sp>
      <p:sp>
        <p:nvSpPr>
          <p:cNvPr id="10" name="Content Placeholder 2">
            <a:extLst>
              <a:ext uri="{FF2B5EF4-FFF2-40B4-BE49-F238E27FC236}">
                <a16:creationId xmlns:a16="http://schemas.microsoft.com/office/drawing/2014/main" id="{7DEE2413-AE33-1557-7530-9ED5A65248E6}"/>
              </a:ext>
            </a:extLst>
          </p:cNvPr>
          <p:cNvSpPr>
            <a:spLocks noGrp="1"/>
          </p:cNvSpPr>
          <p:nvPr>
            <p:ph idx="1"/>
          </p:nvPr>
        </p:nvSpPr>
        <p:spPr>
          <a:xfrm>
            <a:off x="741392" y="990742"/>
            <a:ext cx="11111302" cy="5203024"/>
          </a:xfrm>
        </p:spPr>
        <p:txBody>
          <a:bodyPr>
            <a:normAutofit/>
          </a:bodyPr>
          <a:lstStyle/>
          <a:p>
            <a:pPr marL="0" indent="0">
              <a:buNone/>
            </a:pPr>
            <a:r>
              <a:rPr lang="en-US" sz="1800" dirty="0">
                <a:solidFill>
                  <a:schemeClr val="bg1"/>
                </a:solidFill>
                <a:latin typeface="Montserrat" pitchFamily="2" charset="77"/>
              </a:rPr>
              <a:t>There are five ethical principles that AAT have identified, and all members should follow these. Which of the descriptions provided below align with the correct ethical principle. </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graphicFrame>
        <p:nvGraphicFramePr>
          <p:cNvPr id="3" name="Table 2">
            <a:extLst>
              <a:ext uri="{FF2B5EF4-FFF2-40B4-BE49-F238E27FC236}">
                <a16:creationId xmlns:a16="http://schemas.microsoft.com/office/drawing/2014/main" id="{43DD6E37-18B1-070C-FB37-D223BF094375}"/>
              </a:ext>
            </a:extLst>
          </p:cNvPr>
          <p:cNvGraphicFramePr>
            <a:graphicFrameLocks noGrp="1"/>
          </p:cNvGraphicFramePr>
          <p:nvPr>
            <p:extLst>
              <p:ext uri="{D42A27DB-BD31-4B8C-83A1-F6EECF244321}">
                <p14:modId xmlns:p14="http://schemas.microsoft.com/office/powerpoint/2010/main" val="2876419294"/>
              </p:ext>
            </p:extLst>
          </p:nvPr>
        </p:nvGraphicFramePr>
        <p:xfrm>
          <a:off x="741392" y="1794486"/>
          <a:ext cx="10127891" cy="4399280"/>
        </p:xfrm>
        <a:graphic>
          <a:graphicData uri="http://schemas.openxmlformats.org/drawingml/2006/table">
            <a:tbl>
              <a:tblPr firstRow="1" bandRow="1">
                <a:tableStyleId>{93296810-A885-4BE3-A3E7-6D5BEEA58F35}</a:tableStyleId>
              </a:tblPr>
              <a:tblGrid>
                <a:gridCol w="7641981">
                  <a:extLst>
                    <a:ext uri="{9D8B030D-6E8A-4147-A177-3AD203B41FA5}">
                      <a16:colId xmlns:a16="http://schemas.microsoft.com/office/drawing/2014/main" val="2673953691"/>
                    </a:ext>
                  </a:extLst>
                </a:gridCol>
                <a:gridCol w="2485910">
                  <a:extLst>
                    <a:ext uri="{9D8B030D-6E8A-4147-A177-3AD203B41FA5}">
                      <a16:colId xmlns:a16="http://schemas.microsoft.com/office/drawing/2014/main" val="3072847087"/>
                    </a:ext>
                  </a:extLst>
                </a:gridCol>
              </a:tblGrid>
              <a:tr h="370840">
                <a:tc>
                  <a:txBody>
                    <a:bodyPr/>
                    <a:lstStyle/>
                    <a:p>
                      <a:r>
                        <a:rPr lang="en-GB" dirty="0"/>
                        <a:t>Description</a:t>
                      </a:r>
                    </a:p>
                  </a:txBody>
                  <a:tcPr/>
                </a:tc>
                <a:tc>
                  <a:txBody>
                    <a:bodyPr/>
                    <a:lstStyle/>
                    <a:p>
                      <a:r>
                        <a:rPr lang="en-GB" dirty="0"/>
                        <a:t>Ethical Principle</a:t>
                      </a:r>
                    </a:p>
                  </a:txBody>
                  <a:tcPr/>
                </a:tc>
                <a:extLst>
                  <a:ext uri="{0D108BD9-81ED-4DB2-BD59-A6C34878D82A}">
                    <a16:rowId xmlns:a16="http://schemas.microsoft.com/office/drawing/2014/main" val="1085229326"/>
                  </a:ext>
                </a:extLst>
              </a:tr>
              <a:tr h="370840">
                <a:tc>
                  <a:txBody>
                    <a:bodyPr/>
                    <a:lstStyle/>
                    <a:p>
                      <a:r>
                        <a:rPr lang="en-US" dirty="0"/>
                        <a:t>Only carrying out work which you have the appropriate level of experience and qualifications to do and ensuring this is completed to the highest possible standard. </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1979345921"/>
                  </a:ext>
                </a:extLst>
              </a:tr>
              <a:tr h="370840">
                <a:tc>
                  <a:txBody>
                    <a:bodyPr/>
                    <a:lstStyle/>
                    <a:p>
                      <a:r>
                        <a:rPr lang="en-US" dirty="0"/>
                        <a:t>Sensitive or personal data is not disclosed to unauthorised individuals. It is not accessed by people or other </a:t>
                      </a:r>
                      <a:r>
                        <a:rPr lang="en-US" dirty="0" err="1"/>
                        <a:t>organisations</a:t>
                      </a:r>
                      <a:r>
                        <a:rPr lang="en-US" dirty="0"/>
                        <a:t> who do not have the right to see it.</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3600293882"/>
                  </a:ext>
                </a:extLst>
              </a:tr>
              <a:tr h="370840">
                <a:tc>
                  <a:txBody>
                    <a:bodyPr/>
                    <a:lstStyle/>
                    <a:p>
                      <a:r>
                        <a:rPr lang="en-US" dirty="0"/>
                        <a:t>Acting openly and honestly in all business transactions and whilst at work.</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376486007"/>
                  </a:ext>
                </a:extLst>
              </a:tr>
              <a:tr h="370840">
                <a:tc>
                  <a:txBody>
                    <a:bodyPr/>
                    <a:lstStyle/>
                    <a:p>
                      <a:r>
                        <a:rPr lang="en-US" dirty="0"/>
                        <a:t>The accountancy profession has high expectations of the ways in which accountants should conduct themselves. Anything which brings the reputation of accountancy as a profession into disrepute is deemed to be unprofessional behaviour.</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2831840755"/>
                  </a:ext>
                </a:extLst>
              </a:tr>
              <a:tr h="370840">
                <a:tc>
                  <a:txBody>
                    <a:bodyPr/>
                    <a:lstStyle/>
                    <a:p>
                      <a:r>
                        <a:rPr lang="en-US" dirty="0"/>
                        <a:t>Business decisions should not be influenced or biased by personal influences. Decisions should be impartial and based wherever possible on factual evidence rather than personal prejudice.</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2700916607"/>
                  </a:ext>
                </a:extLst>
              </a:tr>
            </a:tbl>
          </a:graphicData>
        </a:graphic>
      </p:graphicFrame>
    </p:spTree>
    <p:extLst>
      <p:ext uri="{BB962C8B-B14F-4D97-AF65-F5344CB8AC3E}">
        <p14:creationId xmlns:p14="http://schemas.microsoft.com/office/powerpoint/2010/main" val="14676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2943</TotalTime>
  <Words>1943</Words>
  <Application>Microsoft Office PowerPoint</Application>
  <PresentationFormat>Widescreen</PresentationFormat>
  <Paragraphs>232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Montserrat</vt:lpstr>
      <vt:lpstr>Montserrat ExtraBold</vt:lpstr>
      <vt:lpstr>Montserrat SemiBold</vt:lpstr>
      <vt:lpstr>Office Theme</vt:lpstr>
      <vt:lpstr>PowerPoint Presentation</vt:lpstr>
      <vt:lpstr>Topics</vt:lpstr>
      <vt:lpstr>What is tested - ITBK</vt:lpstr>
      <vt:lpstr>What is tested - POBC</vt:lpstr>
      <vt:lpstr>Types of Businesses</vt:lpstr>
      <vt:lpstr>Types of Businesses</vt:lpstr>
      <vt:lpstr>CSR – Sustainability </vt:lpstr>
      <vt:lpstr>CSR – Sustainability </vt:lpstr>
      <vt:lpstr>The Fundamental Ethical Principles</vt:lpstr>
      <vt:lpstr>Threats</vt:lpstr>
      <vt:lpstr>Scenario 1</vt:lpstr>
      <vt:lpstr>Scenario 1</vt:lpstr>
      <vt:lpstr>Scenario 2</vt:lpstr>
      <vt:lpstr>Scenario 2</vt:lpstr>
      <vt:lpstr>Prepare for your exam</vt:lpstr>
      <vt:lpstr>Prepare for your 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Nash</dc:creator>
  <cp:lastModifiedBy>Jake Richardson</cp:lastModifiedBy>
  <cp:revision>147</cp:revision>
  <dcterms:created xsi:type="dcterms:W3CDTF">2023-01-20T15:18:18Z</dcterms:created>
  <dcterms:modified xsi:type="dcterms:W3CDTF">2026-04-08T15:45:00Z</dcterms:modified>
</cp:coreProperties>
</file>