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3"/>
  </p:notesMasterIdLst>
  <p:sldIdLst>
    <p:sldId id="256" r:id="rId2"/>
    <p:sldId id="262" r:id="rId3"/>
    <p:sldId id="263" r:id="rId4"/>
    <p:sldId id="278" r:id="rId5"/>
    <p:sldId id="279" r:id="rId6"/>
    <p:sldId id="280" r:id="rId7"/>
    <p:sldId id="266" r:id="rId8"/>
    <p:sldId id="282" r:id="rId9"/>
    <p:sldId id="281" r:id="rId10"/>
    <p:sldId id="283" r:id="rId11"/>
    <p:sldId id="267" r:id="rId12"/>
    <p:sldId id="284" r:id="rId13"/>
    <p:sldId id="285" r:id="rId14"/>
    <p:sldId id="264" r:id="rId15"/>
    <p:sldId id="288" r:id="rId16"/>
    <p:sldId id="287" r:id="rId17"/>
    <p:sldId id="268" r:id="rId18"/>
    <p:sldId id="291" r:id="rId19"/>
    <p:sldId id="290" r:id="rId20"/>
    <p:sldId id="289" r:id="rId21"/>
    <p:sldId id="265" r:id="rId22"/>
    <p:sldId id="292" r:id="rId23"/>
    <p:sldId id="295" r:id="rId24"/>
    <p:sldId id="296" r:id="rId25"/>
    <p:sldId id="293" r:id="rId26"/>
    <p:sldId id="294" r:id="rId27"/>
    <p:sldId id="269" r:id="rId28"/>
    <p:sldId id="298" r:id="rId29"/>
    <p:sldId id="297" r:id="rId30"/>
    <p:sldId id="300" r:id="rId31"/>
    <p:sldId id="299" r:id="rId32"/>
    <p:sldId id="301" r:id="rId33"/>
    <p:sldId id="270" r:id="rId34"/>
    <p:sldId id="271" r:id="rId35"/>
    <p:sldId id="305" r:id="rId36"/>
    <p:sldId id="308" r:id="rId37"/>
    <p:sldId id="307" r:id="rId38"/>
    <p:sldId id="306" r:id="rId39"/>
    <p:sldId id="309" r:id="rId40"/>
    <p:sldId id="272" r:id="rId41"/>
    <p:sldId id="310" r:id="rId42"/>
    <p:sldId id="312" r:id="rId43"/>
    <p:sldId id="311" r:id="rId44"/>
    <p:sldId id="314" r:id="rId45"/>
    <p:sldId id="313" r:id="rId46"/>
    <p:sldId id="273" r:id="rId47"/>
    <p:sldId id="319" r:id="rId48"/>
    <p:sldId id="318" r:id="rId49"/>
    <p:sldId id="317" r:id="rId50"/>
    <p:sldId id="316" r:id="rId51"/>
    <p:sldId id="274" r:id="rId52"/>
    <p:sldId id="320" r:id="rId53"/>
    <p:sldId id="322" r:id="rId54"/>
    <p:sldId id="321" r:id="rId55"/>
    <p:sldId id="324" r:id="rId56"/>
    <p:sldId id="275" r:id="rId57"/>
    <p:sldId id="325" r:id="rId58"/>
    <p:sldId id="326" r:id="rId59"/>
    <p:sldId id="327" r:id="rId60"/>
    <p:sldId id="328" r:id="rId61"/>
    <p:sldId id="276" r:id="rId62"/>
    <p:sldId id="331" r:id="rId63"/>
    <p:sldId id="333" r:id="rId64"/>
    <p:sldId id="332" r:id="rId65"/>
    <p:sldId id="334" r:id="rId66"/>
    <p:sldId id="277" r:id="rId67"/>
    <p:sldId id="335" r:id="rId68"/>
    <p:sldId id="336" r:id="rId69"/>
    <p:sldId id="338" r:id="rId70"/>
    <p:sldId id="337" r:id="rId71"/>
    <p:sldId id="339"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99" autoAdjust="0"/>
    <p:restoredTop sz="96405"/>
  </p:normalViewPr>
  <p:slideViewPr>
    <p:cSldViewPr snapToGrid="0">
      <p:cViewPr varScale="1">
        <p:scale>
          <a:sx n="111" d="100"/>
          <a:sy n="111" d="100"/>
        </p:scale>
        <p:origin x="25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6628EB-1968-5644-82DF-5CF5BD0E37B9}" type="datetimeFigureOut">
              <a:rPr lang="en-US" smtClean="0"/>
              <a:t>10/21/2026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DEEC91-5955-D148-8D4E-16C9C29A99D5}" type="slidenum">
              <a:rPr lang="en-US" smtClean="0"/>
              <a:t>‹#›</a:t>
            </a:fld>
            <a:endParaRPr lang="en-US"/>
          </a:p>
        </p:txBody>
      </p:sp>
    </p:spTree>
    <p:extLst>
      <p:ext uri="{BB962C8B-B14F-4D97-AF65-F5344CB8AC3E}">
        <p14:creationId xmlns:p14="http://schemas.microsoft.com/office/powerpoint/2010/main" val="4218196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7E02-4DFC-2E9D-AD8B-57C5FADB8FD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DB1A91E-455A-C190-D513-6622CF13E5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5D47D5A-B369-3AFA-11D8-4527B4A5AF1D}"/>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5" name="Footer Placeholder 4">
            <a:extLst>
              <a:ext uri="{FF2B5EF4-FFF2-40B4-BE49-F238E27FC236}">
                <a16:creationId xmlns:a16="http://schemas.microsoft.com/office/drawing/2014/main" id="{914A42E5-6C92-1595-9A15-E0CC886266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36D9D7-B04C-CCC0-AF82-B22CFCAE21FC}"/>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908343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506DD-CA79-910C-ED16-FD30A9BA732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BC05468-AD66-3BA8-1C39-8634CD1FBCD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2554D5-E805-D557-148B-D8849C4937DD}"/>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5" name="Footer Placeholder 4">
            <a:extLst>
              <a:ext uri="{FF2B5EF4-FFF2-40B4-BE49-F238E27FC236}">
                <a16:creationId xmlns:a16="http://schemas.microsoft.com/office/drawing/2014/main" id="{87503587-AE9E-BA96-2055-04B133CBC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9A42D1-4260-57FC-3EED-EABD1412998F}"/>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3010188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5E166-02F8-7998-458B-E3AE7EC805E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DC90F22-5B12-05AD-682F-B60663D23B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F3571EA-8CDA-5B03-A241-AB7CA78E7452}"/>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5" name="Footer Placeholder 4">
            <a:extLst>
              <a:ext uri="{FF2B5EF4-FFF2-40B4-BE49-F238E27FC236}">
                <a16:creationId xmlns:a16="http://schemas.microsoft.com/office/drawing/2014/main" id="{2F4D81A5-CFF7-9E3D-79D8-75331BA4EE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E40BEE-6D38-2D1B-0658-477D57132D64}"/>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379003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FAAD-820B-339E-8239-53E9EDC63DE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E676A3C-DA52-D344-5AC3-C60D2018E14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9DD13B1-CDC3-7F30-61DA-442E4A38C22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BCCA118-4963-38DE-A2BA-BC793C3C1917}"/>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6" name="Footer Placeholder 5">
            <a:extLst>
              <a:ext uri="{FF2B5EF4-FFF2-40B4-BE49-F238E27FC236}">
                <a16:creationId xmlns:a16="http://schemas.microsoft.com/office/drawing/2014/main" id="{C5DE58B7-F65F-56DC-8930-D031F6E757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7A47AA-45E0-6AEE-600A-7CE2B93A18B0}"/>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085347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C28D0-82CE-854C-75AE-837E74279B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0B063F3-F767-6BB2-78AF-F39B544402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F215963-336B-8EE8-23CF-DFAB104FA97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BE35843-7766-4EC6-20D2-E46A1FA63F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39DDDCD-6E6D-9668-3012-CF08B3FA475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DD38827-45EF-E274-6292-BB758F8E974E}"/>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8" name="Footer Placeholder 7">
            <a:extLst>
              <a:ext uri="{FF2B5EF4-FFF2-40B4-BE49-F238E27FC236}">
                <a16:creationId xmlns:a16="http://schemas.microsoft.com/office/drawing/2014/main" id="{F783ED8C-7292-CE62-01E1-C81333866C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9E9008-5D53-B6B5-52E8-89D86BC8A131}"/>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813129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823ED-09D9-509C-378E-2FF7A6C9AAC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87A0D4C-3760-82AF-5252-F34B6F775EF2}"/>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4" name="Footer Placeholder 3">
            <a:extLst>
              <a:ext uri="{FF2B5EF4-FFF2-40B4-BE49-F238E27FC236}">
                <a16:creationId xmlns:a16="http://schemas.microsoft.com/office/drawing/2014/main" id="{7DEE948D-E641-9CF4-6BDD-A18F3354C8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B354F7-021D-866A-5BE6-BE558D56F74B}"/>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3568798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5DAE5F-C011-148E-308E-5756FA8ADC23}"/>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3" name="Footer Placeholder 2">
            <a:extLst>
              <a:ext uri="{FF2B5EF4-FFF2-40B4-BE49-F238E27FC236}">
                <a16:creationId xmlns:a16="http://schemas.microsoft.com/office/drawing/2014/main" id="{C0F348BC-AF68-58D7-58AC-602D54428B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CE2A8A-0C91-7EDB-2FA3-C72077ECC0CE}"/>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142452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EE574-0987-FC93-28C1-E14EFF36D0D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D920D31-2298-9D66-14C1-11B8E523EF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C93EEFB-7E57-B94C-1A71-ED772AE2B7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6963390-EA83-576A-4D11-30F91345672E}"/>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6" name="Footer Placeholder 5">
            <a:extLst>
              <a:ext uri="{FF2B5EF4-FFF2-40B4-BE49-F238E27FC236}">
                <a16:creationId xmlns:a16="http://schemas.microsoft.com/office/drawing/2014/main" id="{8C5A85B1-93F2-4C3D-7E81-82400F5E51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606A38-D282-1553-106B-A15E5C7AAA0E}"/>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3993090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659D1-6B91-85D3-5BA1-92CCF04D0B8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61649D0-F0A2-9391-5EC0-A161AC8541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C10635-D2C6-BE8A-1BEF-AAD05833D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C5FF02C-721B-E821-E303-7C0FF10570BB}"/>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6" name="Footer Placeholder 5">
            <a:extLst>
              <a:ext uri="{FF2B5EF4-FFF2-40B4-BE49-F238E27FC236}">
                <a16:creationId xmlns:a16="http://schemas.microsoft.com/office/drawing/2014/main" id="{E380EB4A-4307-C100-E67F-7CBA6A3CF3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E02756-8517-0F11-367C-EC66F603F2D8}"/>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4160878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22FA1-FC6C-1D31-EFC0-BF704A2F2C2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5276B9A-602C-6C7E-0BE2-657E7576750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5A2A296-94DF-522E-F5D3-2734FFBEAF4C}"/>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5" name="Footer Placeholder 4">
            <a:extLst>
              <a:ext uri="{FF2B5EF4-FFF2-40B4-BE49-F238E27FC236}">
                <a16:creationId xmlns:a16="http://schemas.microsoft.com/office/drawing/2014/main" id="{B20B4AB3-06CA-158D-668C-2E622ABB50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E4BAB3-68E9-6F38-C410-3147968BC251}"/>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1283326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769287-CCBD-D1E6-F02E-8D639F406E0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BE96829-51BB-8079-F134-8C8D0DE2B18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D01FD06-0E22-25E0-419B-3BDAB7AF734B}"/>
              </a:ext>
            </a:extLst>
          </p:cNvPr>
          <p:cNvSpPr>
            <a:spLocks noGrp="1"/>
          </p:cNvSpPr>
          <p:nvPr>
            <p:ph type="dt" sz="half" idx="10"/>
          </p:nvPr>
        </p:nvSpPr>
        <p:spPr/>
        <p:txBody>
          <a:bodyPr/>
          <a:lstStyle/>
          <a:p>
            <a:fld id="{C2CFC9CB-30BB-904E-946E-DEF9A40B0E73}" type="datetimeFigureOut">
              <a:rPr lang="en-US" smtClean="0"/>
              <a:t>10/21/2026</a:t>
            </a:fld>
            <a:endParaRPr lang="en-US"/>
          </a:p>
        </p:txBody>
      </p:sp>
      <p:sp>
        <p:nvSpPr>
          <p:cNvPr id="5" name="Footer Placeholder 4">
            <a:extLst>
              <a:ext uri="{FF2B5EF4-FFF2-40B4-BE49-F238E27FC236}">
                <a16:creationId xmlns:a16="http://schemas.microsoft.com/office/drawing/2014/main" id="{D257CB37-4BA0-3E48-19E7-88174E1628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805C9-906D-30B1-7FCB-50480C93D086}"/>
              </a:ext>
            </a:extLst>
          </p:cNvPr>
          <p:cNvSpPr>
            <a:spLocks noGrp="1"/>
          </p:cNvSpPr>
          <p:nvPr>
            <p:ph type="sldNum" sz="quarter" idx="12"/>
          </p:nvPr>
        </p:nvSpPr>
        <p:spPr/>
        <p:txBody>
          <a:bodyPr/>
          <a:lstStyle/>
          <a:p>
            <a:fld id="{D5177A18-9E9E-E849-8A61-06A983919453}" type="slidenum">
              <a:rPr lang="en-US" smtClean="0"/>
              <a:t>‹#›</a:t>
            </a:fld>
            <a:endParaRPr lang="en-US"/>
          </a:p>
        </p:txBody>
      </p:sp>
    </p:spTree>
    <p:extLst>
      <p:ext uri="{BB962C8B-B14F-4D97-AF65-F5344CB8AC3E}">
        <p14:creationId xmlns:p14="http://schemas.microsoft.com/office/powerpoint/2010/main" val="2570101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7ACE21-F2DF-9733-29D0-6BA51ACD80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B6F87-A6C8-9806-69B3-2C9C99E86F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F6EE2E9-B730-8292-BED7-E1FCFB1F38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FC9CB-30BB-904E-946E-DEF9A40B0E73}" type="datetimeFigureOut">
              <a:rPr lang="en-US" smtClean="0"/>
              <a:t>10/21/2026</a:t>
            </a:fld>
            <a:endParaRPr lang="en-US"/>
          </a:p>
        </p:txBody>
      </p:sp>
      <p:sp>
        <p:nvSpPr>
          <p:cNvPr id="5" name="Footer Placeholder 4">
            <a:extLst>
              <a:ext uri="{FF2B5EF4-FFF2-40B4-BE49-F238E27FC236}">
                <a16:creationId xmlns:a16="http://schemas.microsoft.com/office/drawing/2014/main" id="{F6B3E0EB-40BA-56ED-8E13-6159892B1D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AD85E9-BDE5-DF40-1F31-7C63B613BD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177A18-9E9E-E849-8A61-06A983919453}" type="slidenum">
              <a:rPr lang="en-US" smtClean="0"/>
              <a:t>‹#›</a:t>
            </a:fld>
            <a:endParaRPr lang="en-US"/>
          </a:p>
        </p:txBody>
      </p:sp>
    </p:spTree>
    <p:extLst>
      <p:ext uri="{BB962C8B-B14F-4D97-AF65-F5344CB8AC3E}">
        <p14:creationId xmlns:p14="http://schemas.microsoft.com/office/powerpoint/2010/main" val="3831453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EA4D3B-0C53-8049-6AC6-61F8AE72AD88}"/>
              </a:ext>
            </a:extLst>
          </p:cNvPr>
          <p:cNvSpPr txBox="1"/>
          <p:nvPr/>
        </p:nvSpPr>
        <p:spPr>
          <a:xfrm>
            <a:off x="968991" y="2101755"/>
            <a:ext cx="5677469" cy="2308324"/>
          </a:xfrm>
          <a:prstGeom prst="rect">
            <a:avLst/>
          </a:prstGeom>
          <a:noFill/>
        </p:spPr>
        <p:txBody>
          <a:bodyPr wrap="square" rtlCol="0">
            <a:spAutoFit/>
          </a:bodyPr>
          <a:lstStyle/>
          <a:p>
            <a:r>
              <a:rPr lang="en-US" sz="3600" b="1" dirty="0">
                <a:solidFill>
                  <a:schemeClr val="bg1"/>
                </a:solidFill>
                <a:latin typeface="Montserrat SemiBold" pitchFamily="2" charset="77"/>
              </a:rPr>
              <a:t>Financial Accounting - Preparing Financial Statements (FAPS)</a:t>
            </a:r>
          </a:p>
          <a:p>
            <a:r>
              <a:rPr lang="en-US" sz="3600" b="1" dirty="0">
                <a:solidFill>
                  <a:schemeClr val="bg1"/>
                </a:solidFill>
                <a:latin typeface="Montserrat SemiBold" pitchFamily="2" charset="77"/>
              </a:rPr>
              <a:t>Revision Session</a:t>
            </a:r>
          </a:p>
        </p:txBody>
      </p:sp>
    </p:spTree>
    <p:extLst>
      <p:ext uri="{BB962C8B-B14F-4D97-AF65-F5344CB8AC3E}">
        <p14:creationId xmlns:p14="http://schemas.microsoft.com/office/powerpoint/2010/main" val="859858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737FCC-6CBB-06B1-848F-C19198242E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1F6C6D-9556-4291-474B-12A310DA2219}"/>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Topics</a:t>
            </a:r>
          </a:p>
        </p:txBody>
      </p:sp>
      <p:sp>
        <p:nvSpPr>
          <p:cNvPr id="3" name="Content Placeholder 2">
            <a:extLst>
              <a:ext uri="{FF2B5EF4-FFF2-40B4-BE49-F238E27FC236}">
                <a16:creationId xmlns:a16="http://schemas.microsoft.com/office/drawing/2014/main" id="{77D162BC-2383-E98C-2F23-ADC737846C10}"/>
              </a:ext>
            </a:extLst>
          </p:cNvPr>
          <p:cNvSpPr>
            <a:spLocks noGrp="1"/>
          </p:cNvSpPr>
          <p:nvPr>
            <p:ph idx="1"/>
          </p:nvPr>
        </p:nvSpPr>
        <p:spPr/>
        <p:txBody>
          <a:bodyPr>
            <a:normAutofit/>
          </a:bodyPr>
          <a:lstStyle/>
          <a:p>
            <a:r>
              <a:rPr lang="en-US" sz="1800" dirty="0">
                <a:solidFill>
                  <a:schemeClr val="bg1"/>
                </a:solidFill>
                <a:latin typeface="Montserrat" pitchFamily="2" charset="77"/>
              </a:rPr>
              <a:t>Depreciation</a:t>
            </a:r>
          </a:p>
          <a:p>
            <a:pPr lvl="1"/>
            <a:r>
              <a:rPr lang="en-US" sz="1400" dirty="0">
                <a:solidFill>
                  <a:schemeClr val="bg1"/>
                </a:solidFill>
                <a:latin typeface="Montserrat" pitchFamily="2" charset="77"/>
              </a:rPr>
              <a:t>Accounting for depreciation </a:t>
            </a:r>
          </a:p>
          <a:p>
            <a:pPr lvl="1"/>
            <a:r>
              <a:rPr lang="en-US" sz="1400" dirty="0">
                <a:solidFill>
                  <a:schemeClr val="bg1"/>
                </a:solidFill>
                <a:latin typeface="Montserrat" pitchFamily="2" charset="77"/>
              </a:rPr>
              <a:t>Disposals of non-current assets</a:t>
            </a:r>
          </a:p>
          <a:p>
            <a:r>
              <a:rPr lang="en-US" sz="1800" dirty="0">
                <a:solidFill>
                  <a:schemeClr val="bg1"/>
                </a:solidFill>
                <a:latin typeface="Montserrat" pitchFamily="2" charset="77"/>
              </a:rPr>
              <a:t>Accruals and Prepayments</a:t>
            </a:r>
          </a:p>
          <a:p>
            <a:pPr lvl="1"/>
            <a:r>
              <a:rPr lang="en-US" sz="1400" dirty="0">
                <a:solidFill>
                  <a:schemeClr val="bg1"/>
                </a:solidFill>
                <a:latin typeface="Montserrat" pitchFamily="2" charset="77"/>
              </a:rPr>
              <a:t>Accrued expenses</a:t>
            </a:r>
          </a:p>
          <a:p>
            <a:pPr lvl="1"/>
            <a:r>
              <a:rPr lang="en-US" sz="1400" dirty="0">
                <a:solidFill>
                  <a:schemeClr val="bg1"/>
                </a:solidFill>
                <a:latin typeface="Montserrat" pitchFamily="2" charset="77"/>
              </a:rPr>
              <a:t>Accrued income</a:t>
            </a:r>
          </a:p>
          <a:p>
            <a:pPr lvl="1"/>
            <a:r>
              <a:rPr lang="en-US" sz="1400" dirty="0">
                <a:solidFill>
                  <a:schemeClr val="bg1"/>
                </a:solidFill>
                <a:latin typeface="Montserrat" pitchFamily="2" charset="77"/>
              </a:rPr>
              <a:t>Prepaid expenses</a:t>
            </a:r>
          </a:p>
          <a:p>
            <a:pPr lvl="1"/>
            <a:r>
              <a:rPr lang="en-US" sz="1400" dirty="0">
                <a:solidFill>
                  <a:schemeClr val="bg1"/>
                </a:solidFill>
                <a:latin typeface="Montserrat" pitchFamily="2" charset="77"/>
              </a:rPr>
              <a:t>Prepaid income</a:t>
            </a:r>
          </a:p>
          <a:p>
            <a:r>
              <a:rPr lang="en-US" sz="1800" dirty="0">
                <a:solidFill>
                  <a:schemeClr val="bg1"/>
                </a:solidFill>
                <a:latin typeface="Montserrat" pitchFamily="2" charset="77"/>
              </a:rPr>
              <a:t>Allowance for Doubtful Receivables</a:t>
            </a:r>
          </a:p>
          <a:p>
            <a:pPr lvl="1"/>
            <a:r>
              <a:rPr lang="en-US" sz="1400" dirty="0">
                <a:solidFill>
                  <a:schemeClr val="bg1"/>
                </a:solidFill>
                <a:latin typeface="Montserrat" pitchFamily="2" charset="77"/>
              </a:rPr>
              <a:t>Creating an allowance</a:t>
            </a:r>
          </a:p>
          <a:p>
            <a:pPr lvl="1"/>
            <a:r>
              <a:rPr lang="en-US" sz="1400" dirty="0">
                <a:solidFill>
                  <a:schemeClr val="bg1"/>
                </a:solidFill>
                <a:latin typeface="Montserrat" pitchFamily="2" charset="77"/>
              </a:rPr>
              <a:t>Increasing an allowance</a:t>
            </a:r>
          </a:p>
          <a:p>
            <a:pPr lvl="1"/>
            <a:r>
              <a:rPr lang="en-US" sz="1400" dirty="0">
                <a:solidFill>
                  <a:schemeClr val="bg1"/>
                </a:solidFill>
                <a:latin typeface="Montserrat" pitchFamily="2" charset="77"/>
              </a:rPr>
              <a:t>Decreasing an allowance</a:t>
            </a:r>
          </a:p>
          <a:p>
            <a:pPr lvl="1"/>
            <a:endParaRPr lang="en-US" sz="1400" dirty="0">
              <a:solidFill>
                <a:schemeClr val="bg1"/>
              </a:solidFill>
              <a:latin typeface="Montserrat" pitchFamily="2" charset="77"/>
            </a:endParaRPr>
          </a:p>
        </p:txBody>
      </p:sp>
    </p:spTree>
    <p:extLst>
      <p:ext uri="{BB962C8B-B14F-4D97-AF65-F5344CB8AC3E}">
        <p14:creationId xmlns:p14="http://schemas.microsoft.com/office/powerpoint/2010/main" val="2675467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7A804E-13E4-82DD-E4C5-602C76BA9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03B3B2-EE5B-F20D-1E3A-354525A4F352}"/>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CFD3BB33-0CE1-51F1-CE94-558EA59CB18F}"/>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You are working on the accounts of Sports Revolution Ltd who is registered for VAT and has a financial year end of 31st December.</a:t>
            </a:r>
          </a:p>
          <a:p>
            <a:pPr marL="0" indent="0">
              <a:buNone/>
            </a:pPr>
            <a:r>
              <a:rPr lang="en-US" sz="1600" dirty="0">
                <a:solidFill>
                  <a:schemeClr val="bg1"/>
                </a:solidFill>
                <a:latin typeface="Montserrat" pitchFamily="2" charset="77"/>
              </a:rPr>
              <a:t>Sports Revolution Ltd has recently purchased a vehicle for £36,000 </a:t>
            </a:r>
            <a:r>
              <a:rPr lang="en-US" sz="1600" dirty="0" err="1">
                <a:solidFill>
                  <a:schemeClr val="bg1"/>
                </a:solidFill>
                <a:latin typeface="Montserrat" pitchFamily="2" charset="77"/>
              </a:rPr>
              <a:t>inc</a:t>
            </a:r>
            <a:r>
              <a:rPr lang="en-US" sz="1600" dirty="0">
                <a:solidFill>
                  <a:schemeClr val="bg1"/>
                </a:solidFill>
                <a:latin typeface="Montserrat" pitchFamily="2" charset="77"/>
              </a:rPr>
              <a:t> VAT. The policy is to depreciate vehicles using the straight-line method over 8 years with a residual value of £5,000. </a:t>
            </a:r>
          </a:p>
          <a:p>
            <a:pPr marL="0" indent="0">
              <a:buNone/>
            </a:pPr>
            <a:r>
              <a:rPr lang="en-US" sz="1600" dirty="0">
                <a:solidFill>
                  <a:schemeClr val="bg1"/>
                </a:solidFill>
                <a:latin typeface="Montserrat" pitchFamily="2" charset="77"/>
              </a:rPr>
              <a:t>Record the first year's depreciation for the new vehicle in the non-current asset register below. Policy is to charge a full year's depreciation in the year of acquisition.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386EA12F-E198-1980-62D8-A651222AF02B}"/>
              </a:ext>
            </a:extLst>
          </p:cNvPr>
          <p:cNvGraphicFramePr>
            <a:graphicFrameLocks noGrp="1"/>
          </p:cNvGraphicFramePr>
          <p:nvPr>
            <p:extLst>
              <p:ext uri="{D42A27DB-BD31-4B8C-83A1-F6EECF244321}">
                <p14:modId xmlns:p14="http://schemas.microsoft.com/office/powerpoint/2010/main" val="2264195423"/>
              </p:ext>
            </p:extLst>
          </p:nvPr>
        </p:nvGraphicFramePr>
        <p:xfrm>
          <a:off x="742384" y="332510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extLst>
                  <a:ext uri="{0D108BD9-81ED-4DB2-BD59-A6C34878D82A}">
                    <a16:rowId xmlns:a16="http://schemas.microsoft.com/office/drawing/2014/main" val="4158157537"/>
                  </a:ext>
                </a:extLst>
              </a:tr>
            </a:tbl>
          </a:graphicData>
        </a:graphic>
      </p:graphicFrame>
    </p:spTree>
    <p:extLst>
      <p:ext uri="{BB962C8B-B14F-4D97-AF65-F5344CB8AC3E}">
        <p14:creationId xmlns:p14="http://schemas.microsoft.com/office/powerpoint/2010/main" val="1187231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1BC021-FE2D-42C1-D2A1-E1C7C1684D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D21541-9F30-5DF4-7867-3FA73F5E4962}"/>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464DD500-BA61-AC7D-60FB-AA237FF6EA20}"/>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You are working on the accounts of Sports Revolution Ltd who is registered for VAT and has a financial year end of 31st December.</a:t>
            </a:r>
          </a:p>
          <a:p>
            <a:pPr marL="0" indent="0">
              <a:buNone/>
            </a:pPr>
            <a:r>
              <a:rPr lang="en-US" sz="1600" dirty="0">
                <a:solidFill>
                  <a:schemeClr val="bg1"/>
                </a:solidFill>
                <a:latin typeface="Montserrat" pitchFamily="2" charset="77"/>
              </a:rPr>
              <a:t>Sports Revolution Ltd has recently purchased a vehicle for £36,000 </a:t>
            </a:r>
            <a:r>
              <a:rPr lang="en-US" sz="1600" dirty="0" err="1">
                <a:solidFill>
                  <a:schemeClr val="bg1"/>
                </a:solidFill>
                <a:latin typeface="Montserrat" pitchFamily="2" charset="77"/>
              </a:rPr>
              <a:t>inc</a:t>
            </a:r>
            <a:r>
              <a:rPr lang="en-US" sz="1600" dirty="0">
                <a:solidFill>
                  <a:schemeClr val="bg1"/>
                </a:solidFill>
                <a:latin typeface="Montserrat" pitchFamily="2" charset="77"/>
              </a:rPr>
              <a:t> VAT. The policy is to depreciate vehicles using the straight-line method over 8 years with a residual value of £5,000. </a:t>
            </a:r>
          </a:p>
          <a:p>
            <a:pPr marL="0" indent="0">
              <a:buNone/>
            </a:pPr>
            <a:r>
              <a:rPr lang="en-US" sz="1600" dirty="0">
                <a:solidFill>
                  <a:schemeClr val="bg1"/>
                </a:solidFill>
                <a:latin typeface="Montserrat" pitchFamily="2" charset="77"/>
              </a:rPr>
              <a:t>Record the first year's depreciation for the new vehicle in the non-current asset register below. Policy is to charge a full year's depreciation in the year of acquisition.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rgbClr val="FFC000"/>
                </a:solidFill>
                <a:latin typeface="Montserrat" pitchFamily="2" charset="77"/>
              </a:rPr>
              <a:t>£36,000 / 120 x 20 = £6,000 VAT</a:t>
            </a:r>
          </a:p>
          <a:p>
            <a:pPr marL="0" indent="0">
              <a:buNone/>
            </a:pPr>
            <a:r>
              <a:rPr lang="en-US" sz="1600" dirty="0">
                <a:solidFill>
                  <a:srgbClr val="FFC000"/>
                </a:solidFill>
                <a:latin typeface="Montserrat" pitchFamily="2" charset="77"/>
              </a:rPr>
              <a:t>£36,000 - £6,000 = £30,000 Net which is posted to the Vehicles account (asset)</a:t>
            </a:r>
          </a:p>
        </p:txBody>
      </p:sp>
      <p:graphicFrame>
        <p:nvGraphicFramePr>
          <p:cNvPr id="4" name="Table 3">
            <a:extLst>
              <a:ext uri="{FF2B5EF4-FFF2-40B4-BE49-F238E27FC236}">
                <a16:creationId xmlns:a16="http://schemas.microsoft.com/office/drawing/2014/main" id="{0DE33833-D4F4-7B1A-1C01-FD38B970A6E2}"/>
              </a:ext>
            </a:extLst>
          </p:cNvPr>
          <p:cNvGraphicFramePr>
            <a:graphicFrameLocks noGrp="1"/>
          </p:cNvGraphicFramePr>
          <p:nvPr>
            <p:extLst>
              <p:ext uri="{D42A27DB-BD31-4B8C-83A1-F6EECF244321}">
                <p14:modId xmlns:p14="http://schemas.microsoft.com/office/powerpoint/2010/main" val="2960905965"/>
              </p:ext>
            </p:extLst>
          </p:nvPr>
        </p:nvGraphicFramePr>
        <p:xfrm>
          <a:off x="742384" y="332510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r>
                        <a:rPr lang="en-GB" sz="1600" dirty="0">
                          <a:solidFill>
                            <a:srgbClr val="FF0000"/>
                          </a:solidFill>
                          <a:latin typeface="Montserrat" panose="00000500000000000000" pitchFamily="2" charset="0"/>
                        </a:rPr>
                        <a:t>£30,000</a:t>
                      </a: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r>
                        <a:rPr lang="en-GB" sz="1600" dirty="0">
                          <a:solidFill>
                            <a:srgbClr val="FF0000"/>
                          </a:solidFill>
                          <a:latin typeface="Montserrat" panose="00000500000000000000" pitchFamily="2" charset="0"/>
                        </a:rPr>
                        <a:t>-</a:t>
                      </a:r>
                    </a:p>
                  </a:txBody>
                  <a:tcPr/>
                </a:tc>
                <a:tc>
                  <a:txBody>
                    <a:bodyPr/>
                    <a:lstStyle/>
                    <a:p>
                      <a:r>
                        <a:rPr lang="en-GB" sz="1600" dirty="0">
                          <a:solidFill>
                            <a:srgbClr val="FF0000"/>
                          </a:solidFill>
                          <a:latin typeface="Montserrat" panose="00000500000000000000" pitchFamily="2" charset="0"/>
                        </a:rPr>
                        <a:t>-</a:t>
                      </a:r>
                    </a:p>
                  </a:txBody>
                  <a:tcPr/>
                </a:tc>
                <a:extLst>
                  <a:ext uri="{0D108BD9-81ED-4DB2-BD59-A6C34878D82A}">
                    <a16:rowId xmlns:a16="http://schemas.microsoft.com/office/drawing/2014/main" val="4158157537"/>
                  </a:ext>
                </a:extLst>
              </a:tr>
            </a:tbl>
          </a:graphicData>
        </a:graphic>
      </p:graphicFrame>
    </p:spTree>
    <p:extLst>
      <p:ext uri="{BB962C8B-B14F-4D97-AF65-F5344CB8AC3E}">
        <p14:creationId xmlns:p14="http://schemas.microsoft.com/office/powerpoint/2010/main" val="1966163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5F41505-1264-41B6-09B3-E3E7E1A99B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1E123-A665-C90A-5AAC-29DC864EC455}"/>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EE97AB6C-CBDD-CB38-C41E-82AEA923A6DA}"/>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You are working on the accounts of Sports Revolution Ltd who is registered for VAT and has a financial year end of 31st December.</a:t>
            </a:r>
          </a:p>
          <a:p>
            <a:pPr marL="0" indent="0">
              <a:buNone/>
            </a:pPr>
            <a:r>
              <a:rPr lang="en-US" sz="1600" dirty="0">
                <a:solidFill>
                  <a:schemeClr val="bg1"/>
                </a:solidFill>
                <a:latin typeface="Montserrat" pitchFamily="2" charset="77"/>
              </a:rPr>
              <a:t>Sports Revolution Ltd has recently purchased a vehicle for £36,000 </a:t>
            </a:r>
            <a:r>
              <a:rPr lang="en-US" sz="1600" dirty="0" err="1">
                <a:solidFill>
                  <a:schemeClr val="bg1"/>
                </a:solidFill>
                <a:latin typeface="Montserrat" pitchFamily="2" charset="77"/>
              </a:rPr>
              <a:t>inc</a:t>
            </a:r>
            <a:r>
              <a:rPr lang="en-US" sz="1600" dirty="0">
                <a:solidFill>
                  <a:schemeClr val="bg1"/>
                </a:solidFill>
                <a:latin typeface="Montserrat" pitchFamily="2" charset="77"/>
              </a:rPr>
              <a:t> VAT. The policy is to depreciate vehicles using the straight-line method over 8 years with a residual value of £5,000. </a:t>
            </a:r>
          </a:p>
          <a:p>
            <a:pPr marL="0" indent="0">
              <a:buNone/>
            </a:pPr>
            <a:r>
              <a:rPr lang="en-US" sz="1600" dirty="0">
                <a:solidFill>
                  <a:schemeClr val="bg1"/>
                </a:solidFill>
                <a:latin typeface="Montserrat" pitchFamily="2" charset="77"/>
              </a:rPr>
              <a:t>Record the first year's depreciation for the new vehicle in the non-current asset register below. Policy is to charge a full year's depreciation in the year of acquisition.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rgbClr val="FFC000"/>
                </a:solidFill>
                <a:latin typeface="Montserrat" pitchFamily="2" charset="77"/>
              </a:rPr>
              <a:t>£36,000 / 120 x 20 = £6,000 VAT</a:t>
            </a:r>
          </a:p>
          <a:p>
            <a:pPr marL="0" indent="0">
              <a:buNone/>
            </a:pPr>
            <a:r>
              <a:rPr lang="en-US" sz="1600" dirty="0">
                <a:solidFill>
                  <a:srgbClr val="FFC000"/>
                </a:solidFill>
                <a:latin typeface="Montserrat" pitchFamily="2" charset="77"/>
              </a:rPr>
              <a:t>£36,000 - £6,000 = £30,000 Net which is posted to the Vehicles account (asset)</a:t>
            </a:r>
          </a:p>
          <a:p>
            <a:pPr marL="0" indent="0">
              <a:buNone/>
            </a:pPr>
            <a:r>
              <a:rPr lang="en-US" sz="1600" dirty="0">
                <a:solidFill>
                  <a:srgbClr val="FFC000"/>
                </a:solidFill>
                <a:latin typeface="Montserrat" pitchFamily="2" charset="77"/>
              </a:rPr>
              <a:t>£30,000 - £5,000 Residual Value = £25,000 total depreciation</a:t>
            </a:r>
          </a:p>
          <a:p>
            <a:pPr marL="0" indent="0">
              <a:buNone/>
            </a:pPr>
            <a:r>
              <a:rPr lang="en-US" sz="1600" dirty="0">
                <a:solidFill>
                  <a:srgbClr val="FFC000"/>
                </a:solidFill>
                <a:latin typeface="Montserrat" pitchFamily="2" charset="77"/>
              </a:rPr>
              <a:t>£25,000 / 8 years = £3,125 annual depreciation charge</a:t>
            </a:r>
          </a:p>
          <a:p>
            <a:pPr lvl="1"/>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E9ADA3A4-775B-329C-4BF0-E64DC2B02AC7}"/>
              </a:ext>
            </a:extLst>
          </p:cNvPr>
          <p:cNvGraphicFramePr>
            <a:graphicFrameLocks noGrp="1"/>
          </p:cNvGraphicFramePr>
          <p:nvPr>
            <p:extLst>
              <p:ext uri="{D42A27DB-BD31-4B8C-83A1-F6EECF244321}">
                <p14:modId xmlns:p14="http://schemas.microsoft.com/office/powerpoint/2010/main" val="325089608"/>
              </p:ext>
            </p:extLst>
          </p:nvPr>
        </p:nvGraphicFramePr>
        <p:xfrm>
          <a:off x="742384" y="332510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r>
                        <a:rPr lang="en-GB" sz="1600" dirty="0">
                          <a:solidFill>
                            <a:srgbClr val="FF0000"/>
                          </a:solidFill>
                          <a:latin typeface="Montserrat" panose="00000500000000000000" pitchFamily="2" charset="0"/>
                        </a:rPr>
                        <a:t>£30,000</a:t>
                      </a:r>
                    </a:p>
                  </a:txBody>
                  <a:tcPr/>
                </a:tc>
                <a:tc>
                  <a:txBody>
                    <a:bodyPr/>
                    <a:lstStyle/>
                    <a:p>
                      <a:r>
                        <a:rPr lang="en-GB" sz="1600" dirty="0">
                          <a:solidFill>
                            <a:srgbClr val="FF0000"/>
                          </a:solidFill>
                          <a:latin typeface="Montserrat" panose="00000500000000000000" pitchFamily="2" charset="0"/>
                        </a:rPr>
                        <a:t>£3,125</a:t>
                      </a: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extLst>
                  <a:ext uri="{0D108BD9-81ED-4DB2-BD59-A6C34878D82A}">
                    <a16:rowId xmlns:a16="http://schemas.microsoft.com/office/drawing/2014/main" val="4158157537"/>
                  </a:ext>
                </a:extLst>
              </a:tr>
            </a:tbl>
          </a:graphicData>
        </a:graphic>
      </p:graphicFrame>
    </p:spTree>
    <p:extLst>
      <p:ext uri="{BB962C8B-B14F-4D97-AF65-F5344CB8AC3E}">
        <p14:creationId xmlns:p14="http://schemas.microsoft.com/office/powerpoint/2010/main" val="937489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B40D26-2BEC-B6C0-BCC0-E6A6DBBE9B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42391E-1E10-2784-23F5-E69D019E7300}"/>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D543ADA1-4B5F-649E-26D9-B2D78AD77E2E}"/>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You are working on the accounts of Sports Revolution Ltd who is registered for VAT and has a financial year end of 31st December.</a:t>
            </a:r>
          </a:p>
          <a:p>
            <a:pPr marL="0" indent="0">
              <a:buNone/>
            </a:pPr>
            <a:r>
              <a:rPr lang="en-US" sz="1600" dirty="0">
                <a:solidFill>
                  <a:schemeClr val="bg1"/>
                </a:solidFill>
                <a:latin typeface="Montserrat" pitchFamily="2" charset="77"/>
              </a:rPr>
              <a:t>Sports Revolution Ltd has recently purchased a vehicle for £36,000 </a:t>
            </a:r>
            <a:r>
              <a:rPr lang="en-US" sz="1600" dirty="0" err="1">
                <a:solidFill>
                  <a:schemeClr val="bg1"/>
                </a:solidFill>
                <a:latin typeface="Montserrat" pitchFamily="2" charset="77"/>
              </a:rPr>
              <a:t>inc</a:t>
            </a:r>
            <a:r>
              <a:rPr lang="en-US" sz="1600" dirty="0">
                <a:solidFill>
                  <a:schemeClr val="bg1"/>
                </a:solidFill>
                <a:latin typeface="Montserrat" pitchFamily="2" charset="77"/>
              </a:rPr>
              <a:t> VAT. The policy is to depreciate vehicles using the straight-line method over 8 years with a residual value of £5,000. </a:t>
            </a:r>
          </a:p>
          <a:p>
            <a:pPr marL="0" indent="0">
              <a:buNone/>
            </a:pPr>
            <a:r>
              <a:rPr lang="en-US" sz="1600" dirty="0">
                <a:solidFill>
                  <a:schemeClr val="bg1"/>
                </a:solidFill>
                <a:latin typeface="Montserrat" pitchFamily="2" charset="77"/>
              </a:rPr>
              <a:t>Record the first year's depreciation for the new vehicle in the non-current asset register below. Policy is to charge a full year's depreciation in the year of acquisition.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rgbClr val="FFC000"/>
                </a:solidFill>
                <a:latin typeface="Montserrat" pitchFamily="2" charset="77"/>
              </a:rPr>
              <a:t>£36,000 / 120 x 20 = £6,000 VAT</a:t>
            </a:r>
          </a:p>
          <a:p>
            <a:pPr marL="0" indent="0">
              <a:buNone/>
            </a:pPr>
            <a:r>
              <a:rPr lang="en-US" sz="1600" dirty="0">
                <a:solidFill>
                  <a:srgbClr val="FFC000"/>
                </a:solidFill>
                <a:latin typeface="Montserrat" pitchFamily="2" charset="77"/>
              </a:rPr>
              <a:t>£36,000 - £6,000 = £30,000 Net which is posted to the Vehicles account (asset)</a:t>
            </a:r>
          </a:p>
          <a:p>
            <a:pPr marL="0" indent="0">
              <a:buNone/>
            </a:pPr>
            <a:r>
              <a:rPr lang="en-US" sz="1600" dirty="0">
                <a:solidFill>
                  <a:srgbClr val="FFC000"/>
                </a:solidFill>
                <a:latin typeface="Montserrat" pitchFamily="2" charset="77"/>
              </a:rPr>
              <a:t>£30,000 - £5,000 Residual Value = £25,000 total depreciation</a:t>
            </a:r>
          </a:p>
          <a:p>
            <a:pPr marL="0" indent="0">
              <a:buNone/>
            </a:pPr>
            <a:r>
              <a:rPr lang="en-US" sz="1600" dirty="0">
                <a:solidFill>
                  <a:srgbClr val="FFC000"/>
                </a:solidFill>
                <a:latin typeface="Montserrat" pitchFamily="2" charset="77"/>
              </a:rPr>
              <a:t>£25,000 / 8 years = £3,125 annual depreciation charge</a:t>
            </a:r>
          </a:p>
          <a:p>
            <a:pPr lvl="1"/>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D89D7E2F-DACB-6630-4680-0E5D10367063}"/>
              </a:ext>
            </a:extLst>
          </p:cNvPr>
          <p:cNvGraphicFramePr>
            <a:graphicFrameLocks noGrp="1"/>
          </p:cNvGraphicFramePr>
          <p:nvPr/>
        </p:nvGraphicFramePr>
        <p:xfrm>
          <a:off x="742384" y="332510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r>
                        <a:rPr lang="en-GB" sz="1600" dirty="0">
                          <a:solidFill>
                            <a:srgbClr val="FF0000"/>
                          </a:solidFill>
                          <a:latin typeface="Montserrat" panose="00000500000000000000" pitchFamily="2" charset="0"/>
                        </a:rPr>
                        <a:t>£30,000</a:t>
                      </a:r>
                    </a:p>
                  </a:txBody>
                  <a:tcPr/>
                </a:tc>
                <a:tc>
                  <a:txBody>
                    <a:bodyPr/>
                    <a:lstStyle/>
                    <a:p>
                      <a:r>
                        <a:rPr lang="en-GB" sz="1600" dirty="0">
                          <a:solidFill>
                            <a:srgbClr val="FF0000"/>
                          </a:solidFill>
                          <a:latin typeface="Montserrat" panose="00000500000000000000" pitchFamily="2" charset="0"/>
                        </a:rPr>
                        <a:t>£3,125</a:t>
                      </a:r>
                    </a:p>
                  </a:txBody>
                  <a:tcPr/>
                </a:tc>
                <a:tc>
                  <a:txBody>
                    <a:bodyPr/>
                    <a:lstStyle/>
                    <a:p>
                      <a:r>
                        <a:rPr lang="en-GB" sz="1600" dirty="0">
                          <a:solidFill>
                            <a:srgbClr val="FF0000"/>
                          </a:solidFill>
                          <a:latin typeface="Montserrat" panose="00000500000000000000" pitchFamily="2" charset="0"/>
                        </a:rPr>
                        <a:t>£26,875</a:t>
                      </a:r>
                    </a:p>
                  </a:txBody>
                  <a:tcPr/>
                </a:tc>
                <a:tc>
                  <a:txBody>
                    <a:bodyPr/>
                    <a:lstStyle/>
                    <a:p>
                      <a:r>
                        <a:rPr lang="en-GB" sz="1600" dirty="0">
                          <a:solidFill>
                            <a:srgbClr val="FF0000"/>
                          </a:solidFill>
                          <a:latin typeface="Montserrat" panose="00000500000000000000" pitchFamily="2" charset="0"/>
                        </a:rPr>
                        <a:t>-</a:t>
                      </a:r>
                    </a:p>
                  </a:txBody>
                  <a:tcPr/>
                </a:tc>
                <a:tc>
                  <a:txBody>
                    <a:bodyPr/>
                    <a:lstStyle/>
                    <a:p>
                      <a:r>
                        <a:rPr lang="en-GB" sz="1600" dirty="0">
                          <a:solidFill>
                            <a:srgbClr val="FF0000"/>
                          </a:solidFill>
                          <a:latin typeface="Montserrat" panose="00000500000000000000" pitchFamily="2" charset="0"/>
                        </a:rPr>
                        <a:t>-</a:t>
                      </a:r>
                    </a:p>
                  </a:txBody>
                  <a:tcPr/>
                </a:tc>
                <a:extLst>
                  <a:ext uri="{0D108BD9-81ED-4DB2-BD59-A6C34878D82A}">
                    <a16:rowId xmlns:a16="http://schemas.microsoft.com/office/drawing/2014/main" val="4158157537"/>
                  </a:ext>
                </a:extLst>
              </a:tr>
            </a:tbl>
          </a:graphicData>
        </a:graphic>
      </p:graphicFrame>
    </p:spTree>
    <p:extLst>
      <p:ext uri="{BB962C8B-B14F-4D97-AF65-F5344CB8AC3E}">
        <p14:creationId xmlns:p14="http://schemas.microsoft.com/office/powerpoint/2010/main" val="897250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ECFAB7-1F39-E157-A5EC-92BF0EC489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C6971-9355-FCD2-C9D3-7177F8126BCE}"/>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15479885-2DDD-E613-1ED1-68157EC8D4E7}"/>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Show how this entry in the non-current asset register will be posted into the business accounts at the end of the financial year. Balance off the accounts as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A4A22A51-F1DF-51E2-F2AA-932F896EA11F}"/>
              </a:ext>
            </a:extLst>
          </p:cNvPr>
          <p:cNvGraphicFramePr>
            <a:graphicFrameLocks noGrp="1"/>
          </p:cNvGraphicFramePr>
          <p:nvPr>
            <p:extLst>
              <p:ext uri="{D42A27DB-BD31-4B8C-83A1-F6EECF244321}">
                <p14:modId xmlns:p14="http://schemas.microsoft.com/office/powerpoint/2010/main" val="3418959909"/>
              </p:ext>
            </p:extLst>
          </p:nvPr>
        </p:nvGraphicFramePr>
        <p:xfrm>
          <a:off x="745399" y="220425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dirty="0">
                        <a:latin typeface="Montserrat" panose="00000500000000000000" pitchFamily="2" charset="0"/>
                      </a:endParaRP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r>
                        <a:rPr lang="en-GB" sz="1600" dirty="0">
                          <a:solidFill>
                            <a:schemeClr val="tx1"/>
                          </a:solidFill>
                          <a:latin typeface="Montserrat" panose="00000500000000000000" pitchFamily="2" charset="0"/>
                        </a:rPr>
                        <a:t>£30,000</a:t>
                      </a:r>
                    </a:p>
                  </a:txBody>
                  <a:tcPr/>
                </a:tc>
                <a:tc>
                  <a:txBody>
                    <a:bodyPr/>
                    <a:lstStyle/>
                    <a:p>
                      <a:r>
                        <a:rPr lang="en-GB" sz="1600" dirty="0">
                          <a:solidFill>
                            <a:schemeClr val="tx1"/>
                          </a:solidFill>
                          <a:latin typeface="Montserrat" panose="00000500000000000000" pitchFamily="2" charset="0"/>
                        </a:rPr>
                        <a:t>£3,125</a:t>
                      </a:r>
                    </a:p>
                  </a:txBody>
                  <a:tcPr/>
                </a:tc>
                <a:tc>
                  <a:txBody>
                    <a:bodyPr/>
                    <a:lstStyle/>
                    <a:p>
                      <a:r>
                        <a:rPr lang="en-GB" sz="1600" dirty="0">
                          <a:solidFill>
                            <a:schemeClr val="tx1"/>
                          </a:solidFill>
                          <a:latin typeface="Montserrat" panose="00000500000000000000" pitchFamily="2" charset="0"/>
                        </a:rPr>
                        <a:t>£26,875</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bl>
          </a:graphicData>
        </a:graphic>
      </p:graphicFrame>
      <p:graphicFrame>
        <p:nvGraphicFramePr>
          <p:cNvPr id="7" name="Table 6">
            <a:extLst>
              <a:ext uri="{FF2B5EF4-FFF2-40B4-BE49-F238E27FC236}">
                <a16:creationId xmlns:a16="http://schemas.microsoft.com/office/drawing/2014/main" id="{6C8E85DE-F0DA-598A-6114-73F678BBDCA4}"/>
              </a:ext>
            </a:extLst>
          </p:cNvPr>
          <p:cNvGraphicFramePr>
            <a:graphicFrameLocks noGrp="1"/>
          </p:cNvGraphicFramePr>
          <p:nvPr>
            <p:extLst>
              <p:ext uri="{D42A27DB-BD31-4B8C-83A1-F6EECF244321}">
                <p14:modId xmlns:p14="http://schemas.microsoft.com/office/powerpoint/2010/main" val="2872219918"/>
              </p:ext>
            </p:extLst>
          </p:nvPr>
        </p:nvGraphicFramePr>
        <p:xfrm>
          <a:off x="745397" y="381521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8" name="Table 7">
            <a:extLst>
              <a:ext uri="{FF2B5EF4-FFF2-40B4-BE49-F238E27FC236}">
                <a16:creationId xmlns:a16="http://schemas.microsoft.com/office/drawing/2014/main" id="{B104DA15-D13E-3550-3EF5-3B3B24F35651}"/>
              </a:ext>
            </a:extLst>
          </p:cNvPr>
          <p:cNvGraphicFramePr>
            <a:graphicFrameLocks noGrp="1"/>
          </p:cNvGraphicFramePr>
          <p:nvPr>
            <p:extLst>
              <p:ext uri="{D42A27DB-BD31-4B8C-83A1-F6EECF244321}">
                <p14:modId xmlns:p14="http://schemas.microsoft.com/office/powerpoint/2010/main" val="832179913"/>
              </p:ext>
            </p:extLst>
          </p:nvPr>
        </p:nvGraphicFramePr>
        <p:xfrm>
          <a:off x="6316300" y="381521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9" name="Table 8">
            <a:extLst>
              <a:ext uri="{FF2B5EF4-FFF2-40B4-BE49-F238E27FC236}">
                <a16:creationId xmlns:a16="http://schemas.microsoft.com/office/drawing/2014/main" id="{F201BA63-AE34-740A-D4AA-0BC78C3AF3FD}"/>
              </a:ext>
            </a:extLst>
          </p:cNvPr>
          <p:cNvGraphicFramePr>
            <a:graphicFrameLocks noGrp="1"/>
          </p:cNvGraphicFramePr>
          <p:nvPr>
            <p:extLst>
              <p:ext uri="{D42A27DB-BD31-4B8C-83A1-F6EECF244321}">
                <p14:modId xmlns:p14="http://schemas.microsoft.com/office/powerpoint/2010/main" val="816023495"/>
              </p:ext>
            </p:extLst>
          </p:nvPr>
        </p:nvGraphicFramePr>
        <p:xfrm>
          <a:off x="745397" y="527464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Depreciation Charge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spTree>
    <p:extLst>
      <p:ext uri="{BB962C8B-B14F-4D97-AF65-F5344CB8AC3E}">
        <p14:creationId xmlns:p14="http://schemas.microsoft.com/office/powerpoint/2010/main" val="607776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C8629A1-B955-86E2-725B-17594978C6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350190-D4B2-CE85-2688-A9C3F83C3F74}"/>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1C38C303-2874-9E22-E021-4C8321176D19}"/>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Show how this entry in the non-current asset register will be posted into the business accounts at the end of the financial year. Balance off the accounts as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81779F25-E32E-D337-7499-4F35B6473AEE}"/>
              </a:ext>
            </a:extLst>
          </p:cNvPr>
          <p:cNvGraphicFramePr>
            <a:graphicFrameLocks noGrp="1"/>
          </p:cNvGraphicFramePr>
          <p:nvPr/>
        </p:nvGraphicFramePr>
        <p:xfrm>
          <a:off x="745399" y="220425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dirty="0">
                        <a:latin typeface="Montserrat" panose="00000500000000000000" pitchFamily="2" charset="0"/>
                      </a:endParaRP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r>
                        <a:rPr lang="en-GB" sz="1600" dirty="0">
                          <a:solidFill>
                            <a:schemeClr val="tx1"/>
                          </a:solidFill>
                          <a:latin typeface="Montserrat" panose="00000500000000000000" pitchFamily="2" charset="0"/>
                        </a:rPr>
                        <a:t>£30,000</a:t>
                      </a:r>
                    </a:p>
                  </a:txBody>
                  <a:tcPr/>
                </a:tc>
                <a:tc>
                  <a:txBody>
                    <a:bodyPr/>
                    <a:lstStyle/>
                    <a:p>
                      <a:r>
                        <a:rPr lang="en-GB" sz="1600" dirty="0">
                          <a:solidFill>
                            <a:schemeClr val="tx1"/>
                          </a:solidFill>
                          <a:latin typeface="Montserrat" panose="00000500000000000000" pitchFamily="2" charset="0"/>
                        </a:rPr>
                        <a:t>£3,125</a:t>
                      </a:r>
                    </a:p>
                  </a:txBody>
                  <a:tcPr/>
                </a:tc>
                <a:tc>
                  <a:txBody>
                    <a:bodyPr/>
                    <a:lstStyle/>
                    <a:p>
                      <a:r>
                        <a:rPr lang="en-GB" sz="1600" dirty="0">
                          <a:solidFill>
                            <a:schemeClr val="tx1"/>
                          </a:solidFill>
                          <a:latin typeface="Montserrat" panose="00000500000000000000" pitchFamily="2" charset="0"/>
                        </a:rPr>
                        <a:t>£26,875</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bl>
          </a:graphicData>
        </a:graphic>
      </p:graphicFrame>
      <p:graphicFrame>
        <p:nvGraphicFramePr>
          <p:cNvPr id="7" name="Table 6">
            <a:extLst>
              <a:ext uri="{FF2B5EF4-FFF2-40B4-BE49-F238E27FC236}">
                <a16:creationId xmlns:a16="http://schemas.microsoft.com/office/drawing/2014/main" id="{33DB8695-7B1E-DB4B-D723-D28D4B0740AF}"/>
              </a:ext>
            </a:extLst>
          </p:cNvPr>
          <p:cNvGraphicFramePr>
            <a:graphicFrameLocks noGrp="1"/>
          </p:cNvGraphicFramePr>
          <p:nvPr>
            <p:extLst>
              <p:ext uri="{D42A27DB-BD31-4B8C-83A1-F6EECF244321}">
                <p14:modId xmlns:p14="http://schemas.microsoft.com/office/powerpoint/2010/main" val="755176440"/>
              </p:ext>
            </p:extLst>
          </p:nvPr>
        </p:nvGraphicFramePr>
        <p:xfrm>
          <a:off x="745397" y="381521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11/11/X5</a:t>
                      </a:r>
                    </a:p>
                  </a:txBody>
                  <a:tcPr/>
                </a:tc>
                <a:tc>
                  <a:txBody>
                    <a:bodyPr/>
                    <a:lstStyle/>
                    <a:p>
                      <a:r>
                        <a:rPr lang="en-GB" sz="1200" dirty="0">
                          <a:solidFill>
                            <a:srgbClr val="FF0000"/>
                          </a:solidFill>
                          <a:latin typeface="Montserrat" panose="00000500000000000000" pitchFamily="2" charset="0"/>
                        </a:rPr>
                        <a:t>Bank</a:t>
                      </a:r>
                    </a:p>
                  </a:txBody>
                  <a:tcPr/>
                </a:tc>
                <a:tc>
                  <a:txBody>
                    <a:bodyPr/>
                    <a:lstStyle/>
                    <a:p>
                      <a:r>
                        <a:rPr lang="en-GB" sz="1200" dirty="0">
                          <a:solidFill>
                            <a:srgbClr val="FF0000"/>
                          </a:solidFill>
                          <a:latin typeface="Montserrat" panose="00000500000000000000" pitchFamily="2" charset="0"/>
                        </a:rPr>
                        <a:t>30,000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8" name="Table 7">
            <a:extLst>
              <a:ext uri="{FF2B5EF4-FFF2-40B4-BE49-F238E27FC236}">
                <a16:creationId xmlns:a16="http://schemas.microsoft.com/office/drawing/2014/main" id="{9C3DF3B6-40CF-D60C-283A-E3AFABE6DE25}"/>
              </a:ext>
            </a:extLst>
          </p:cNvPr>
          <p:cNvGraphicFramePr>
            <a:graphicFrameLocks noGrp="1"/>
          </p:cNvGraphicFramePr>
          <p:nvPr>
            <p:extLst>
              <p:ext uri="{D42A27DB-BD31-4B8C-83A1-F6EECF244321}">
                <p14:modId xmlns:p14="http://schemas.microsoft.com/office/powerpoint/2010/main" val="1523325864"/>
              </p:ext>
            </p:extLst>
          </p:nvPr>
        </p:nvGraphicFramePr>
        <p:xfrm>
          <a:off x="6316300" y="381521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9" name="Table 8">
            <a:extLst>
              <a:ext uri="{FF2B5EF4-FFF2-40B4-BE49-F238E27FC236}">
                <a16:creationId xmlns:a16="http://schemas.microsoft.com/office/drawing/2014/main" id="{4778D0EA-00DB-BFA7-8AE4-362155069404}"/>
              </a:ext>
            </a:extLst>
          </p:cNvPr>
          <p:cNvGraphicFramePr>
            <a:graphicFrameLocks noGrp="1"/>
          </p:cNvGraphicFramePr>
          <p:nvPr>
            <p:extLst>
              <p:ext uri="{D42A27DB-BD31-4B8C-83A1-F6EECF244321}">
                <p14:modId xmlns:p14="http://schemas.microsoft.com/office/powerpoint/2010/main" val="4167704341"/>
              </p:ext>
            </p:extLst>
          </p:nvPr>
        </p:nvGraphicFramePr>
        <p:xfrm>
          <a:off x="745397" y="527464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Depreciation Charge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spTree>
    <p:extLst>
      <p:ext uri="{BB962C8B-B14F-4D97-AF65-F5344CB8AC3E}">
        <p14:creationId xmlns:p14="http://schemas.microsoft.com/office/powerpoint/2010/main" val="861380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3284B9-B05C-F0B4-4F8F-BB8D1A3289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F0843-D64A-46F9-B4B3-CD66CF32CC9C}"/>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09F5CCF7-67C5-A315-37BC-D5C1B628EDCE}"/>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Show how this entry in the non-current asset register will be posted into the business accounts at the end of the financial year. Balance off the accounts as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F4ADA7A4-F85D-D8E3-DEF4-74926E6CA0E9}"/>
              </a:ext>
            </a:extLst>
          </p:cNvPr>
          <p:cNvGraphicFramePr>
            <a:graphicFrameLocks noGrp="1"/>
          </p:cNvGraphicFramePr>
          <p:nvPr/>
        </p:nvGraphicFramePr>
        <p:xfrm>
          <a:off x="745399" y="220425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dirty="0">
                        <a:latin typeface="Montserrat" panose="00000500000000000000" pitchFamily="2" charset="0"/>
                      </a:endParaRP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r>
                        <a:rPr lang="en-GB" sz="1600" dirty="0">
                          <a:solidFill>
                            <a:schemeClr val="tx1"/>
                          </a:solidFill>
                          <a:latin typeface="Montserrat" panose="00000500000000000000" pitchFamily="2" charset="0"/>
                        </a:rPr>
                        <a:t>£30,000</a:t>
                      </a:r>
                    </a:p>
                  </a:txBody>
                  <a:tcPr/>
                </a:tc>
                <a:tc>
                  <a:txBody>
                    <a:bodyPr/>
                    <a:lstStyle/>
                    <a:p>
                      <a:r>
                        <a:rPr lang="en-GB" sz="1600" dirty="0">
                          <a:solidFill>
                            <a:schemeClr val="tx1"/>
                          </a:solidFill>
                          <a:latin typeface="Montserrat" panose="00000500000000000000" pitchFamily="2" charset="0"/>
                        </a:rPr>
                        <a:t>£3,125</a:t>
                      </a:r>
                    </a:p>
                  </a:txBody>
                  <a:tcPr/>
                </a:tc>
                <a:tc>
                  <a:txBody>
                    <a:bodyPr/>
                    <a:lstStyle/>
                    <a:p>
                      <a:r>
                        <a:rPr lang="en-GB" sz="1600" dirty="0">
                          <a:solidFill>
                            <a:schemeClr val="tx1"/>
                          </a:solidFill>
                          <a:latin typeface="Montserrat" panose="00000500000000000000" pitchFamily="2" charset="0"/>
                        </a:rPr>
                        <a:t>£26,875</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bl>
          </a:graphicData>
        </a:graphic>
      </p:graphicFrame>
      <p:graphicFrame>
        <p:nvGraphicFramePr>
          <p:cNvPr id="7" name="Table 6">
            <a:extLst>
              <a:ext uri="{FF2B5EF4-FFF2-40B4-BE49-F238E27FC236}">
                <a16:creationId xmlns:a16="http://schemas.microsoft.com/office/drawing/2014/main" id="{F0322991-CE5D-DDD1-41E4-350517CD7304}"/>
              </a:ext>
            </a:extLst>
          </p:cNvPr>
          <p:cNvGraphicFramePr>
            <a:graphicFrameLocks noGrp="1"/>
          </p:cNvGraphicFramePr>
          <p:nvPr>
            <p:extLst>
              <p:ext uri="{D42A27DB-BD31-4B8C-83A1-F6EECF244321}">
                <p14:modId xmlns:p14="http://schemas.microsoft.com/office/powerpoint/2010/main" val="1092724718"/>
              </p:ext>
            </p:extLst>
          </p:nvPr>
        </p:nvGraphicFramePr>
        <p:xfrm>
          <a:off x="745397" y="381521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11/11/X5</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30,000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8" name="Table 7">
            <a:extLst>
              <a:ext uri="{FF2B5EF4-FFF2-40B4-BE49-F238E27FC236}">
                <a16:creationId xmlns:a16="http://schemas.microsoft.com/office/drawing/2014/main" id="{65508D50-A004-E9F2-9C3C-88E68FEA76CD}"/>
              </a:ext>
            </a:extLst>
          </p:cNvPr>
          <p:cNvGraphicFramePr>
            <a:graphicFrameLocks noGrp="1"/>
          </p:cNvGraphicFramePr>
          <p:nvPr>
            <p:extLst>
              <p:ext uri="{D42A27DB-BD31-4B8C-83A1-F6EECF244321}">
                <p14:modId xmlns:p14="http://schemas.microsoft.com/office/powerpoint/2010/main" val="3342401862"/>
              </p:ext>
            </p:extLst>
          </p:nvPr>
        </p:nvGraphicFramePr>
        <p:xfrm>
          <a:off x="6316300" y="381521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VDC</a:t>
                      </a:r>
                    </a:p>
                  </a:txBody>
                  <a:tcPr/>
                </a:tc>
                <a:tc>
                  <a:txBody>
                    <a:bodyPr/>
                    <a:lstStyle/>
                    <a:p>
                      <a:r>
                        <a:rPr lang="en-GB" sz="1200" dirty="0">
                          <a:solidFill>
                            <a:srgbClr val="FF0000"/>
                          </a:solidFill>
                          <a:latin typeface="Montserrat" panose="00000500000000000000" pitchFamily="2" charset="0"/>
                        </a:rPr>
                        <a:t>3,125</a:t>
                      </a: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9" name="Table 8">
            <a:extLst>
              <a:ext uri="{FF2B5EF4-FFF2-40B4-BE49-F238E27FC236}">
                <a16:creationId xmlns:a16="http://schemas.microsoft.com/office/drawing/2014/main" id="{54C5708B-DBF1-5FC6-F191-E237A293BA9B}"/>
              </a:ext>
            </a:extLst>
          </p:cNvPr>
          <p:cNvGraphicFramePr>
            <a:graphicFrameLocks noGrp="1"/>
          </p:cNvGraphicFramePr>
          <p:nvPr>
            <p:extLst>
              <p:ext uri="{D42A27DB-BD31-4B8C-83A1-F6EECF244321}">
                <p14:modId xmlns:p14="http://schemas.microsoft.com/office/powerpoint/2010/main" val="1422682367"/>
              </p:ext>
            </p:extLst>
          </p:nvPr>
        </p:nvGraphicFramePr>
        <p:xfrm>
          <a:off x="745397" y="527464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Depreciation Charge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VAD</a:t>
                      </a:r>
                    </a:p>
                  </a:txBody>
                  <a:tcPr/>
                </a:tc>
                <a:tc>
                  <a:txBody>
                    <a:bodyPr/>
                    <a:lstStyle/>
                    <a:p>
                      <a:r>
                        <a:rPr lang="en-GB" sz="1200" dirty="0">
                          <a:solidFill>
                            <a:srgbClr val="FF0000"/>
                          </a:solidFill>
                          <a:latin typeface="Montserrat" panose="00000500000000000000" pitchFamily="2" charset="0"/>
                        </a:rPr>
                        <a:t>3,125</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spTree>
    <p:extLst>
      <p:ext uri="{BB962C8B-B14F-4D97-AF65-F5344CB8AC3E}">
        <p14:creationId xmlns:p14="http://schemas.microsoft.com/office/powerpoint/2010/main" val="3512367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B67895-6405-541A-7D8A-CE37BB7BE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5FD14E-09CB-A4C1-2943-5158EEB26EFC}"/>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20FC5B94-E3B2-1010-EE59-25117810E2F6}"/>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Show how this entry in the non-current asset register will be posted into the business accounts at the end of the financial year. Balance off the accounts as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0675D1E0-D586-CB6C-D642-5B8389456CAA}"/>
              </a:ext>
            </a:extLst>
          </p:cNvPr>
          <p:cNvGraphicFramePr>
            <a:graphicFrameLocks noGrp="1"/>
          </p:cNvGraphicFramePr>
          <p:nvPr/>
        </p:nvGraphicFramePr>
        <p:xfrm>
          <a:off x="745399" y="220425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dirty="0">
                        <a:latin typeface="Montserrat" panose="00000500000000000000" pitchFamily="2" charset="0"/>
                      </a:endParaRP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r>
                        <a:rPr lang="en-GB" sz="1600" dirty="0">
                          <a:solidFill>
                            <a:schemeClr val="tx1"/>
                          </a:solidFill>
                          <a:latin typeface="Montserrat" panose="00000500000000000000" pitchFamily="2" charset="0"/>
                        </a:rPr>
                        <a:t>£30,000</a:t>
                      </a:r>
                    </a:p>
                  </a:txBody>
                  <a:tcPr/>
                </a:tc>
                <a:tc>
                  <a:txBody>
                    <a:bodyPr/>
                    <a:lstStyle/>
                    <a:p>
                      <a:r>
                        <a:rPr lang="en-GB" sz="1600" dirty="0">
                          <a:solidFill>
                            <a:schemeClr val="tx1"/>
                          </a:solidFill>
                          <a:latin typeface="Montserrat" panose="00000500000000000000" pitchFamily="2" charset="0"/>
                        </a:rPr>
                        <a:t>£3,125</a:t>
                      </a:r>
                    </a:p>
                  </a:txBody>
                  <a:tcPr/>
                </a:tc>
                <a:tc>
                  <a:txBody>
                    <a:bodyPr/>
                    <a:lstStyle/>
                    <a:p>
                      <a:r>
                        <a:rPr lang="en-GB" sz="1600" dirty="0">
                          <a:solidFill>
                            <a:schemeClr val="tx1"/>
                          </a:solidFill>
                          <a:latin typeface="Montserrat" panose="00000500000000000000" pitchFamily="2" charset="0"/>
                        </a:rPr>
                        <a:t>£26,875</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bl>
          </a:graphicData>
        </a:graphic>
      </p:graphicFrame>
      <p:graphicFrame>
        <p:nvGraphicFramePr>
          <p:cNvPr id="7" name="Table 6">
            <a:extLst>
              <a:ext uri="{FF2B5EF4-FFF2-40B4-BE49-F238E27FC236}">
                <a16:creationId xmlns:a16="http://schemas.microsoft.com/office/drawing/2014/main" id="{44FB984F-8B2F-4AB8-4973-D17FF93570AA}"/>
              </a:ext>
            </a:extLst>
          </p:cNvPr>
          <p:cNvGraphicFramePr>
            <a:graphicFrameLocks noGrp="1"/>
          </p:cNvGraphicFramePr>
          <p:nvPr>
            <p:extLst>
              <p:ext uri="{D42A27DB-BD31-4B8C-83A1-F6EECF244321}">
                <p14:modId xmlns:p14="http://schemas.microsoft.com/office/powerpoint/2010/main" val="3632564433"/>
              </p:ext>
            </p:extLst>
          </p:nvPr>
        </p:nvGraphicFramePr>
        <p:xfrm>
          <a:off x="745397" y="381521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11/11/X5</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30,000</a:t>
                      </a:r>
                    </a:p>
                  </a:txBody>
                  <a:tcPr/>
                </a:tc>
                <a:tc>
                  <a:txBody>
                    <a:bodyPr/>
                    <a:lstStyle/>
                    <a:p>
                      <a:r>
                        <a:rPr lang="en-GB" sz="1200">
                          <a:solidFill>
                            <a:srgbClr val="FF0000"/>
                          </a:solidFill>
                          <a:latin typeface="Montserrat" panose="00000500000000000000" pitchFamily="2" charset="0"/>
                        </a:rPr>
                        <a:t>31/12/X5</a:t>
                      </a:r>
                      <a:endParaRPr lang="en-GB" sz="1200" dirty="0">
                        <a:solidFill>
                          <a:srgbClr val="FF0000"/>
                        </a:solidFill>
                        <a:latin typeface="Montserrat" panose="00000500000000000000" pitchFamily="2" charset="0"/>
                      </a:endParaRPr>
                    </a:p>
                  </a:txBody>
                  <a:tcPr/>
                </a:tc>
                <a:tc>
                  <a:txBody>
                    <a:bodyPr/>
                    <a:lstStyle/>
                    <a:p>
                      <a:r>
                        <a:rPr lang="en-GB" sz="1200">
                          <a:solidFill>
                            <a:srgbClr val="FF0000"/>
                          </a:solidFill>
                          <a:latin typeface="Montserrat" panose="00000500000000000000" pitchFamily="2" charset="0"/>
                        </a:rPr>
                        <a:t>Bal c/d</a:t>
                      </a:r>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30,000</a:t>
                      </a: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8" name="Table 7">
            <a:extLst>
              <a:ext uri="{FF2B5EF4-FFF2-40B4-BE49-F238E27FC236}">
                <a16:creationId xmlns:a16="http://schemas.microsoft.com/office/drawing/2014/main" id="{F3F261A2-6703-E666-A8DB-A95396FC2526}"/>
              </a:ext>
            </a:extLst>
          </p:cNvPr>
          <p:cNvGraphicFramePr>
            <a:graphicFrameLocks noGrp="1"/>
          </p:cNvGraphicFramePr>
          <p:nvPr>
            <p:extLst>
              <p:ext uri="{D42A27DB-BD31-4B8C-83A1-F6EECF244321}">
                <p14:modId xmlns:p14="http://schemas.microsoft.com/office/powerpoint/2010/main" val="267973403"/>
              </p:ext>
            </p:extLst>
          </p:nvPr>
        </p:nvGraphicFramePr>
        <p:xfrm>
          <a:off x="6316300" y="381521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a:solidFill>
                            <a:srgbClr val="FF0000"/>
                          </a:solidFill>
                          <a:latin typeface="Montserrat" panose="00000500000000000000" pitchFamily="2" charset="0"/>
                        </a:rPr>
                        <a:t>31/12/X5</a:t>
                      </a:r>
                      <a:endParaRPr lang="en-GB" sz="1200" dirty="0">
                        <a:solidFill>
                          <a:srgbClr val="FF0000"/>
                        </a:solidFill>
                        <a:latin typeface="Montserrat" panose="00000500000000000000" pitchFamily="2" charset="0"/>
                      </a:endParaRPr>
                    </a:p>
                  </a:txBody>
                  <a:tcPr/>
                </a:tc>
                <a:tc>
                  <a:txBody>
                    <a:bodyPr/>
                    <a:lstStyle/>
                    <a:p>
                      <a:r>
                        <a:rPr lang="en-GB" sz="1200">
                          <a:solidFill>
                            <a:srgbClr val="FF0000"/>
                          </a:solidFill>
                          <a:latin typeface="Montserrat" panose="00000500000000000000" pitchFamily="2" charset="0"/>
                        </a:rPr>
                        <a:t>Bal c/d</a:t>
                      </a:r>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3,125</a:t>
                      </a: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VDC</a:t>
                      </a:r>
                    </a:p>
                  </a:txBody>
                  <a:tcPr/>
                </a:tc>
                <a:tc>
                  <a:txBody>
                    <a:bodyPr/>
                    <a:lstStyle/>
                    <a:p>
                      <a:r>
                        <a:rPr lang="en-GB" sz="1200" dirty="0">
                          <a:solidFill>
                            <a:schemeClr val="tx1"/>
                          </a:solidFill>
                          <a:latin typeface="Montserrat" panose="00000500000000000000" pitchFamily="2" charset="0"/>
                        </a:rPr>
                        <a:t>3,125</a:t>
                      </a: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9" name="Table 8">
            <a:extLst>
              <a:ext uri="{FF2B5EF4-FFF2-40B4-BE49-F238E27FC236}">
                <a16:creationId xmlns:a16="http://schemas.microsoft.com/office/drawing/2014/main" id="{2DC0672F-74CF-8BFD-CE5A-0B3E53B78C0A}"/>
              </a:ext>
            </a:extLst>
          </p:cNvPr>
          <p:cNvGraphicFramePr>
            <a:graphicFrameLocks noGrp="1"/>
          </p:cNvGraphicFramePr>
          <p:nvPr>
            <p:extLst>
              <p:ext uri="{D42A27DB-BD31-4B8C-83A1-F6EECF244321}">
                <p14:modId xmlns:p14="http://schemas.microsoft.com/office/powerpoint/2010/main" val="568599774"/>
              </p:ext>
            </p:extLst>
          </p:nvPr>
        </p:nvGraphicFramePr>
        <p:xfrm>
          <a:off x="745397" y="5274641"/>
          <a:ext cx="5130300" cy="1127760"/>
        </p:xfrm>
        <a:graphic>
          <a:graphicData uri="http://schemas.openxmlformats.org/drawingml/2006/table">
            <a:tbl>
              <a:tblPr firstRow="1" bandRow="1">
                <a:tableStyleId>{7DF18680-E054-41AD-8BC1-D1AEF772440D}</a:tableStyleId>
              </a:tblPr>
              <a:tblGrid>
                <a:gridCol w="855050">
                  <a:extLst>
                    <a:ext uri="{9D8B030D-6E8A-4147-A177-3AD203B41FA5}">
                      <a16:colId xmlns:a16="http://schemas.microsoft.com/office/drawing/2014/main" val="628103347"/>
                    </a:ext>
                  </a:extLst>
                </a:gridCol>
                <a:gridCol w="855050">
                  <a:extLst>
                    <a:ext uri="{9D8B030D-6E8A-4147-A177-3AD203B41FA5}">
                      <a16:colId xmlns:a16="http://schemas.microsoft.com/office/drawing/2014/main" val="3977226231"/>
                    </a:ext>
                  </a:extLst>
                </a:gridCol>
                <a:gridCol w="855050">
                  <a:extLst>
                    <a:ext uri="{9D8B030D-6E8A-4147-A177-3AD203B41FA5}">
                      <a16:colId xmlns:a16="http://schemas.microsoft.com/office/drawing/2014/main" val="797425316"/>
                    </a:ext>
                  </a:extLst>
                </a:gridCol>
                <a:gridCol w="855050">
                  <a:extLst>
                    <a:ext uri="{9D8B030D-6E8A-4147-A177-3AD203B41FA5}">
                      <a16:colId xmlns:a16="http://schemas.microsoft.com/office/drawing/2014/main" val="1329756920"/>
                    </a:ext>
                  </a:extLst>
                </a:gridCol>
                <a:gridCol w="855050">
                  <a:extLst>
                    <a:ext uri="{9D8B030D-6E8A-4147-A177-3AD203B41FA5}">
                      <a16:colId xmlns:a16="http://schemas.microsoft.com/office/drawing/2014/main" val="249473807"/>
                    </a:ext>
                  </a:extLst>
                </a:gridCol>
                <a:gridCol w="855050">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Depreciation Charge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VAD</a:t>
                      </a:r>
                    </a:p>
                  </a:txBody>
                  <a:tcPr/>
                </a:tc>
                <a:tc>
                  <a:txBody>
                    <a:bodyPr/>
                    <a:lstStyle/>
                    <a:p>
                      <a:r>
                        <a:rPr lang="en-GB" sz="1200" dirty="0">
                          <a:solidFill>
                            <a:schemeClr val="tx1"/>
                          </a:solidFill>
                          <a:latin typeface="Montserrat" panose="00000500000000000000" pitchFamily="2" charset="0"/>
                        </a:rPr>
                        <a:t>3,125</a:t>
                      </a:r>
                    </a:p>
                  </a:txBody>
                  <a:tcPr/>
                </a:tc>
                <a:tc>
                  <a:txBody>
                    <a:bodyPr/>
                    <a:lstStyle/>
                    <a:p>
                      <a:r>
                        <a:rPr lang="en-GB" sz="1200">
                          <a:solidFill>
                            <a:srgbClr val="FF0000"/>
                          </a:solidFill>
                          <a:latin typeface="Montserrat" panose="00000500000000000000" pitchFamily="2" charset="0"/>
                        </a:rPr>
                        <a:t>31/12/X5</a:t>
                      </a:r>
                      <a:endParaRPr lang="en-GB" sz="1200" dirty="0">
                        <a:solidFill>
                          <a:srgbClr val="FF0000"/>
                        </a:solidFill>
                        <a:latin typeface="Montserrat" panose="00000500000000000000" pitchFamily="2" charset="0"/>
                      </a:endParaRPr>
                    </a:p>
                  </a:txBody>
                  <a:tcPr/>
                </a:tc>
                <a:tc>
                  <a:txBody>
                    <a:bodyPr/>
                    <a:lstStyle/>
                    <a:p>
                      <a:r>
                        <a:rPr lang="en-GB" sz="1200">
                          <a:solidFill>
                            <a:srgbClr val="FF0000"/>
                          </a:solidFill>
                          <a:latin typeface="Montserrat" panose="00000500000000000000" pitchFamily="2" charset="0"/>
                        </a:rPr>
                        <a:t>SPL</a:t>
                      </a:r>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3,125</a:t>
                      </a:r>
                    </a:p>
                  </a:txBody>
                  <a:tcPr/>
                </a:tc>
                <a:extLst>
                  <a:ext uri="{0D108BD9-81ED-4DB2-BD59-A6C34878D82A}">
                    <a16:rowId xmlns:a16="http://schemas.microsoft.com/office/drawing/2014/main" val="1206754738"/>
                  </a:ext>
                </a:extLst>
              </a:tr>
              <a:tr h="212046">
                <a:tc>
                  <a:txBody>
                    <a:bodyPr/>
                    <a:lstStyle/>
                    <a:p>
                      <a:endParaRPr lang="en-GB" sz="120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spTree>
    <p:extLst>
      <p:ext uri="{BB962C8B-B14F-4D97-AF65-F5344CB8AC3E}">
        <p14:creationId xmlns:p14="http://schemas.microsoft.com/office/powerpoint/2010/main" val="644690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AC8759-BE9A-24E2-A5F1-A341C7D349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11D86-B443-1AED-CDD4-06561C0764A0}"/>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A9412C8F-D54C-FA82-5E15-F3279B381A6B}"/>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What would be the total depreciation charged and the carrying amount for the Minibus at the end of year 3?</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chemeClr val="bg1"/>
                </a:solidFill>
                <a:latin typeface="Montserrat" pitchFamily="2" charset="77"/>
              </a:rPr>
              <a:t>Total Depreciation = </a:t>
            </a:r>
            <a:endParaRPr lang="en-US" sz="1600" dirty="0">
              <a:solidFill>
                <a:srgbClr val="FF0000"/>
              </a:solidFill>
              <a:latin typeface="Montserrat" pitchFamily="2" charset="77"/>
            </a:endParaRPr>
          </a:p>
          <a:p>
            <a:pPr marL="0" indent="0">
              <a:buNone/>
            </a:pPr>
            <a:r>
              <a:rPr lang="en-US" sz="1600" dirty="0">
                <a:solidFill>
                  <a:schemeClr val="bg1"/>
                </a:solidFill>
                <a:latin typeface="Montserrat" pitchFamily="2" charset="77"/>
              </a:rPr>
              <a:t>Carrying Amount = </a:t>
            </a:r>
            <a:endParaRPr lang="en-US" sz="1600" u="sng" dirty="0">
              <a:solidFill>
                <a:srgbClr val="FF0000"/>
              </a:solidFill>
              <a:latin typeface="Montserrat" pitchFamily="2" charset="77"/>
            </a:endParaRPr>
          </a:p>
        </p:txBody>
      </p:sp>
      <p:graphicFrame>
        <p:nvGraphicFramePr>
          <p:cNvPr id="4" name="Table 3">
            <a:extLst>
              <a:ext uri="{FF2B5EF4-FFF2-40B4-BE49-F238E27FC236}">
                <a16:creationId xmlns:a16="http://schemas.microsoft.com/office/drawing/2014/main" id="{7EFE96A7-2FF2-D6A9-1883-F45554703F64}"/>
              </a:ext>
            </a:extLst>
          </p:cNvPr>
          <p:cNvGraphicFramePr>
            <a:graphicFrameLocks noGrp="1"/>
          </p:cNvGraphicFramePr>
          <p:nvPr>
            <p:extLst>
              <p:ext uri="{D42A27DB-BD31-4B8C-83A1-F6EECF244321}">
                <p14:modId xmlns:p14="http://schemas.microsoft.com/office/powerpoint/2010/main" val="15480672"/>
              </p:ext>
            </p:extLst>
          </p:nvPr>
        </p:nvGraphicFramePr>
        <p:xfrm>
          <a:off x="745399" y="220425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r>
                        <a:rPr lang="en-GB" sz="1600" dirty="0">
                          <a:solidFill>
                            <a:schemeClr val="tx1"/>
                          </a:solidFill>
                          <a:latin typeface="Montserrat" panose="00000500000000000000" pitchFamily="2" charset="0"/>
                        </a:rPr>
                        <a:t>£30,000</a:t>
                      </a:r>
                    </a:p>
                  </a:txBody>
                  <a:tcPr/>
                </a:tc>
                <a:tc>
                  <a:txBody>
                    <a:bodyPr/>
                    <a:lstStyle/>
                    <a:p>
                      <a:r>
                        <a:rPr lang="en-GB" sz="1600" dirty="0">
                          <a:solidFill>
                            <a:schemeClr val="tx1"/>
                          </a:solidFill>
                          <a:latin typeface="Montserrat" panose="00000500000000000000" pitchFamily="2" charset="0"/>
                        </a:rPr>
                        <a:t>£3,125</a:t>
                      </a:r>
                    </a:p>
                  </a:txBody>
                  <a:tcPr/>
                </a:tc>
                <a:tc>
                  <a:txBody>
                    <a:bodyPr/>
                    <a:lstStyle/>
                    <a:p>
                      <a:r>
                        <a:rPr lang="en-GB" sz="1600" dirty="0">
                          <a:solidFill>
                            <a:schemeClr val="tx1"/>
                          </a:solidFill>
                          <a:latin typeface="Montserrat" panose="00000500000000000000" pitchFamily="2" charset="0"/>
                        </a:rPr>
                        <a:t>£26,875</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bl>
          </a:graphicData>
        </a:graphic>
      </p:graphicFrame>
    </p:spTree>
    <p:extLst>
      <p:ext uri="{BB962C8B-B14F-4D97-AF65-F5344CB8AC3E}">
        <p14:creationId xmlns:p14="http://schemas.microsoft.com/office/powerpoint/2010/main" val="1132648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5930ED-A270-DB33-60EE-55A907D40B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A1703-6CD0-A642-31D6-0EC5FF64BA6B}"/>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2F8AC973-8F8F-BABD-987A-325E574D963E}"/>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What would be the total depreciation charged and the carrying amount for the Minibus at the end of year 3?</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chemeClr val="bg1"/>
                </a:solidFill>
                <a:latin typeface="Montserrat" pitchFamily="2" charset="77"/>
              </a:rPr>
              <a:t>Total Depreciation = </a:t>
            </a:r>
            <a:r>
              <a:rPr lang="en-US" sz="1600" dirty="0">
                <a:solidFill>
                  <a:srgbClr val="FFC000"/>
                </a:solidFill>
                <a:latin typeface="Montserrat" pitchFamily="2" charset="77"/>
              </a:rPr>
              <a:t>£3,125 x 3 years = </a:t>
            </a:r>
            <a:r>
              <a:rPr lang="en-US" sz="1600" u="sng" dirty="0">
                <a:solidFill>
                  <a:srgbClr val="FFC000"/>
                </a:solidFill>
                <a:latin typeface="Montserrat" pitchFamily="2" charset="77"/>
              </a:rPr>
              <a:t>£9,375</a:t>
            </a:r>
          </a:p>
          <a:p>
            <a:pPr marL="0" indent="0">
              <a:buNone/>
            </a:pPr>
            <a:r>
              <a:rPr lang="en-US" sz="1600" dirty="0">
                <a:solidFill>
                  <a:schemeClr val="bg1"/>
                </a:solidFill>
                <a:latin typeface="Montserrat" pitchFamily="2" charset="77"/>
              </a:rPr>
              <a:t>Carrying Amount = </a:t>
            </a:r>
            <a:endParaRPr lang="en-US" sz="1600" u="sng" dirty="0">
              <a:solidFill>
                <a:srgbClr val="FF0000"/>
              </a:solidFill>
              <a:latin typeface="Montserrat" pitchFamily="2" charset="77"/>
            </a:endParaRPr>
          </a:p>
        </p:txBody>
      </p:sp>
      <p:graphicFrame>
        <p:nvGraphicFramePr>
          <p:cNvPr id="4" name="Table 3">
            <a:extLst>
              <a:ext uri="{FF2B5EF4-FFF2-40B4-BE49-F238E27FC236}">
                <a16:creationId xmlns:a16="http://schemas.microsoft.com/office/drawing/2014/main" id="{64A6041F-0BA2-F09A-84A3-3EB7DDC8F8F2}"/>
              </a:ext>
            </a:extLst>
          </p:cNvPr>
          <p:cNvGraphicFramePr>
            <a:graphicFrameLocks noGrp="1"/>
          </p:cNvGraphicFramePr>
          <p:nvPr/>
        </p:nvGraphicFramePr>
        <p:xfrm>
          <a:off x="745399" y="220425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r>
                        <a:rPr lang="en-GB" sz="1600" dirty="0">
                          <a:solidFill>
                            <a:schemeClr val="tx1"/>
                          </a:solidFill>
                          <a:latin typeface="Montserrat" panose="00000500000000000000" pitchFamily="2" charset="0"/>
                        </a:rPr>
                        <a:t>£30,000</a:t>
                      </a:r>
                    </a:p>
                  </a:txBody>
                  <a:tcPr/>
                </a:tc>
                <a:tc>
                  <a:txBody>
                    <a:bodyPr/>
                    <a:lstStyle/>
                    <a:p>
                      <a:r>
                        <a:rPr lang="en-GB" sz="1600" dirty="0">
                          <a:solidFill>
                            <a:schemeClr val="tx1"/>
                          </a:solidFill>
                          <a:latin typeface="Montserrat" panose="00000500000000000000" pitchFamily="2" charset="0"/>
                        </a:rPr>
                        <a:t>£3,125</a:t>
                      </a:r>
                    </a:p>
                  </a:txBody>
                  <a:tcPr/>
                </a:tc>
                <a:tc>
                  <a:txBody>
                    <a:bodyPr/>
                    <a:lstStyle/>
                    <a:p>
                      <a:r>
                        <a:rPr lang="en-GB" sz="1600" dirty="0">
                          <a:solidFill>
                            <a:schemeClr val="tx1"/>
                          </a:solidFill>
                          <a:latin typeface="Montserrat" panose="00000500000000000000" pitchFamily="2" charset="0"/>
                        </a:rPr>
                        <a:t>£26,875</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bl>
          </a:graphicData>
        </a:graphic>
      </p:graphicFrame>
    </p:spTree>
    <p:extLst>
      <p:ext uri="{BB962C8B-B14F-4D97-AF65-F5344CB8AC3E}">
        <p14:creationId xmlns:p14="http://schemas.microsoft.com/office/powerpoint/2010/main" val="3264491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E71C70-DF1F-718C-31C7-344D57DC58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8EB223-0D01-967E-F219-954E136281FC}"/>
              </a:ext>
            </a:extLst>
          </p:cNvPr>
          <p:cNvSpPr>
            <a:spLocks noGrp="1"/>
          </p:cNvSpPr>
          <p:nvPr>
            <p:ph type="title"/>
          </p:nvPr>
        </p:nvSpPr>
        <p:spPr/>
        <p:txBody>
          <a:bodyPr>
            <a:normAutofit/>
          </a:bodyPr>
          <a:lstStyle/>
          <a:p>
            <a:r>
              <a:rPr lang="en-US" sz="3600" b="1" dirty="0">
                <a:solidFill>
                  <a:schemeClr val="bg1"/>
                </a:solidFill>
                <a:latin typeface="Montserrat SemiBold" pitchFamily="2" charset="77"/>
              </a:rPr>
              <a:t>Accounting for Depreciation – Straight Line Method</a:t>
            </a:r>
          </a:p>
        </p:txBody>
      </p:sp>
      <p:sp>
        <p:nvSpPr>
          <p:cNvPr id="3" name="Content Placeholder 2">
            <a:extLst>
              <a:ext uri="{FF2B5EF4-FFF2-40B4-BE49-F238E27FC236}">
                <a16:creationId xmlns:a16="http://schemas.microsoft.com/office/drawing/2014/main" id="{EAFA110D-E085-67A9-3009-C365527CBEDC}"/>
              </a:ext>
            </a:extLst>
          </p:cNvPr>
          <p:cNvSpPr>
            <a:spLocks noGrp="1"/>
          </p:cNvSpPr>
          <p:nvPr>
            <p:ph idx="1"/>
          </p:nvPr>
        </p:nvSpPr>
        <p:spPr>
          <a:xfrm>
            <a:off x="838200" y="1539089"/>
            <a:ext cx="10515600" cy="4953786"/>
          </a:xfrm>
        </p:spPr>
        <p:txBody>
          <a:bodyPr>
            <a:normAutofit/>
          </a:bodyPr>
          <a:lstStyle/>
          <a:p>
            <a:pPr marL="0" indent="0">
              <a:buNone/>
            </a:pPr>
            <a:r>
              <a:rPr lang="en-US" sz="1600" dirty="0">
                <a:solidFill>
                  <a:schemeClr val="bg1"/>
                </a:solidFill>
                <a:latin typeface="Montserrat" pitchFamily="2" charset="77"/>
              </a:rPr>
              <a:t>What would be the total depreciation charged and the carrying amount for the Minibus at the end of year 3?</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chemeClr val="bg1"/>
                </a:solidFill>
                <a:latin typeface="Montserrat" pitchFamily="2" charset="77"/>
              </a:rPr>
              <a:t>Total Depreciation = </a:t>
            </a:r>
            <a:r>
              <a:rPr lang="en-US" sz="1600" dirty="0">
                <a:solidFill>
                  <a:srgbClr val="FFC000"/>
                </a:solidFill>
                <a:latin typeface="Montserrat" pitchFamily="2" charset="77"/>
              </a:rPr>
              <a:t>£3,125 x 3 years = </a:t>
            </a:r>
            <a:r>
              <a:rPr lang="en-US" sz="1600" u="sng" dirty="0">
                <a:solidFill>
                  <a:srgbClr val="FFC000"/>
                </a:solidFill>
                <a:latin typeface="Montserrat" pitchFamily="2" charset="77"/>
              </a:rPr>
              <a:t>£9,375</a:t>
            </a:r>
          </a:p>
          <a:p>
            <a:pPr marL="0" indent="0">
              <a:buNone/>
            </a:pPr>
            <a:r>
              <a:rPr lang="en-US" sz="1600" dirty="0">
                <a:solidFill>
                  <a:schemeClr val="bg1"/>
                </a:solidFill>
                <a:latin typeface="Montserrat" pitchFamily="2" charset="77"/>
              </a:rPr>
              <a:t>Carrying Amount =</a:t>
            </a:r>
            <a:r>
              <a:rPr lang="en-US" sz="1600" dirty="0">
                <a:solidFill>
                  <a:srgbClr val="FFC000"/>
                </a:solidFill>
                <a:latin typeface="Montserrat" pitchFamily="2" charset="77"/>
              </a:rPr>
              <a:t> £30,000 - £9,375 = </a:t>
            </a:r>
            <a:r>
              <a:rPr lang="en-US" sz="1600" u="sng" dirty="0">
                <a:solidFill>
                  <a:srgbClr val="FFC000"/>
                </a:solidFill>
                <a:latin typeface="Montserrat" pitchFamily="2" charset="77"/>
              </a:rPr>
              <a:t>£20,625</a:t>
            </a:r>
          </a:p>
        </p:txBody>
      </p:sp>
      <p:graphicFrame>
        <p:nvGraphicFramePr>
          <p:cNvPr id="4" name="Table 3">
            <a:extLst>
              <a:ext uri="{FF2B5EF4-FFF2-40B4-BE49-F238E27FC236}">
                <a16:creationId xmlns:a16="http://schemas.microsoft.com/office/drawing/2014/main" id="{0E3BEDD2-7BE2-0719-C410-75EE3ED835AC}"/>
              </a:ext>
            </a:extLst>
          </p:cNvPr>
          <p:cNvGraphicFramePr>
            <a:graphicFrameLocks noGrp="1"/>
          </p:cNvGraphicFramePr>
          <p:nvPr/>
        </p:nvGraphicFramePr>
        <p:xfrm>
          <a:off x="745399" y="2204252"/>
          <a:ext cx="10701201" cy="1320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Vehicles</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370840">
                <a:tc>
                  <a:txBody>
                    <a:bodyPr/>
                    <a:lstStyle/>
                    <a:p>
                      <a:r>
                        <a:rPr lang="en-GB" sz="1600" dirty="0">
                          <a:latin typeface="Montserrat" panose="00000500000000000000" pitchFamily="2" charset="0"/>
                        </a:rPr>
                        <a:t>Minibus</a:t>
                      </a:r>
                    </a:p>
                  </a:txBody>
                  <a:tcPr/>
                </a:tc>
                <a:tc>
                  <a:txBody>
                    <a:bodyPr/>
                    <a:lstStyle/>
                    <a:p>
                      <a:r>
                        <a:rPr lang="en-GB" sz="1600" dirty="0">
                          <a:latin typeface="Montserrat" panose="00000500000000000000" pitchFamily="2" charset="0"/>
                        </a:rPr>
                        <a:t>11/11/20X5</a:t>
                      </a:r>
                    </a:p>
                  </a:txBody>
                  <a:tcPr/>
                </a:tc>
                <a:tc>
                  <a:txBody>
                    <a:bodyPr/>
                    <a:lstStyle/>
                    <a:p>
                      <a:r>
                        <a:rPr lang="en-GB" sz="1600" dirty="0">
                          <a:solidFill>
                            <a:schemeClr val="tx1"/>
                          </a:solidFill>
                          <a:latin typeface="Montserrat" panose="00000500000000000000" pitchFamily="2" charset="0"/>
                        </a:rPr>
                        <a:t>£30,000</a:t>
                      </a:r>
                    </a:p>
                  </a:txBody>
                  <a:tcPr/>
                </a:tc>
                <a:tc>
                  <a:txBody>
                    <a:bodyPr/>
                    <a:lstStyle/>
                    <a:p>
                      <a:r>
                        <a:rPr lang="en-GB" sz="1600" dirty="0">
                          <a:solidFill>
                            <a:schemeClr val="tx1"/>
                          </a:solidFill>
                          <a:latin typeface="Montserrat" panose="00000500000000000000" pitchFamily="2" charset="0"/>
                        </a:rPr>
                        <a:t>£3,125</a:t>
                      </a:r>
                    </a:p>
                  </a:txBody>
                  <a:tcPr/>
                </a:tc>
                <a:tc>
                  <a:txBody>
                    <a:bodyPr/>
                    <a:lstStyle/>
                    <a:p>
                      <a:r>
                        <a:rPr lang="en-GB" sz="1600" dirty="0">
                          <a:solidFill>
                            <a:schemeClr val="tx1"/>
                          </a:solidFill>
                          <a:latin typeface="Montserrat" panose="00000500000000000000" pitchFamily="2" charset="0"/>
                        </a:rPr>
                        <a:t>£26,875</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bl>
          </a:graphicData>
        </a:graphic>
      </p:graphicFrame>
    </p:spTree>
    <p:extLst>
      <p:ext uri="{BB962C8B-B14F-4D97-AF65-F5344CB8AC3E}">
        <p14:creationId xmlns:p14="http://schemas.microsoft.com/office/powerpoint/2010/main" val="379569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EFEF2E-8A76-761B-F5D6-297047C096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316AC-3469-30C0-ADCC-07CF6A1FEAD9}"/>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CAFCF5D5-D2EA-041C-B6F5-3FE0478142C3}"/>
              </a:ext>
            </a:extLst>
          </p:cNvPr>
          <p:cNvSpPr>
            <a:spLocks noGrp="1"/>
          </p:cNvSpPr>
          <p:nvPr>
            <p:ph idx="1"/>
          </p:nvPr>
        </p:nvSpPr>
        <p:spPr>
          <a:xfrm>
            <a:off x="838199" y="1222217"/>
            <a:ext cx="10515600" cy="5504508"/>
          </a:xfrm>
        </p:spPr>
        <p:txBody>
          <a:bodyPr>
            <a:normAutofit/>
          </a:bodyPr>
          <a:lstStyle/>
          <a:p>
            <a:pPr marL="0" indent="0">
              <a:buNone/>
            </a:pPr>
            <a:r>
              <a:rPr lang="en-US" sz="1600" dirty="0">
                <a:solidFill>
                  <a:schemeClr val="bg1"/>
                </a:solidFill>
                <a:latin typeface="Montserrat" pitchFamily="2" charset="77"/>
              </a:rPr>
              <a:t>You are working on the accounts of Sports Revolution Ltd who is registered for VAT and has a financial year end of 31st December.</a:t>
            </a:r>
          </a:p>
          <a:p>
            <a:pPr marL="0" indent="0">
              <a:buNone/>
            </a:pPr>
            <a:r>
              <a:rPr lang="en-US" sz="1600" dirty="0">
                <a:solidFill>
                  <a:schemeClr val="bg1"/>
                </a:solidFill>
                <a:latin typeface="Montserrat" pitchFamily="2" charset="77"/>
              </a:rPr>
              <a:t>Sports Revolution Ltd has a policy of using the diminishing balance method when depreciating computer equipment. This is at the rate of 20% per year. </a:t>
            </a:r>
          </a:p>
          <a:p>
            <a:pPr marL="0" indent="0">
              <a:buNone/>
            </a:pPr>
            <a:r>
              <a:rPr lang="en-US" sz="1600" dirty="0">
                <a:solidFill>
                  <a:schemeClr val="bg1"/>
                </a:solidFill>
                <a:latin typeface="Montserrat" pitchFamily="2" charset="77"/>
              </a:rPr>
              <a:t>Record the end of year depreciation for the existing computer equipment in the non-current asset register below. Policy is to charge a full year's depreciation in the year of acquisition and none in the year of disposal.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DF1E7A74-C3F1-EAFD-B2E5-FEF90BD52F3E}"/>
              </a:ext>
            </a:extLst>
          </p:cNvPr>
          <p:cNvGraphicFramePr>
            <a:graphicFrameLocks noGrp="1"/>
          </p:cNvGraphicFramePr>
          <p:nvPr>
            <p:extLst>
              <p:ext uri="{D42A27DB-BD31-4B8C-83A1-F6EECF244321}">
                <p14:modId xmlns:p14="http://schemas.microsoft.com/office/powerpoint/2010/main" val="3604722089"/>
              </p:ext>
            </p:extLst>
          </p:nvPr>
        </p:nvGraphicFramePr>
        <p:xfrm>
          <a:off x="745398" y="3176489"/>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extLst>
                  <a:ext uri="{0D108BD9-81ED-4DB2-BD59-A6C34878D82A}">
                    <a16:rowId xmlns:a16="http://schemas.microsoft.com/office/drawing/2014/main" val="301108810"/>
                  </a:ext>
                </a:extLst>
              </a:tr>
            </a:tbl>
          </a:graphicData>
        </a:graphic>
      </p:graphicFrame>
    </p:spTree>
    <p:extLst>
      <p:ext uri="{BB962C8B-B14F-4D97-AF65-F5344CB8AC3E}">
        <p14:creationId xmlns:p14="http://schemas.microsoft.com/office/powerpoint/2010/main" val="2741659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1DEFEC0-9B80-493E-35CF-9E85250109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C69AD9-742B-2E9B-2BC5-A0D0B9689BA9}"/>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51BF57DB-E02A-F0B6-A7D7-C5747AD784B3}"/>
              </a:ext>
            </a:extLst>
          </p:cNvPr>
          <p:cNvSpPr>
            <a:spLocks noGrp="1"/>
          </p:cNvSpPr>
          <p:nvPr>
            <p:ph idx="1"/>
          </p:nvPr>
        </p:nvSpPr>
        <p:spPr>
          <a:xfrm>
            <a:off x="838199" y="1222217"/>
            <a:ext cx="10515600" cy="5504508"/>
          </a:xfrm>
        </p:spPr>
        <p:txBody>
          <a:bodyPr>
            <a:normAutofit/>
          </a:bodyPr>
          <a:lstStyle/>
          <a:p>
            <a:pPr marL="0" indent="0">
              <a:buNone/>
            </a:pPr>
            <a:r>
              <a:rPr lang="en-US" sz="1600" dirty="0">
                <a:solidFill>
                  <a:schemeClr val="bg1"/>
                </a:solidFill>
                <a:latin typeface="Montserrat" pitchFamily="2" charset="77"/>
              </a:rPr>
              <a:t>You are working on the accounts of Sports Revolution Ltd who is registered for VAT and has a financial year end of 31st December.</a:t>
            </a:r>
          </a:p>
          <a:p>
            <a:pPr marL="0" indent="0">
              <a:buNone/>
            </a:pPr>
            <a:r>
              <a:rPr lang="en-US" sz="1600" dirty="0">
                <a:solidFill>
                  <a:schemeClr val="bg1"/>
                </a:solidFill>
                <a:latin typeface="Montserrat" pitchFamily="2" charset="77"/>
              </a:rPr>
              <a:t>Sports Revolution Ltd has a policy of using the diminishing balance method when depreciating computer equipment. This is at the rate of 20% per year. </a:t>
            </a:r>
          </a:p>
          <a:p>
            <a:pPr marL="0" indent="0">
              <a:buNone/>
            </a:pPr>
            <a:r>
              <a:rPr lang="en-US" sz="1600" dirty="0">
                <a:solidFill>
                  <a:schemeClr val="bg1"/>
                </a:solidFill>
                <a:latin typeface="Montserrat" pitchFamily="2" charset="77"/>
              </a:rPr>
              <a:t>Record the end of year depreciation for the existing computer equipment in the non-current asset register below. Policy is to charge a full year's depreciation in the year of acquisition and none in the year of disposal.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rgbClr val="FFC000"/>
                </a:solidFill>
                <a:latin typeface="Montserrat" pitchFamily="2" charset="77"/>
              </a:rPr>
              <a:t>Laptop SR-1 = £970 x 20% = £194 depreciation charge</a:t>
            </a:r>
          </a:p>
          <a:p>
            <a:pPr marL="0" indent="0">
              <a:buNone/>
            </a:pPr>
            <a:r>
              <a:rPr lang="en-US" sz="1600" dirty="0">
                <a:solidFill>
                  <a:srgbClr val="FFC000"/>
                </a:solidFill>
                <a:latin typeface="Montserrat" pitchFamily="2" charset="77"/>
              </a:rPr>
              <a:t>£970 - £194 = £776 carrying amount</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7F5387F7-95FC-8557-E809-FC380EC128F0}"/>
              </a:ext>
            </a:extLst>
          </p:cNvPr>
          <p:cNvGraphicFramePr>
            <a:graphicFrameLocks noGrp="1"/>
          </p:cNvGraphicFramePr>
          <p:nvPr>
            <p:extLst>
              <p:ext uri="{D42A27DB-BD31-4B8C-83A1-F6EECF244321}">
                <p14:modId xmlns:p14="http://schemas.microsoft.com/office/powerpoint/2010/main" val="1240362943"/>
              </p:ext>
            </p:extLst>
          </p:nvPr>
        </p:nvGraphicFramePr>
        <p:xfrm>
          <a:off x="745398" y="3176489"/>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rgbClr val="FF0000"/>
                          </a:solidFill>
                          <a:latin typeface="Montserrat" panose="00000500000000000000" pitchFamily="2" charset="0"/>
                        </a:rPr>
                        <a:t>£194</a:t>
                      </a:r>
                    </a:p>
                  </a:txBody>
                  <a:tcPr/>
                </a:tc>
                <a:tc>
                  <a:txBody>
                    <a:bodyPr/>
                    <a:lstStyle/>
                    <a:p>
                      <a:r>
                        <a:rPr lang="en-GB" sz="1600">
                          <a:solidFill>
                            <a:srgbClr val="FF0000"/>
                          </a:solidFill>
                          <a:latin typeface="Montserrat" panose="00000500000000000000" pitchFamily="2" charset="0"/>
                        </a:rPr>
                        <a:t>£776</a:t>
                      </a:r>
                      <a:endParaRPr lang="en-GB" sz="1600" dirty="0">
                        <a:solidFill>
                          <a:srgbClr val="FF0000"/>
                        </a:solidFill>
                        <a:latin typeface="Montserrat" panose="00000500000000000000" pitchFamily="2" charset="0"/>
                      </a:endParaRPr>
                    </a:p>
                  </a:txBody>
                  <a:tcPr/>
                </a:tc>
                <a:tc>
                  <a:txBody>
                    <a:bodyPr/>
                    <a:lstStyle/>
                    <a:p>
                      <a:r>
                        <a:rPr lang="en-GB" sz="1600">
                          <a:solidFill>
                            <a:srgbClr val="FF0000"/>
                          </a:solidFill>
                          <a:latin typeface="Montserrat" panose="00000500000000000000" pitchFamily="2" charset="0"/>
                        </a:rPr>
                        <a:t>-</a:t>
                      </a:r>
                      <a:endParaRPr lang="en-GB" sz="1600" dirty="0">
                        <a:solidFill>
                          <a:srgbClr val="FF0000"/>
                        </a:solidFill>
                        <a:latin typeface="Montserrat" panose="00000500000000000000" pitchFamily="2" charset="0"/>
                      </a:endParaRPr>
                    </a:p>
                  </a:txBody>
                  <a:tcPr/>
                </a:tc>
                <a:tc>
                  <a:txBody>
                    <a:bodyPr/>
                    <a:lstStyle/>
                    <a:p>
                      <a:r>
                        <a:rPr lang="en-GB" sz="1600" dirty="0">
                          <a:solidFill>
                            <a:srgbClr val="FF0000"/>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tc>
                  <a:txBody>
                    <a:bodyPr/>
                    <a:lstStyle/>
                    <a:p>
                      <a:endParaRPr lang="en-GB" sz="1600" dirty="0">
                        <a:solidFill>
                          <a:srgbClr val="FF0000"/>
                        </a:solidFill>
                        <a:latin typeface="Montserrat" panose="00000500000000000000" pitchFamily="2" charset="0"/>
                      </a:endParaRPr>
                    </a:p>
                  </a:txBody>
                  <a:tcPr/>
                </a:tc>
                <a:extLst>
                  <a:ext uri="{0D108BD9-81ED-4DB2-BD59-A6C34878D82A}">
                    <a16:rowId xmlns:a16="http://schemas.microsoft.com/office/drawing/2014/main" val="301108810"/>
                  </a:ext>
                </a:extLst>
              </a:tr>
            </a:tbl>
          </a:graphicData>
        </a:graphic>
      </p:graphicFrame>
    </p:spTree>
    <p:extLst>
      <p:ext uri="{BB962C8B-B14F-4D97-AF65-F5344CB8AC3E}">
        <p14:creationId xmlns:p14="http://schemas.microsoft.com/office/powerpoint/2010/main" val="2592215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A4B1F36-2426-4531-E713-662C430D2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ABDA7A-AA4D-3E94-7BC7-6F0114C55C2F}"/>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49D9B546-DBB9-59DC-F128-B222C1500662}"/>
              </a:ext>
            </a:extLst>
          </p:cNvPr>
          <p:cNvSpPr>
            <a:spLocks noGrp="1"/>
          </p:cNvSpPr>
          <p:nvPr>
            <p:ph idx="1"/>
          </p:nvPr>
        </p:nvSpPr>
        <p:spPr>
          <a:xfrm>
            <a:off x="838199" y="1222217"/>
            <a:ext cx="10515600" cy="5504508"/>
          </a:xfrm>
        </p:spPr>
        <p:txBody>
          <a:bodyPr>
            <a:normAutofit/>
          </a:bodyPr>
          <a:lstStyle/>
          <a:p>
            <a:pPr marL="0" indent="0">
              <a:buNone/>
            </a:pPr>
            <a:r>
              <a:rPr lang="en-US" sz="1600" dirty="0">
                <a:solidFill>
                  <a:schemeClr val="bg1"/>
                </a:solidFill>
                <a:latin typeface="Montserrat" pitchFamily="2" charset="77"/>
              </a:rPr>
              <a:t>You are working on the accounts of Sports Revolution Ltd who is registered for VAT and has a financial year end of 31st December.</a:t>
            </a:r>
          </a:p>
          <a:p>
            <a:pPr marL="0" indent="0">
              <a:buNone/>
            </a:pPr>
            <a:r>
              <a:rPr lang="en-US" sz="1600" dirty="0">
                <a:solidFill>
                  <a:schemeClr val="bg1"/>
                </a:solidFill>
                <a:latin typeface="Montserrat" pitchFamily="2" charset="77"/>
              </a:rPr>
              <a:t>Sports Revolution Ltd has a policy of using the diminishing balance method when depreciating computer equipment. This is at the rate of 20% per year. </a:t>
            </a:r>
          </a:p>
          <a:p>
            <a:pPr marL="0" indent="0">
              <a:buNone/>
            </a:pPr>
            <a:r>
              <a:rPr lang="en-US" sz="1600" dirty="0">
                <a:solidFill>
                  <a:schemeClr val="bg1"/>
                </a:solidFill>
                <a:latin typeface="Montserrat" pitchFamily="2" charset="77"/>
              </a:rPr>
              <a:t>Record the end of year depreciation for the existing computer equipment in the non-current asset register below. Policy is to charge a full year's depreciation in the year of acquisition and none in the year of disposal.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rgbClr val="FFC000"/>
                </a:solidFill>
                <a:latin typeface="Montserrat" pitchFamily="2" charset="77"/>
              </a:rPr>
              <a:t>Laptop SR-1 = £970 x 20% = £194 depreciation charge</a:t>
            </a:r>
          </a:p>
          <a:p>
            <a:pPr marL="0" indent="0">
              <a:buNone/>
            </a:pPr>
            <a:r>
              <a:rPr lang="en-US" sz="1600" dirty="0">
                <a:solidFill>
                  <a:srgbClr val="FFC000"/>
                </a:solidFill>
                <a:latin typeface="Montserrat" pitchFamily="2" charset="77"/>
              </a:rPr>
              <a:t>£970 - £194 = £776 carrying amount</a:t>
            </a:r>
          </a:p>
          <a:p>
            <a:pPr marL="0" indent="0">
              <a:buNone/>
            </a:pPr>
            <a:r>
              <a:rPr lang="en-US" sz="1600" dirty="0">
                <a:solidFill>
                  <a:srgbClr val="FFC000"/>
                </a:solidFill>
                <a:latin typeface="Montserrat" pitchFamily="2" charset="77"/>
              </a:rPr>
              <a:t>PC KS-29 = £1,200 x 20% = £240 depreciation charge</a:t>
            </a:r>
          </a:p>
          <a:p>
            <a:pPr marL="0" indent="0">
              <a:buNone/>
            </a:pPr>
            <a:r>
              <a:rPr lang="en-US" sz="1600" dirty="0">
                <a:solidFill>
                  <a:srgbClr val="FFC000"/>
                </a:solidFill>
                <a:latin typeface="Montserrat" pitchFamily="2" charset="77"/>
              </a:rPr>
              <a:t>£1,200 - £240 = £960 carrying amount</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6A03A2C3-DA3D-1E29-14E7-99236DF1FBAA}"/>
              </a:ext>
            </a:extLst>
          </p:cNvPr>
          <p:cNvGraphicFramePr>
            <a:graphicFrameLocks noGrp="1"/>
          </p:cNvGraphicFramePr>
          <p:nvPr>
            <p:extLst>
              <p:ext uri="{D42A27DB-BD31-4B8C-83A1-F6EECF244321}">
                <p14:modId xmlns:p14="http://schemas.microsoft.com/office/powerpoint/2010/main" val="2729538966"/>
              </p:ext>
            </p:extLst>
          </p:nvPr>
        </p:nvGraphicFramePr>
        <p:xfrm>
          <a:off x="745398" y="3176489"/>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rgbClr val="FF0000"/>
                          </a:solidFill>
                          <a:latin typeface="Montserrat" panose="00000500000000000000" pitchFamily="2" charset="0"/>
                        </a:rPr>
                        <a:t>£240</a:t>
                      </a:r>
                    </a:p>
                  </a:txBody>
                  <a:tcPr/>
                </a:tc>
                <a:tc>
                  <a:txBody>
                    <a:bodyPr/>
                    <a:lstStyle/>
                    <a:p>
                      <a:r>
                        <a:rPr lang="en-GB" sz="1600" dirty="0">
                          <a:solidFill>
                            <a:srgbClr val="FF0000"/>
                          </a:solidFill>
                          <a:latin typeface="Montserrat" panose="00000500000000000000" pitchFamily="2" charset="0"/>
                        </a:rPr>
                        <a:t>£960</a:t>
                      </a:r>
                    </a:p>
                  </a:txBody>
                  <a:tcPr/>
                </a:tc>
                <a:tc>
                  <a:txBody>
                    <a:bodyPr/>
                    <a:lstStyle/>
                    <a:p>
                      <a:r>
                        <a:rPr lang="en-GB" sz="1600" dirty="0">
                          <a:solidFill>
                            <a:srgbClr val="FF0000"/>
                          </a:solidFill>
                          <a:latin typeface="Montserrat" panose="00000500000000000000" pitchFamily="2" charset="0"/>
                        </a:rPr>
                        <a:t>-</a:t>
                      </a:r>
                    </a:p>
                  </a:txBody>
                  <a:tcPr/>
                </a:tc>
                <a:tc>
                  <a:txBody>
                    <a:bodyPr/>
                    <a:lstStyle/>
                    <a:p>
                      <a:r>
                        <a:rPr lang="en-GB" sz="1600" dirty="0">
                          <a:solidFill>
                            <a:srgbClr val="FF0000"/>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spTree>
    <p:extLst>
      <p:ext uri="{BB962C8B-B14F-4D97-AF65-F5344CB8AC3E}">
        <p14:creationId xmlns:p14="http://schemas.microsoft.com/office/powerpoint/2010/main" val="1710251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CEEF0EB-66BD-EB00-C15C-61AEC907CA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7E257-AF13-3C09-BCBD-FEE0CBBB5C91}"/>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2AAF829B-D253-5DF9-7BFC-656CCE44DA35}"/>
              </a:ext>
            </a:extLst>
          </p:cNvPr>
          <p:cNvSpPr>
            <a:spLocks noGrp="1"/>
          </p:cNvSpPr>
          <p:nvPr>
            <p:ph idx="1"/>
          </p:nvPr>
        </p:nvSpPr>
        <p:spPr>
          <a:xfrm>
            <a:off x="838199" y="1222217"/>
            <a:ext cx="10515600" cy="5504508"/>
          </a:xfrm>
        </p:spPr>
        <p:txBody>
          <a:bodyPr>
            <a:normAutofit/>
          </a:bodyPr>
          <a:lstStyle/>
          <a:p>
            <a:pPr marL="0" indent="0">
              <a:buNone/>
            </a:pPr>
            <a:r>
              <a:rPr lang="en-US" sz="1600" dirty="0">
                <a:solidFill>
                  <a:schemeClr val="bg1"/>
                </a:solidFill>
                <a:latin typeface="Montserrat" pitchFamily="2" charset="77"/>
              </a:rPr>
              <a:t>Show how these entries in the non-current asset register will be posted into the business accounts at the end of the financial year. Balance off the accounts as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B4F3652D-5089-0D6C-9403-E8A2BE46A4DB}"/>
              </a:ext>
            </a:extLst>
          </p:cNvPr>
          <p:cNvGraphicFramePr>
            <a:graphicFrameLocks noGrp="1"/>
          </p:cNvGraphicFramePr>
          <p:nvPr>
            <p:extLst>
              <p:ext uri="{D42A27DB-BD31-4B8C-83A1-F6EECF244321}">
                <p14:modId xmlns:p14="http://schemas.microsoft.com/office/powerpoint/2010/main" val="2297893778"/>
              </p:ext>
            </p:extLst>
          </p:nvPr>
        </p:nvGraphicFramePr>
        <p:xfrm>
          <a:off x="652598" y="1795579"/>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chemeClr val="tx1"/>
                          </a:solidFill>
                          <a:latin typeface="Montserrat" panose="00000500000000000000" pitchFamily="2" charset="0"/>
                        </a:rPr>
                        <a:t>£240</a:t>
                      </a:r>
                    </a:p>
                  </a:txBody>
                  <a:tcPr/>
                </a:tc>
                <a:tc>
                  <a:txBody>
                    <a:bodyPr/>
                    <a:lstStyle/>
                    <a:p>
                      <a:r>
                        <a:rPr lang="en-GB" sz="1600" dirty="0">
                          <a:solidFill>
                            <a:schemeClr val="tx1"/>
                          </a:solidFill>
                          <a:latin typeface="Montserrat" panose="00000500000000000000" pitchFamily="2" charset="0"/>
                        </a:rPr>
                        <a:t>£960</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graphicFrame>
        <p:nvGraphicFramePr>
          <p:cNvPr id="5" name="Table 4">
            <a:extLst>
              <a:ext uri="{FF2B5EF4-FFF2-40B4-BE49-F238E27FC236}">
                <a16:creationId xmlns:a16="http://schemas.microsoft.com/office/drawing/2014/main" id="{921DF268-0446-BD74-26C9-9D6763A6C483}"/>
              </a:ext>
            </a:extLst>
          </p:cNvPr>
          <p:cNvGraphicFramePr>
            <a:graphicFrameLocks noGrp="1"/>
          </p:cNvGraphicFramePr>
          <p:nvPr>
            <p:extLst>
              <p:ext uri="{D42A27DB-BD31-4B8C-83A1-F6EECF244321}">
                <p14:modId xmlns:p14="http://schemas.microsoft.com/office/powerpoint/2010/main" val="2571512607"/>
              </p:ext>
            </p:extLst>
          </p:nvPr>
        </p:nvGraphicFramePr>
        <p:xfrm>
          <a:off x="652598" y="3842806"/>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6" name="Table 5">
            <a:extLst>
              <a:ext uri="{FF2B5EF4-FFF2-40B4-BE49-F238E27FC236}">
                <a16:creationId xmlns:a16="http://schemas.microsoft.com/office/drawing/2014/main" id="{C07E3A8A-893A-C937-31D6-0D6F475D2A7D}"/>
              </a:ext>
            </a:extLst>
          </p:cNvPr>
          <p:cNvGraphicFramePr>
            <a:graphicFrameLocks noGrp="1"/>
          </p:cNvGraphicFramePr>
          <p:nvPr>
            <p:extLst>
              <p:ext uri="{D42A27DB-BD31-4B8C-83A1-F6EECF244321}">
                <p14:modId xmlns:p14="http://schemas.microsoft.com/office/powerpoint/2010/main" val="1189287158"/>
              </p:ext>
            </p:extLst>
          </p:nvPr>
        </p:nvGraphicFramePr>
        <p:xfrm>
          <a:off x="6159378" y="3842806"/>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7" name="Table 6">
            <a:extLst>
              <a:ext uri="{FF2B5EF4-FFF2-40B4-BE49-F238E27FC236}">
                <a16:creationId xmlns:a16="http://schemas.microsoft.com/office/drawing/2014/main" id="{27769098-D13F-BC16-023E-BF189BD54852}"/>
              </a:ext>
            </a:extLst>
          </p:cNvPr>
          <p:cNvGraphicFramePr>
            <a:graphicFrameLocks noGrp="1"/>
          </p:cNvGraphicFramePr>
          <p:nvPr>
            <p:extLst>
              <p:ext uri="{D42A27DB-BD31-4B8C-83A1-F6EECF244321}">
                <p14:modId xmlns:p14="http://schemas.microsoft.com/office/powerpoint/2010/main" val="737352045"/>
              </p:ext>
            </p:extLst>
          </p:nvPr>
        </p:nvGraphicFramePr>
        <p:xfrm>
          <a:off x="652598" y="5188994"/>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Depreciation Charge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spTree>
    <p:extLst>
      <p:ext uri="{BB962C8B-B14F-4D97-AF65-F5344CB8AC3E}">
        <p14:creationId xmlns:p14="http://schemas.microsoft.com/office/powerpoint/2010/main" val="978590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B9E181-0ADC-FA50-750D-36EFC2A3DE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014E21-5016-3935-5338-0F1658841158}"/>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858AF6DC-67D3-EAAF-3D84-04A9E2D08B46}"/>
              </a:ext>
            </a:extLst>
          </p:cNvPr>
          <p:cNvSpPr>
            <a:spLocks noGrp="1"/>
          </p:cNvSpPr>
          <p:nvPr>
            <p:ph idx="1"/>
          </p:nvPr>
        </p:nvSpPr>
        <p:spPr>
          <a:xfrm>
            <a:off x="838199" y="1222217"/>
            <a:ext cx="10515600" cy="5504508"/>
          </a:xfrm>
        </p:spPr>
        <p:txBody>
          <a:bodyPr>
            <a:normAutofit/>
          </a:bodyPr>
          <a:lstStyle/>
          <a:p>
            <a:pPr marL="0" indent="0">
              <a:buNone/>
            </a:pPr>
            <a:r>
              <a:rPr lang="en-US" sz="1600" dirty="0">
                <a:solidFill>
                  <a:schemeClr val="bg1"/>
                </a:solidFill>
                <a:latin typeface="Montserrat" pitchFamily="2" charset="77"/>
              </a:rPr>
              <a:t>Show how these entries in the non-current asset register will be posted into the business accounts at the end of the financial year. Balance off the accounts as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F082C86B-CD7D-4491-2B02-BF71992DF253}"/>
              </a:ext>
            </a:extLst>
          </p:cNvPr>
          <p:cNvGraphicFramePr>
            <a:graphicFrameLocks noGrp="1"/>
          </p:cNvGraphicFramePr>
          <p:nvPr/>
        </p:nvGraphicFramePr>
        <p:xfrm>
          <a:off x="652598" y="1795579"/>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chemeClr val="tx1"/>
                          </a:solidFill>
                          <a:latin typeface="Montserrat" panose="00000500000000000000" pitchFamily="2" charset="0"/>
                        </a:rPr>
                        <a:t>£240</a:t>
                      </a:r>
                    </a:p>
                  </a:txBody>
                  <a:tcPr/>
                </a:tc>
                <a:tc>
                  <a:txBody>
                    <a:bodyPr/>
                    <a:lstStyle/>
                    <a:p>
                      <a:r>
                        <a:rPr lang="en-GB" sz="1600" dirty="0">
                          <a:solidFill>
                            <a:schemeClr val="tx1"/>
                          </a:solidFill>
                          <a:latin typeface="Montserrat" panose="00000500000000000000" pitchFamily="2" charset="0"/>
                        </a:rPr>
                        <a:t>£960</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graphicFrame>
        <p:nvGraphicFramePr>
          <p:cNvPr id="5" name="Table 4">
            <a:extLst>
              <a:ext uri="{FF2B5EF4-FFF2-40B4-BE49-F238E27FC236}">
                <a16:creationId xmlns:a16="http://schemas.microsoft.com/office/drawing/2014/main" id="{F96FB4A8-D57D-17C9-42FB-77CE5575E90E}"/>
              </a:ext>
            </a:extLst>
          </p:cNvPr>
          <p:cNvGraphicFramePr>
            <a:graphicFrameLocks noGrp="1"/>
          </p:cNvGraphicFramePr>
          <p:nvPr>
            <p:extLst>
              <p:ext uri="{D42A27DB-BD31-4B8C-83A1-F6EECF244321}">
                <p14:modId xmlns:p14="http://schemas.microsoft.com/office/powerpoint/2010/main" val="2192579114"/>
              </p:ext>
            </p:extLst>
          </p:nvPr>
        </p:nvGraphicFramePr>
        <p:xfrm>
          <a:off x="652598" y="3842806"/>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04/09/X5</a:t>
                      </a:r>
                    </a:p>
                  </a:txBody>
                  <a:tcPr/>
                </a:tc>
                <a:tc>
                  <a:txBody>
                    <a:bodyPr/>
                    <a:lstStyle/>
                    <a:p>
                      <a:r>
                        <a:rPr lang="en-GB" sz="1200" dirty="0">
                          <a:solidFill>
                            <a:srgbClr val="FF0000"/>
                          </a:solidFill>
                          <a:latin typeface="Montserrat" panose="00000500000000000000" pitchFamily="2" charset="0"/>
                        </a:rPr>
                        <a:t>Bank</a:t>
                      </a:r>
                    </a:p>
                  </a:txBody>
                  <a:tcPr/>
                </a:tc>
                <a:tc>
                  <a:txBody>
                    <a:bodyPr/>
                    <a:lstStyle/>
                    <a:p>
                      <a:r>
                        <a:rPr lang="en-GB" sz="1200" dirty="0">
                          <a:solidFill>
                            <a:srgbClr val="FF0000"/>
                          </a:solidFill>
                          <a:latin typeface="Montserrat" panose="00000500000000000000" pitchFamily="2" charset="0"/>
                        </a:rPr>
                        <a:t>970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r>
                        <a:rPr lang="en-GB" sz="1200" dirty="0">
                          <a:solidFill>
                            <a:srgbClr val="FF0000"/>
                          </a:solidFill>
                          <a:latin typeface="Montserrat" panose="00000500000000000000" pitchFamily="2" charset="0"/>
                        </a:rPr>
                        <a:t>25/10/X5</a:t>
                      </a:r>
                    </a:p>
                  </a:txBody>
                  <a:tcPr/>
                </a:tc>
                <a:tc>
                  <a:txBody>
                    <a:bodyPr/>
                    <a:lstStyle/>
                    <a:p>
                      <a:r>
                        <a:rPr lang="en-GB" sz="1200" dirty="0">
                          <a:solidFill>
                            <a:srgbClr val="FF0000"/>
                          </a:solidFill>
                          <a:latin typeface="Montserrat" panose="00000500000000000000" pitchFamily="2" charset="0"/>
                        </a:rPr>
                        <a:t>Bank</a:t>
                      </a:r>
                    </a:p>
                  </a:txBody>
                  <a:tcPr/>
                </a:tc>
                <a:tc>
                  <a:txBody>
                    <a:bodyPr/>
                    <a:lstStyle/>
                    <a:p>
                      <a:r>
                        <a:rPr lang="en-GB" sz="1200" dirty="0">
                          <a:solidFill>
                            <a:srgbClr val="FF0000"/>
                          </a:solidFill>
                          <a:latin typeface="Montserrat" panose="00000500000000000000" pitchFamily="2" charset="0"/>
                        </a:rPr>
                        <a:t>1,200</a:t>
                      </a: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6" name="Table 5">
            <a:extLst>
              <a:ext uri="{FF2B5EF4-FFF2-40B4-BE49-F238E27FC236}">
                <a16:creationId xmlns:a16="http://schemas.microsoft.com/office/drawing/2014/main" id="{B5660078-040D-B283-24C6-BD8938D5B07E}"/>
              </a:ext>
            </a:extLst>
          </p:cNvPr>
          <p:cNvGraphicFramePr>
            <a:graphicFrameLocks noGrp="1"/>
          </p:cNvGraphicFramePr>
          <p:nvPr>
            <p:extLst>
              <p:ext uri="{D42A27DB-BD31-4B8C-83A1-F6EECF244321}">
                <p14:modId xmlns:p14="http://schemas.microsoft.com/office/powerpoint/2010/main" val="3229295900"/>
              </p:ext>
            </p:extLst>
          </p:nvPr>
        </p:nvGraphicFramePr>
        <p:xfrm>
          <a:off x="6159378" y="3842806"/>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7" name="Table 6">
            <a:extLst>
              <a:ext uri="{FF2B5EF4-FFF2-40B4-BE49-F238E27FC236}">
                <a16:creationId xmlns:a16="http://schemas.microsoft.com/office/drawing/2014/main" id="{705DB591-BB45-6BF5-ED76-A4441F51B0B0}"/>
              </a:ext>
            </a:extLst>
          </p:cNvPr>
          <p:cNvGraphicFramePr>
            <a:graphicFrameLocks noGrp="1"/>
          </p:cNvGraphicFramePr>
          <p:nvPr>
            <p:extLst>
              <p:ext uri="{D42A27DB-BD31-4B8C-83A1-F6EECF244321}">
                <p14:modId xmlns:p14="http://schemas.microsoft.com/office/powerpoint/2010/main" val="2586957356"/>
              </p:ext>
            </p:extLst>
          </p:nvPr>
        </p:nvGraphicFramePr>
        <p:xfrm>
          <a:off x="652598" y="5188994"/>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Depreciation Charge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spTree>
    <p:extLst>
      <p:ext uri="{BB962C8B-B14F-4D97-AF65-F5344CB8AC3E}">
        <p14:creationId xmlns:p14="http://schemas.microsoft.com/office/powerpoint/2010/main" val="2708551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EBF16AA-F802-2697-EF5E-C153C44D02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2F2BD-5B14-AB21-50EB-758A3B3C90C0}"/>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DB516CC3-6317-3C64-B93B-E28BFDA7629A}"/>
              </a:ext>
            </a:extLst>
          </p:cNvPr>
          <p:cNvSpPr>
            <a:spLocks noGrp="1"/>
          </p:cNvSpPr>
          <p:nvPr>
            <p:ph idx="1"/>
          </p:nvPr>
        </p:nvSpPr>
        <p:spPr>
          <a:xfrm>
            <a:off x="838199" y="1222217"/>
            <a:ext cx="10515600" cy="5504508"/>
          </a:xfrm>
        </p:spPr>
        <p:txBody>
          <a:bodyPr>
            <a:normAutofit/>
          </a:bodyPr>
          <a:lstStyle/>
          <a:p>
            <a:pPr marL="0" indent="0">
              <a:buNone/>
            </a:pPr>
            <a:r>
              <a:rPr lang="en-US" sz="1600" dirty="0">
                <a:solidFill>
                  <a:schemeClr val="bg1"/>
                </a:solidFill>
                <a:latin typeface="Montserrat" pitchFamily="2" charset="77"/>
              </a:rPr>
              <a:t>Show how these entries in the non-current asset register will be posted into the business accounts at the end of the financial year. Balance off the accounts as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82BB6E3F-A7E1-3851-5445-2C9113E6A207}"/>
              </a:ext>
            </a:extLst>
          </p:cNvPr>
          <p:cNvGraphicFramePr>
            <a:graphicFrameLocks noGrp="1"/>
          </p:cNvGraphicFramePr>
          <p:nvPr/>
        </p:nvGraphicFramePr>
        <p:xfrm>
          <a:off x="652598" y="1795579"/>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chemeClr val="tx1"/>
                          </a:solidFill>
                          <a:latin typeface="Montserrat" panose="00000500000000000000" pitchFamily="2" charset="0"/>
                        </a:rPr>
                        <a:t>£240</a:t>
                      </a:r>
                    </a:p>
                  </a:txBody>
                  <a:tcPr/>
                </a:tc>
                <a:tc>
                  <a:txBody>
                    <a:bodyPr/>
                    <a:lstStyle/>
                    <a:p>
                      <a:r>
                        <a:rPr lang="en-GB" sz="1600" dirty="0">
                          <a:solidFill>
                            <a:schemeClr val="tx1"/>
                          </a:solidFill>
                          <a:latin typeface="Montserrat" panose="00000500000000000000" pitchFamily="2" charset="0"/>
                        </a:rPr>
                        <a:t>£960</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graphicFrame>
        <p:nvGraphicFramePr>
          <p:cNvPr id="5" name="Table 4">
            <a:extLst>
              <a:ext uri="{FF2B5EF4-FFF2-40B4-BE49-F238E27FC236}">
                <a16:creationId xmlns:a16="http://schemas.microsoft.com/office/drawing/2014/main" id="{D3397496-4AA7-0102-BB18-EAE120B6F87B}"/>
              </a:ext>
            </a:extLst>
          </p:cNvPr>
          <p:cNvGraphicFramePr>
            <a:graphicFrameLocks noGrp="1"/>
          </p:cNvGraphicFramePr>
          <p:nvPr>
            <p:extLst>
              <p:ext uri="{D42A27DB-BD31-4B8C-83A1-F6EECF244321}">
                <p14:modId xmlns:p14="http://schemas.microsoft.com/office/powerpoint/2010/main" val="3882720857"/>
              </p:ext>
            </p:extLst>
          </p:nvPr>
        </p:nvGraphicFramePr>
        <p:xfrm>
          <a:off x="652598" y="3842806"/>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04/09/X5</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970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r>
                        <a:rPr lang="en-GB" sz="1200" dirty="0">
                          <a:solidFill>
                            <a:schemeClr val="tx1"/>
                          </a:solidFill>
                          <a:latin typeface="Montserrat" panose="00000500000000000000" pitchFamily="2" charset="0"/>
                        </a:rPr>
                        <a:t>25/10/X5</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1,200</a:t>
                      </a: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6" name="Table 5">
            <a:extLst>
              <a:ext uri="{FF2B5EF4-FFF2-40B4-BE49-F238E27FC236}">
                <a16:creationId xmlns:a16="http://schemas.microsoft.com/office/drawing/2014/main" id="{12A94843-B891-48AF-8F14-A4EDE74ED0B1}"/>
              </a:ext>
            </a:extLst>
          </p:cNvPr>
          <p:cNvGraphicFramePr>
            <a:graphicFrameLocks noGrp="1"/>
          </p:cNvGraphicFramePr>
          <p:nvPr>
            <p:extLst>
              <p:ext uri="{D42A27DB-BD31-4B8C-83A1-F6EECF244321}">
                <p14:modId xmlns:p14="http://schemas.microsoft.com/office/powerpoint/2010/main" val="1699983790"/>
              </p:ext>
            </p:extLst>
          </p:nvPr>
        </p:nvGraphicFramePr>
        <p:xfrm>
          <a:off x="6159378" y="3842806"/>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CDC</a:t>
                      </a:r>
                    </a:p>
                  </a:txBody>
                  <a:tcPr/>
                </a:tc>
                <a:tc>
                  <a:txBody>
                    <a:bodyPr/>
                    <a:lstStyle/>
                    <a:p>
                      <a:r>
                        <a:rPr lang="en-GB" sz="1200" dirty="0">
                          <a:solidFill>
                            <a:srgbClr val="FF0000"/>
                          </a:solidFill>
                          <a:latin typeface="Montserrat" panose="00000500000000000000" pitchFamily="2" charset="0"/>
                        </a:rPr>
                        <a:t>434</a:t>
                      </a:r>
                    </a:p>
                  </a:txBody>
                  <a:tcPr/>
                </a:tc>
                <a:extLst>
                  <a:ext uri="{0D108BD9-81ED-4DB2-BD59-A6C34878D82A}">
                    <a16:rowId xmlns:a16="http://schemas.microsoft.com/office/drawing/2014/main" val="1206754738"/>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7" name="Table 6">
            <a:extLst>
              <a:ext uri="{FF2B5EF4-FFF2-40B4-BE49-F238E27FC236}">
                <a16:creationId xmlns:a16="http://schemas.microsoft.com/office/drawing/2014/main" id="{98137536-0BB6-EB1F-7375-6067E3151F91}"/>
              </a:ext>
            </a:extLst>
          </p:cNvPr>
          <p:cNvGraphicFramePr>
            <a:graphicFrameLocks noGrp="1"/>
          </p:cNvGraphicFramePr>
          <p:nvPr>
            <p:extLst>
              <p:ext uri="{D42A27DB-BD31-4B8C-83A1-F6EECF244321}">
                <p14:modId xmlns:p14="http://schemas.microsoft.com/office/powerpoint/2010/main" val="894892406"/>
              </p:ext>
            </p:extLst>
          </p:nvPr>
        </p:nvGraphicFramePr>
        <p:xfrm>
          <a:off x="652598" y="5188994"/>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Depreciation Charge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CAD</a:t>
                      </a:r>
                    </a:p>
                  </a:txBody>
                  <a:tcPr/>
                </a:tc>
                <a:tc>
                  <a:txBody>
                    <a:bodyPr/>
                    <a:lstStyle/>
                    <a:p>
                      <a:r>
                        <a:rPr lang="en-GB" sz="1200" dirty="0">
                          <a:solidFill>
                            <a:srgbClr val="FF0000"/>
                          </a:solidFill>
                          <a:latin typeface="Montserrat" panose="00000500000000000000" pitchFamily="2" charset="0"/>
                        </a:rPr>
                        <a:t>434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spTree>
    <p:extLst>
      <p:ext uri="{BB962C8B-B14F-4D97-AF65-F5344CB8AC3E}">
        <p14:creationId xmlns:p14="http://schemas.microsoft.com/office/powerpoint/2010/main" val="4112485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9D542E-7959-E1E4-E3D3-9F9BAD31E8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A0BE8A-D804-07CB-47EC-42FA948DB565}"/>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7CB5C0D8-7DB2-44A7-6C5C-BA78D9ED57F6}"/>
              </a:ext>
            </a:extLst>
          </p:cNvPr>
          <p:cNvSpPr>
            <a:spLocks noGrp="1"/>
          </p:cNvSpPr>
          <p:nvPr>
            <p:ph idx="1"/>
          </p:nvPr>
        </p:nvSpPr>
        <p:spPr>
          <a:xfrm>
            <a:off x="838199" y="1222217"/>
            <a:ext cx="10515600" cy="5504508"/>
          </a:xfrm>
        </p:spPr>
        <p:txBody>
          <a:bodyPr>
            <a:normAutofit/>
          </a:bodyPr>
          <a:lstStyle/>
          <a:p>
            <a:pPr marL="0" indent="0">
              <a:buNone/>
            </a:pPr>
            <a:r>
              <a:rPr lang="en-US" sz="1600" dirty="0">
                <a:solidFill>
                  <a:schemeClr val="bg1"/>
                </a:solidFill>
                <a:latin typeface="Montserrat" pitchFamily="2" charset="77"/>
              </a:rPr>
              <a:t>Show how these entries in the non-current asset register will be posted into the business accounts at the end of the financial year. Balance off the accounts as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028D9D78-7A66-75EE-D1DD-BFF20BD25CBE}"/>
              </a:ext>
            </a:extLst>
          </p:cNvPr>
          <p:cNvGraphicFramePr>
            <a:graphicFrameLocks noGrp="1"/>
          </p:cNvGraphicFramePr>
          <p:nvPr/>
        </p:nvGraphicFramePr>
        <p:xfrm>
          <a:off x="652598" y="1795579"/>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chemeClr val="tx1"/>
                          </a:solidFill>
                          <a:latin typeface="Montserrat" panose="00000500000000000000" pitchFamily="2" charset="0"/>
                        </a:rPr>
                        <a:t>£240</a:t>
                      </a:r>
                    </a:p>
                  </a:txBody>
                  <a:tcPr/>
                </a:tc>
                <a:tc>
                  <a:txBody>
                    <a:bodyPr/>
                    <a:lstStyle/>
                    <a:p>
                      <a:r>
                        <a:rPr lang="en-GB" sz="1600" dirty="0">
                          <a:solidFill>
                            <a:schemeClr val="tx1"/>
                          </a:solidFill>
                          <a:latin typeface="Montserrat" panose="00000500000000000000" pitchFamily="2" charset="0"/>
                        </a:rPr>
                        <a:t>£960</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graphicFrame>
        <p:nvGraphicFramePr>
          <p:cNvPr id="5" name="Table 4">
            <a:extLst>
              <a:ext uri="{FF2B5EF4-FFF2-40B4-BE49-F238E27FC236}">
                <a16:creationId xmlns:a16="http://schemas.microsoft.com/office/drawing/2014/main" id="{4422F4B9-A25F-12DA-AC8F-2ED9796FF683}"/>
              </a:ext>
            </a:extLst>
          </p:cNvPr>
          <p:cNvGraphicFramePr>
            <a:graphicFrameLocks noGrp="1"/>
          </p:cNvGraphicFramePr>
          <p:nvPr>
            <p:extLst>
              <p:ext uri="{D42A27DB-BD31-4B8C-83A1-F6EECF244321}">
                <p14:modId xmlns:p14="http://schemas.microsoft.com/office/powerpoint/2010/main" val="630725802"/>
              </p:ext>
            </p:extLst>
          </p:nvPr>
        </p:nvGraphicFramePr>
        <p:xfrm>
          <a:off x="652598" y="3842806"/>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04/09/X5</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970</a:t>
                      </a: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Bal c/d</a:t>
                      </a:r>
                    </a:p>
                  </a:txBody>
                  <a:tcPr/>
                </a:tc>
                <a:tc>
                  <a:txBody>
                    <a:bodyPr/>
                    <a:lstStyle/>
                    <a:p>
                      <a:r>
                        <a:rPr lang="en-GB" sz="1200" dirty="0">
                          <a:solidFill>
                            <a:srgbClr val="FF0000"/>
                          </a:solidFill>
                          <a:latin typeface="Montserrat" panose="00000500000000000000" pitchFamily="2" charset="0"/>
                        </a:rPr>
                        <a:t>2,170</a:t>
                      </a:r>
                    </a:p>
                  </a:txBody>
                  <a:tcPr/>
                </a:tc>
                <a:extLst>
                  <a:ext uri="{0D108BD9-81ED-4DB2-BD59-A6C34878D82A}">
                    <a16:rowId xmlns:a16="http://schemas.microsoft.com/office/drawing/2014/main" val="1206754738"/>
                  </a:ext>
                </a:extLst>
              </a:tr>
              <a:tr h="212046">
                <a:tc>
                  <a:txBody>
                    <a:bodyPr/>
                    <a:lstStyle/>
                    <a:p>
                      <a:r>
                        <a:rPr lang="en-GB" sz="1200" dirty="0">
                          <a:solidFill>
                            <a:schemeClr val="tx1"/>
                          </a:solidFill>
                          <a:latin typeface="Montserrat" panose="00000500000000000000" pitchFamily="2" charset="0"/>
                        </a:rPr>
                        <a:t>25/10/X5</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1,200</a:t>
                      </a: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6" name="Table 5">
            <a:extLst>
              <a:ext uri="{FF2B5EF4-FFF2-40B4-BE49-F238E27FC236}">
                <a16:creationId xmlns:a16="http://schemas.microsoft.com/office/drawing/2014/main" id="{1C2DBF34-FC43-A65C-DDC8-222E63D23C21}"/>
              </a:ext>
            </a:extLst>
          </p:cNvPr>
          <p:cNvGraphicFramePr>
            <a:graphicFrameLocks noGrp="1"/>
          </p:cNvGraphicFramePr>
          <p:nvPr>
            <p:extLst>
              <p:ext uri="{D42A27DB-BD31-4B8C-83A1-F6EECF244321}">
                <p14:modId xmlns:p14="http://schemas.microsoft.com/office/powerpoint/2010/main" val="4232627462"/>
              </p:ext>
            </p:extLst>
          </p:nvPr>
        </p:nvGraphicFramePr>
        <p:xfrm>
          <a:off x="6159378" y="3842806"/>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Bal c/d</a:t>
                      </a:r>
                    </a:p>
                  </a:txBody>
                  <a:tcPr/>
                </a:tc>
                <a:tc>
                  <a:txBody>
                    <a:bodyPr/>
                    <a:lstStyle/>
                    <a:p>
                      <a:r>
                        <a:rPr lang="en-GB" sz="1200" dirty="0">
                          <a:solidFill>
                            <a:srgbClr val="FF0000"/>
                          </a:solidFill>
                          <a:latin typeface="Montserrat" panose="00000500000000000000" pitchFamily="2" charset="0"/>
                        </a:rPr>
                        <a:t>434</a:t>
                      </a: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CDC</a:t>
                      </a:r>
                    </a:p>
                  </a:txBody>
                  <a:tcPr/>
                </a:tc>
                <a:tc>
                  <a:txBody>
                    <a:bodyPr/>
                    <a:lstStyle/>
                    <a:p>
                      <a:r>
                        <a:rPr lang="en-GB" sz="1200" dirty="0">
                          <a:solidFill>
                            <a:schemeClr val="tx1"/>
                          </a:solidFill>
                          <a:latin typeface="Montserrat" panose="00000500000000000000" pitchFamily="2" charset="0"/>
                        </a:rPr>
                        <a:t>434</a:t>
                      </a:r>
                    </a:p>
                  </a:txBody>
                  <a:tcPr/>
                </a:tc>
                <a:extLst>
                  <a:ext uri="{0D108BD9-81ED-4DB2-BD59-A6C34878D82A}">
                    <a16:rowId xmlns:a16="http://schemas.microsoft.com/office/drawing/2014/main" val="1206754738"/>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graphicFrame>
        <p:nvGraphicFramePr>
          <p:cNvPr id="7" name="Table 6">
            <a:extLst>
              <a:ext uri="{FF2B5EF4-FFF2-40B4-BE49-F238E27FC236}">
                <a16:creationId xmlns:a16="http://schemas.microsoft.com/office/drawing/2014/main" id="{6FE9398D-9E2A-5C41-9AD8-2883D9DA7F1E}"/>
              </a:ext>
            </a:extLst>
          </p:cNvPr>
          <p:cNvGraphicFramePr>
            <a:graphicFrameLocks noGrp="1"/>
          </p:cNvGraphicFramePr>
          <p:nvPr>
            <p:extLst>
              <p:ext uri="{D42A27DB-BD31-4B8C-83A1-F6EECF244321}">
                <p14:modId xmlns:p14="http://schemas.microsoft.com/office/powerpoint/2010/main" val="2015970172"/>
              </p:ext>
            </p:extLst>
          </p:nvPr>
        </p:nvGraphicFramePr>
        <p:xfrm>
          <a:off x="652598" y="5188994"/>
          <a:ext cx="5194422" cy="112776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Computer Depreciation Charge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CAD</a:t>
                      </a:r>
                    </a:p>
                  </a:txBody>
                  <a:tcPr/>
                </a:tc>
                <a:tc>
                  <a:txBody>
                    <a:bodyPr/>
                    <a:lstStyle/>
                    <a:p>
                      <a:r>
                        <a:rPr lang="en-GB" sz="1200" dirty="0">
                          <a:solidFill>
                            <a:schemeClr val="tx1"/>
                          </a:solidFill>
                          <a:latin typeface="Montserrat" panose="00000500000000000000" pitchFamily="2" charset="0"/>
                        </a:rPr>
                        <a:t>434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SPL</a:t>
                      </a:r>
                    </a:p>
                  </a:txBody>
                  <a:tcPr/>
                </a:tc>
                <a:tc>
                  <a:txBody>
                    <a:bodyPr/>
                    <a:lstStyle/>
                    <a:p>
                      <a:r>
                        <a:rPr lang="en-GB" sz="1200" dirty="0">
                          <a:solidFill>
                            <a:srgbClr val="FF0000"/>
                          </a:solidFill>
                          <a:latin typeface="Montserrat" panose="00000500000000000000" pitchFamily="2" charset="0"/>
                        </a:rPr>
                        <a:t>434</a:t>
                      </a:r>
                    </a:p>
                  </a:txBody>
                  <a:tcPr/>
                </a:tc>
                <a:extLst>
                  <a:ext uri="{0D108BD9-81ED-4DB2-BD59-A6C34878D82A}">
                    <a16:rowId xmlns:a16="http://schemas.microsoft.com/office/drawing/2014/main" val="1206754738"/>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bl>
          </a:graphicData>
        </a:graphic>
      </p:graphicFrame>
    </p:spTree>
    <p:extLst>
      <p:ext uri="{BB962C8B-B14F-4D97-AF65-F5344CB8AC3E}">
        <p14:creationId xmlns:p14="http://schemas.microsoft.com/office/powerpoint/2010/main" val="710479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DBCAE19-B2E3-3F50-A56F-02C62EF57C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D978F4-8C97-9947-7018-A2A117BDF454}"/>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B915913A-E868-F21F-037C-5D3BDD3E14E5}"/>
              </a:ext>
            </a:extLst>
          </p:cNvPr>
          <p:cNvSpPr>
            <a:spLocks noGrp="1"/>
          </p:cNvSpPr>
          <p:nvPr>
            <p:ph idx="1"/>
          </p:nvPr>
        </p:nvSpPr>
        <p:spPr>
          <a:xfrm>
            <a:off x="652598" y="1222217"/>
            <a:ext cx="10863410" cy="5504508"/>
          </a:xfrm>
        </p:spPr>
        <p:txBody>
          <a:bodyPr>
            <a:normAutofit/>
          </a:bodyPr>
          <a:lstStyle/>
          <a:p>
            <a:pPr marL="0" indent="0">
              <a:buNone/>
            </a:pPr>
            <a:r>
              <a:rPr lang="en-US" sz="1600" dirty="0">
                <a:solidFill>
                  <a:schemeClr val="bg1"/>
                </a:solidFill>
                <a:latin typeface="Montserrat" pitchFamily="2" charset="77"/>
              </a:rPr>
              <a:t>What would be the total depreciation charged and the carrying amount for Laptop SR-1 at the end of year 3?</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chemeClr val="bg1"/>
                </a:solidFill>
                <a:latin typeface="Montserrat" pitchFamily="2" charset="77"/>
              </a:rPr>
              <a:t>Total Depreciation = </a:t>
            </a:r>
            <a:endParaRPr lang="en-US" sz="1600" dirty="0">
              <a:solidFill>
                <a:srgbClr val="FF0000"/>
              </a:solidFill>
              <a:latin typeface="Montserrat" pitchFamily="2" charset="77"/>
            </a:endParaRPr>
          </a:p>
          <a:p>
            <a:pPr marL="0" indent="0">
              <a:buNone/>
            </a:pPr>
            <a:r>
              <a:rPr lang="en-US" sz="1600" dirty="0">
                <a:solidFill>
                  <a:schemeClr val="bg1"/>
                </a:solidFill>
                <a:latin typeface="Montserrat" pitchFamily="2" charset="77"/>
              </a:rPr>
              <a:t>Carrying Amount =</a:t>
            </a: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9352C9AE-A72D-1D3A-648C-7334CFDB4E3D}"/>
              </a:ext>
            </a:extLst>
          </p:cNvPr>
          <p:cNvGraphicFramePr>
            <a:graphicFrameLocks noGrp="1"/>
          </p:cNvGraphicFramePr>
          <p:nvPr>
            <p:extLst>
              <p:ext uri="{D42A27DB-BD31-4B8C-83A1-F6EECF244321}">
                <p14:modId xmlns:p14="http://schemas.microsoft.com/office/powerpoint/2010/main" val="2754043701"/>
              </p:ext>
            </p:extLst>
          </p:nvPr>
        </p:nvGraphicFramePr>
        <p:xfrm>
          <a:off x="745398" y="2071966"/>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chemeClr val="tx1"/>
                          </a:solidFill>
                          <a:latin typeface="Montserrat" panose="00000500000000000000" pitchFamily="2" charset="0"/>
                        </a:rPr>
                        <a:t>£240</a:t>
                      </a:r>
                    </a:p>
                  </a:txBody>
                  <a:tcPr/>
                </a:tc>
                <a:tc>
                  <a:txBody>
                    <a:bodyPr/>
                    <a:lstStyle/>
                    <a:p>
                      <a:r>
                        <a:rPr lang="en-GB" sz="1600" dirty="0">
                          <a:solidFill>
                            <a:schemeClr val="tx1"/>
                          </a:solidFill>
                          <a:latin typeface="Montserrat" panose="00000500000000000000" pitchFamily="2" charset="0"/>
                        </a:rPr>
                        <a:t>£960</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spTree>
    <p:extLst>
      <p:ext uri="{BB962C8B-B14F-4D97-AF65-F5344CB8AC3E}">
        <p14:creationId xmlns:p14="http://schemas.microsoft.com/office/powerpoint/2010/main" val="1161344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06422E-41EA-B1F4-2B0F-44EDCCFB3F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627E2C-ED01-2F4D-22DC-1D417FD14679}"/>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3A1D7747-8A93-86F7-A978-2597180EDD40}"/>
              </a:ext>
            </a:extLst>
          </p:cNvPr>
          <p:cNvSpPr>
            <a:spLocks noGrp="1"/>
          </p:cNvSpPr>
          <p:nvPr>
            <p:ph idx="1"/>
          </p:nvPr>
        </p:nvSpPr>
        <p:spPr>
          <a:xfrm>
            <a:off x="652598" y="1222217"/>
            <a:ext cx="10863410" cy="5504508"/>
          </a:xfrm>
        </p:spPr>
        <p:txBody>
          <a:bodyPr>
            <a:normAutofit/>
          </a:bodyPr>
          <a:lstStyle/>
          <a:p>
            <a:pPr marL="0" indent="0">
              <a:buNone/>
            </a:pPr>
            <a:r>
              <a:rPr lang="en-US" sz="1600" dirty="0">
                <a:solidFill>
                  <a:schemeClr val="bg1"/>
                </a:solidFill>
                <a:latin typeface="Montserrat" pitchFamily="2" charset="77"/>
              </a:rPr>
              <a:t>What would be the total depreciation charged and the carrying amount for Laptop SR-1 at the end of year 3?</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chemeClr val="bg1"/>
                </a:solidFill>
                <a:latin typeface="Montserrat" pitchFamily="2" charset="77"/>
              </a:rPr>
              <a:t>Total Depreciation = </a:t>
            </a:r>
          </a:p>
          <a:p>
            <a:pPr marL="0" indent="0">
              <a:buNone/>
            </a:pPr>
            <a:r>
              <a:rPr lang="en-US" sz="1600" dirty="0">
                <a:solidFill>
                  <a:schemeClr val="bg1"/>
                </a:solidFill>
                <a:latin typeface="Montserrat" pitchFamily="2" charset="77"/>
              </a:rPr>
              <a:t>Carrying Amount =</a:t>
            </a:r>
            <a:endParaRPr lang="en-US" sz="1600" u="sng" dirty="0">
              <a:solidFill>
                <a:srgbClr val="FF0000"/>
              </a:solidFill>
              <a:latin typeface="Montserrat" pitchFamily="2" charset="77"/>
            </a:endParaRPr>
          </a:p>
          <a:p>
            <a:pPr marL="0" indent="0">
              <a:buNone/>
            </a:pPr>
            <a:r>
              <a:rPr lang="en-US" sz="1600" dirty="0">
                <a:solidFill>
                  <a:srgbClr val="FFC000"/>
                </a:solidFill>
                <a:latin typeface="Montserrat" pitchFamily="2" charset="77"/>
              </a:rPr>
              <a:t>Laptop SR-1 Year 1 = £970 x 20% = £194 dep charge. £970 - £194 = £776 carrying amount</a:t>
            </a: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D621672B-FFA8-850E-2EE8-A4A877026147}"/>
              </a:ext>
            </a:extLst>
          </p:cNvPr>
          <p:cNvGraphicFramePr>
            <a:graphicFrameLocks noGrp="1"/>
          </p:cNvGraphicFramePr>
          <p:nvPr/>
        </p:nvGraphicFramePr>
        <p:xfrm>
          <a:off x="745398" y="2071966"/>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chemeClr val="tx1"/>
                          </a:solidFill>
                          <a:latin typeface="Montserrat" panose="00000500000000000000" pitchFamily="2" charset="0"/>
                        </a:rPr>
                        <a:t>£240</a:t>
                      </a:r>
                    </a:p>
                  </a:txBody>
                  <a:tcPr/>
                </a:tc>
                <a:tc>
                  <a:txBody>
                    <a:bodyPr/>
                    <a:lstStyle/>
                    <a:p>
                      <a:r>
                        <a:rPr lang="en-GB" sz="1600" dirty="0">
                          <a:solidFill>
                            <a:schemeClr val="tx1"/>
                          </a:solidFill>
                          <a:latin typeface="Montserrat" panose="00000500000000000000" pitchFamily="2" charset="0"/>
                        </a:rPr>
                        <a:t>£960</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spTree>
    <p:extLst>
      <p:ext uri="{BB962C8B-B14F-4D97-AF65-F5344CB8AC3E}">
        <p14:creationId xmlns:p14="http://schemas.microsoft.com/office/powerpoint/2010/main" val="3892007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CF1D3E-DF96-5FDF-C1BE-90F42BA097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FE6B9D-8F18-3F7F-6704-B9F1D8FC4A2A}"/>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CDE23BF8-9ACE-073F-C5FD-5ACAE6ED5619}"/>
              </a:ext>
            </a:extLst>
          </p:cNvPr>
          <p:cNvSpPr>
            <a:spLocks noGrp="1"/>
          </p:cNvSpPr>
          <p:nvPr>
            <p:ph idx="1"/>
          </p:nvPr>
        </p:nvSpPr>
        <p:spPr>
          <a:xfrm>
            <a:off x="652598" y="1222217"/>
            <a:ext cx="10863410" cy="5504508"/>
          </a:xfrm>
        </p:spPr>
        <p:txBody>
          <a:bodyPr>
            <a:normAutofit/>
          </a:bodyPr>
          <a:lstStyle/>
          <a:p>
            <a:pPr marL="0" indent="0">
              <a:buNone/>
            </a:pPr>
            <a:r>
              <a:rPr lang="en-US" sz="1600" dirty="0">
                <a:solidFill>
                  <a:schemeClr val="bg1"/>
                </a:solidFill>
                <a:latin typeface="Montserrat" pitchFamily="2" charset="77"/>
              </a:rPr>
              <a:t>What would be the total depreciation charged and the carrying amount for Laptop SR-1 at the end of year 3?</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chemeClr val="bg1"/>
                </a:solidFill>
                <a:latin typeface="Montserrat" pitchFamily="2" charset="77"/>
              </a:rPr>
              <a:t>Total Depreciation = </a:t>
            </a:r>
          </a:p>
          <a:p>
            <a:pPr marL="0" indent="0">
              <a:buNone/>
            </a:pPr>
            <a:r>
              <a:rPr lang="en-US" sz="1600" dirty="0">
                <a:solidFill>
                  <a:schemeClr val="bg1"/>
                </a:solidFill>
                <a:latin typeface="Montserrat" pitchFamily="2" charset="77"/>
              </a:rPr>
              <a:t>Carrying Amount =</a:t>
            </a:r>
            <a:endParaRPr lang="en-US" sz="1600" u="sng" dirty="0">
              <a:solidFill>
                <a:srgbClr val="FF0000"/>
              </a:solidFill>
              <a:latin typeface="Montserrat" pitchFamily="2" charset="77"/>
            </a:endParaRPr>
          </a:p>
          <a:p>
            <a:pPr marL="0" indent="0">
              <a:buNone/>
            </a:pPr>
            <a:r>
              <a:rPr lang="en-US" sz="1600" dirty="0">
                <a:solidFill>
                  <a:srgbClr val="FFC000"/>
                </a:solidFill>
                <a:latin typeface="Montserrat" pitchFamily="2" charset="77"/>
              </a:rPr>
              <a:t>Laptop SR-1 Year 1 = £970 x 20% = £194 dep charge. £970 - £194 = £776 carrying amount</a:t>
            </a:r>
          </a:p>
          <a:p>
            <a:pPr marL="0" indent="0">
              <a:buNone/>
            </a:pPr>
            <a:r>
              <a:rPr lang="en-US" sz="1600" dirty="0">
                <a:solidFill>
                  <a:srgbClr val="FFC000"/>
                </a:solidFill>
                <a:latin typeface="Montserrat" pitchFamily="2" charset="77"/>
              </a:rPr>
              <a:t>Laptop SR-1 Year 2 = £776 x 20% = £155.20 dep charge. £776 - £155.20 = £620.80 carrying amount</a:t>
            </a: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3AD84037-A083-DF86-1139-CDFBF98A6107}"/>
              </a:ext>
            </a:extLst>
          </p:cNvPr>
          <p:cNvGraphicFramePr>
            <a:graphicFrameLocks noGrp="1"/>
          </p:cNvGraphicFramePr>
          <p:nvPr/>
        </p:nvGraphicFramePr>
        <p:xfrm>
          <a:off x="745398" y="2071966"/>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chemeClr val="tx1"/>
                          </a:solidFill>
                          <a:latin typeface="Montserrat" panose="00000500000000000000" pitchFamily="2" charset="0"/>
                        </a:rPr>
                        <a:t>£240</a:t>
                      </a:r>
                    </a:p>
                  </a:txBody>
                  <a:tcPr/>
                </a:tc>
                <a:tc>
                  <a:txBody>
                    <a:bodyPr/>
                    <a:lstStyle/>
                    <a:p>
                      <a:r>
                        <a:rPr lang="en-GB" sz="1600" dirty="0">
                          <a:solidFill>
                            <a:schemeClr val="tx1"/>
                          </a:solidFill>
                          <a:latin typeface="Montserrat" panose="00000500000000000000" pitchFamily="2" charset="0"/>
                        </a:rPr>
                        <a:t>£960</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spTree>
    <p:extLst>
      <p:ext uri="{BB962C8B-B14F-4D97-AF65-F5344CB8AC3E}">
        <p14:creationId xmlns:p14="http://schemas.microsoft.com/office/powerpoint/2010/main" val="1611614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5A1309-5EBC-B45B-DACC-4C21446994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599E04-A134-9F37-65C2-5C9FA4684402}"/>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2283D58A-327A-0B7C-8F7B-AFB73012B1CE}"/>
              </a:ext>
            </a:extLst>
          </p:cNvPr>
          <p:cNvSpPr>
            <a:spLocks noGrp="1"/>
          </p:cNvSpPr>
          <p:nvPr>
            <p:ph idx="1"/>
          </p:nvPr>
        </p:nvSpPr>
        <p:spPr>
          <a:xfrm>
            <a:off x="652598" y="1222217"/>
            <a:ext cx="10863410" cy="5504508"/>
          </a:xfrm>
        </p:spPr>
        <p:txBody>
          <a:bodyPr>
            <a:normAutofit/>
          </a:bodyPr>
          <a:lstStyle/>
          <a:p>
            <a:pPr marL="0" indent="0">
              <a:buNone/>
            </a:pPr>
            <a:r>
              <a:rPr lang="en-US" sz="1600" dirty="0">
                <a:solidFill>
                  <a:schemeClr val="bg1"/>
                </a:solidFill>
                <a:latin typeface="Montserrat" pitchFamily="2" charset="77"/>
              </a:rPr>
              <a:t>What would be the total depreciation charged and the carrying amount for Laptop SR-1 at the end of year 3?</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chemeClr val="bg1"/>
                </a:solidFill>
                <a:latin typeface="Montserrat" pitchFamily="2" charset="77"/>
              </a:rPr>
              <a:t>Total Depreciation = </a:t>
            </a:r>
          </a:p>
          <a:p>
            <a:pPr marL="0" indent="0">
              <a:buNone/>
            </a:pPr>
            <a:r>
              <a:rPr lang="en-US" sz="1600" dirty="0">
                <a:solidFill>
                  <a:schemeClr val="bg1"/>
                </a:solidFill>
                <a:latin typeface="Montserrat" pitchFamily="2" charset="77"/>
              </a:rPr>
              <a:t>Carrying Amount =</a:t>
            </a:r>
            <a:endParaRPr lang="en-US" sz="1600" u="sng" dirty="0">
              <a:solidFill>
                <a:srgbClr val="FF0000"/>
              </a:solidFill>
              <a:latin typeface="Montserrat" pitchFamily="2" charset="77"/>
            </a:endParaRPr>
          </a:p>
          <a:p>
            <a:pPr marL="0" indent="0">
              <a:buNone/>
            </a:pPr>
            <a:r>
              <a:rPr lang="en-US" sz="1600" dirty="0">
                <a:solidFill>
                  <a:srgbClr val="FFC000"/>
                </a:solidFill>
                <a:latin typeface="Montserrat" pitchFamily="2" charset="77"/>
              </a:rPr>
              <a:t>Laptop SR-1 Year 1 = £970 x 20% = £194 dep charge. £970 - £194 = £776 carrying amount</a:t>
            </a:r>
          </a:p>
          <a:p>
            <a:pPr marL="0" indent="0">
              <a:buNone/>
            </a:pPr>
            <a:r>
              <a:rPr lang="en-US" sz="1600" dirty="0">
                <a:solidFill>
                  <a:srgbClr val="FFC000"/>
                </a:solidFill>
                <a:latin typeface="Montserrat" pitchFamily="2" charset="77"/>
              </a:rPr>
              <a:t>Laptop SR-1 Year 2 = £776 x 20% = £155.20 dep charge. £776 - £155.20 = £620.80 carrying amount</a:t>
            </a:r>
          </a:p>
          <a:p>
            <a:pPr marL="0" indent="0">
              <a:buNone/>
            </a:pPr>
            <a:r>
              <a:rPr lang="en-US" sz="1600" dirty="0">
                <a:solidFill>
                  <a:srgbClr val="FFC000"/>
                </a:solidFill>
                <a:latin typeface="Montserrat" pitchFamily="2" charset="77"/>
              </a:rPr>
              <a:t>Laptop SR-1 Year 3 = £620.80 x 20% = £124.16 dep charge. £620.80 - £124.16 = £496.64 carrying amount</a:t>
            </a: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7C42AF68-470B-61E1-1938-DFEC6524B841}"/>
              </a:ext>
            </a:extLst>
          </p:cNvPr>
          <p:cNvGraphicFramePr>
            <a:graphicFrameLocks noGrp="1"/>
          </p:cNvGraphicFramePr>
          <p:nvPr/>
        </p:nvGraphicFramePr>
        <p:xfrm>
          <a:off x="745398" y="2071966"/>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chemeClr val="tx1"/>
                          </a:solidFill>
                          <a:latin typeface="Montserrat" panose="00000500000000000000" pitchFamily="2" charset="0"/>
                        </a:rPr>
                        <a:t>£240</a:t>
                      </a:r>
                    </a:p>
                  </a:txBody>
                  <a:tcPr/>
                </a:tc>
                <a:tc>
                  <a:txBody>
                    <a:bodyPr/>
                    <a:lstStyle/>
                    <a:p>
                      <a:r>
                        <a:rPr lang="en-GB" sz="1600" dirty="0">
                          <a:solidFill>
                            <a:schemeClr val="tx1"/>
                          </a:solidFill>
                          <a:latin typeface="Montserrat" panose="00000500000000000000" pitchFamily="2" charset="0"/>
                        </a:rPr>
                        <a:t>£960</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spTree>
    <p:extLst>
      <p:ext uri="{BB962C8B-B14F-4D97-AF65-F5344CB8AC3E}">
        <p14:creationId xmlns:p14="http://schemas.microsoft.com/office/powerpoint/2010/main" val="15124530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9766DE-5F90-1E09-AFB0-B71E4B29DF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EB2457-A5FA-9275-DF31-D16F0E24B379}"/>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A58AF83F-41FA-D072-E453-910F229052C9}"/>
              </a:ext>
            </a:extLst>
          </p:cNvPr>
          <p:cNvSpPr>
            <a:spLocks noGrp="1"/>
          </p:cNvSpPr>
          <p:nvPr>
            <p:ph idx="1"/>
          </p:nvPr>
        </p:nvSpPr>
        <p:spPr>
          <a:xfrm>
            <a:off x="652598" y="1222217"/>
            <a:ext cx="10863410" cy="5504508"/>
          </a:xfrm>
        </p:spPr>
        <p:txBody>
          <a:bodyPr>
            <a:normAutofit/>
          </a:bodyPr>
          <a:lstStyle/>
          <a:p>
            <a:pPr marL="0" indent="0">
              <a:buNone/>
            </a:pPr>
            <a:r>
              <a:rPr lang="en-US" sz="1600" dirty="0">
                <a:solidFill>
                  <a:schemeClr val="bg1"/>
                </a:solidFill>
                <a:latin typeface="Montserrat" pitchFamily="2" charset="77"/>
              </a:rPr>
              <a:t>What would be the total depreciation charged and the carrying amount for Laptop SR-1 at the end of year 3?</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chemeClr val="bg1"/>
                </a:solidFill>
                <a:latin typeface="Montserrat" pitchFamily="2" charset="77"/>
              </a:rPr>
              <a:t>Total Depreciation = </a:t>
            </a:r>
            <a:r>
              <a:rPr lang="en-US" sz="1600" dirty="0">
                <a:solidFill>
                  <a:srgbClr val="FFC000"/>
                </a:solidFill>
                <a:latin typeface="Montserrat" pitchFamily="2" charset="77"/>
              </a:rPr>
              <a:t>£194 + £155.20 + £124.16 = </a:t>
            </a:r>
            <a:r>
              <a:rPr lang="en-US" sz="1600" b="1" u="sng" dirty="0">
                <a:solidFill>
                  <a:srgbClr val="FFC000"/>
                </a:solidFill>
                <a:latin typeface="Montserrat" pitchFamily="2" charset="77"/>
              </a:rPr>
              <a:t>£473.36</a:t>
            </a:r>
          </a:p>
          <a:p>
            <a:pPr marL="0" indent="0">
              <a:buNone/>
            </a:pPr>
            <a:r>
              <a:rPr lang="en-US" sz="1600" dirty="0">
                <a:solidFill>
                  <a:schemeClr val="bg1"/>
                </a:solidFill>
                <a:latin typeface="Montserrat" pitchFamily="2" charset="77"/>
              </a:rPr>
              <a:t>Carrying Amount = </a:t>
            </a:r>
          </a:p>
          <a:p>
            <a:pPr marL="0" indent="0">
              <a:buNone/>
            </a:pPr>
            <a:r>
              <a:rPr lang="en-US" sz="1600" dirty="0">
                <a:solidFill>
                  <a:srgbClr val="FFC000"/>
                </a:solidFill>
                <a:latin typeface="Montserrat" pitchFamily="2" charset="77"/>
              </a:rPr>
              <a:t>Laptop SR-1 Year 1 = £970 x 20% = </a:t>
            </a:r>
            <a:r>
              <a:rPr lang="en-US" sz="1600" b="1" dirty="0">
                <a:solidFill>
                  <a:srgbClr val="FFC000"/>
                </a:solidFill>
                <a:latin typeface="Montserrat" pitchFamily="2" charset="77"/>
              </a:rPr>
              <a:t>£194 dep charge</a:t>
            </a:r>
            <a:r>
              <a:rPr lang="en-US" sz="1600" dirty="0">
                <a:solidFill>
                  <a:srgbClr val="FFC000"/>
                </a:solidFill>
                <a:latin typeface="Montserrat" pitchFamily="2" charset="77"/>
              </a:rPr>
              <a:t>. £970 - £194 = £776 carrying amount</a:t>
            </a:r>
          </a:p>
          <a:p>
            <a:pPr marL="0" indent="0">
              <a:buNone/>
            </a:pPr>
            <a:r>
              <a:rPr lang="en-US" sz="1600" dirty="0">
                <a:solidFill>
                  <a:srgbClr val="FFC000"/>
                </a:solidFill>
                <a:latin typeface="Montserrat" pitchFamily="2" charset="77"/>
              </a:rPr>
              <a:t>Laptop SR-1 Year 2 = £776 x 20% = </a:t>
            </a:r>
            <a:r>
              <a:rPr lang="en-US" sz="1600" b="1" dirty="0">
                <a:solidFill>
                  <a:srgbClr val="FFC000"/>
                </a:solidFill>
                <a:latin typeface="Montserrat" pitchFamily="2" charset="77"/>
              </a:rPr>
              <a:t>£155.20 dep charge</a:t>
            </a:r>
            <a:r>
              <a:rPr lang="en-US" sz="1600" dirty="0">
                <a:solidFill>
                  <a:srgbClr val="FFC000"/>
                </a:solidFill>
                <a:latin typeface="Montserrat" pitchFamily="2" charset="77"/>
              </a:rPr>
              <a:t>. £776 - £155.20 = £620.80 carrying amount</a:t>
            </a:r>
          </a:p>
          <a:p>
            <a:pPr marL="0" indent="0">
              <a:buNone/>
            </a:pPr>
            <a:r>
              <a:rPr lang="en-US" sz="1600" dirty="0">
                <a:solidFill>
                  <a:srgbClr val="FFC000"/>
                </a:solidFill>
                <a:latin typeface="Montserrat" pitchFamily="2" charset="77"/>
              </a:rPr>
              <a:t>Laptop SR-1 Year 3 = £620.80 x 20% = </a:t>
            </a:r>
            <a:r>
              <a:rPr lang="en-US" sz="1600" b="1" dirty="0">
                <a:solidFill>
                  <a:srgbClr val="FFC000"/>
                </a:solidFill>
                <a:latin typeface="Montserrat" pitchFamily="2" charset="77"/>
              </a:rPr>
              <a:t>£124.16 dep charge</a:t>
            </a:r>
            <a:r>
              <a:rPr lang="en-US" sz="1600" dirty="0">
                <a:solidFill>
                  <a:srgbClr val="FFC000"/>
                </a:solidFill>
                <a:latin typeface="Montserrat" pitchFamily="2" charset="77"/>
              </a:rPr>
              <a:t>. £620.80 - £124.16 = £496.64 carrying amount</a:t>
            </a: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71E9F238-15B4-AD67-B326-D6BACAEC29B0}"/>
              </a:ext>
            </a:extLst>
          </p:cNvPr>
          <p:cNvGraphicFramePr>
            <a:graphicFrameLocks noGrp="1"/>
          </p:cNvGraphicFramePr>
          <p:nvPr/>
        </p:nvGraphicFramePr>
        <p:xfrm>
          <a:off x="745398" y="2071966"/>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chemeClr val="tx1"/>
                          </a:solidFill>
                          <a:latin typeface="Montserrat" panose="00000500000000000000" pitchFamily="2" charset="0"/>
                        </a:rPr>
                        <a:t>£240</a:t>
                      </a:r>
                    </a:p>
                  </a:txBody>
                  <a:tcPr/>
                </a:tc>
                <a:tc>
                  <a:txBody>
                    <a:bodyPr/>
                    <a:lstStyle/>
                    <a:p>
                      <a:r>
                        <a:rPr lang="en-GB" sz="1600" dirty="0">
                          <a:solidFill>
                            <a:schemeClr val="tx1"/>
                          </a:solidFill>
                          <a:latin typeface="Montserrat" panose="00000500000000000000" pitchFamily="2" charset="0"/>
                        </a:rPr>
                        <a:t>£960</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spTree>
    <p:extLst>
      <p:ext uri="{BB962C8B-B14F-4D97-AF65-F5344CB8AC3E}">
        <p14:creationId xmlns:p14="http://schemas.microsoft.com/office/powerpoint/2010/main" val="2424612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00707A-BE6E-437A-A47D-B7C9591B42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590E4C-F409-D452-4D57-034881D964A4}"/>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Accounting for Depreciation – Diminishing Balance Method</a:t>
            </a:r>
          </a:p>
        </p:txBody>
      </p:sp>
      <p:sp>
        <p:nvSpPr>
          <p:cNvPr id="3" name="Content Placeholder 2">
            <a:extLst>
              <a:ext uri="{FF2B5EF4-FFF2-40B4-BE49-F238E27FC236}">
                <a16:creationId xmlns:a16="http://schemas.microsoft.com/office/drawing/2014/main" id="{5D8AA009-E294-3107-81FD-2373E6AA3CA5}"/>
              </a:ext>
            </a:extLst>
          </p:cNvPr>
          <p:cNvSpPr>
            <a:spLocks noGrp="1"/>
          </p:cNvSpPr>
          <p:nvPr>
            <p:ph idx="1"/>
          </p:nvPr>
        </p:nvSpPr>
        <p:spPr>
          <a:xfrm>
            <a:off x="652598" y="1222217"/>
            <a:ext cx="10863410" cy="5504508"/>
          </a:xfrm>
        </p:spPr>
        <p:txBody>
          <a:bodyPr>
            <a:normAutofit/>
          </a:bodyPr>
          <a:lstStyle/>
          <a:p>
            <a:pPr marL="0" indent="0">
              <a:buNone/>
            </a:pPr>
            <a:r>
              <a:rPr lang="en-US" sz="1600" dirty="0">
                <a:solidFill>
                  <a:schemeClr val="bg1"/>
                </a:solidFill>
                <a:latin typeface="Montserrat" pitchFamily="2" charset="77"/>
              </a:rPr>
              <a:t>What would be the total depreciation charged and the carrying amount for Laptop SR-1 at the end of year 3?</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chemeClr val="bg1"/>
                </a:solidFill>
                <a:latin typeface="Montserrat" pitchFamily="2" charset="77"/>
              </a:rPr>
              <a:t>Total Depreciation = </a:t>
            </a:r>
            <a:r>
              <a:rPr lang="en-US" sz="1600" dirty="0">
                <a:solidFill>
                  <a:srgbClr val="FFC000"/>
                </a:solidFill>
                <a:latin typeface="Montserrat" pitchFamily="2" charset="77"/>
              </a:rPr>
              <a:t>£194 + £155.20 + £124.16 = </a:t>
            </a:r>
            <a:r>
              <a:rPr lang="en-US" sz="1600" u="sng" dirty="0">
                <a:solidFill>
                  <a:srgbClr val="FFC000"/>
                </a:solidFill>
                <a:latin typeface="Montserrat" pitchFamily="2" charset="77"/>
              </a:rPr>
              <a:t>£473.36</a:t>
            </a:r>
          </a:p>
          <a:p>
            <a:pPr marL="0" indent="0">
              <a:buNone/>
            </a:pPr>
            <a:r>
              <a:rPr lang="en-US" sz="1600" dirty="0">
                <a:solidFill>
                  <a:schemeClr val="bg1"/>
                </a:solidFill>
                <a:latin typeface="Montserrat" pitchFamily="2" charset="77"/>
              </a:rPr>
              <a:t>Carrying Amount = </a:t>
            </a:r>
            <a:r>
              <a:rPr lang="en-US" sz="1600" dirty="0">
                <a:solidFill>
                  <a:srgbClr val="FFC000"/>
                </a:solidFill>
                <a:latin typeface="Montserrat" pitchFamily="2" charset="77"/>
              </a:rPr>
              <a:t>£970 - £473.36 = </a:t>
            </a:r>
            <a:r>
              <a:rPr lang="en-US" sz="1600" b="1" u="sng" dirty="0">
                <a:solidFill>
                  <a:srgbClr val="FFC000"/>
                </a:solidFill>
                <a:latin typeface="Montserrat" pitchFamily="2" charset="77"/>
              </a:rPr>
              <a:t>£496.64</a:t>
            </a:r>
          </a:p>
          <a:p>
            <a:pPr marL="0" indent="0">
              <a:buNone/>
            </a:pPr>
            <a:r>
              <a:rPr lang="en-US" sz="1600" dirty="0">
                <a:solidFill>
                  <a:srgbClr val="FFC000"/>
                </a:solidFill>
                <a:latin typeface="Montserrat" pitchFamily="2" charset="77"/>
              </a:rPr>
              <a:t>Laptop SR-1 Year 1 = £970 x 20% = £194 dep charge. £970 - £194 = £776 carrying amount</a:t>
            </a:r>
          </a:p>
          <a:p>
            <a:pPr marL="0" indent="0">
              <a:buNone/>
            </a:pPr>
            <a:r>
              <a:rPr lang="en-US" sz="1600" dirty="0">
                <a:solidFill>
                  <a:srgbClr val="FFC000"/>
                </a:solidFill>
                <a:latin typeface="Montserrat" pitchFamily="2" charset="77"/>
              </a:rPr>
              <a:t>Laptop SR-1 Year 2 = £776 x 20% = £155.20 dep charge. £776 - £155.20 = £620.80 carrying amount</a:t>
            </a:r>
          </a:p>
          <a:p>
            <a:pPr marL="0" indent="0">
              <a:buNone/>
            </a:pPr>
            <a:r>
              <a:rPr lang="en-US" sz="1600" dirty="0">
                <a:solidFill>
                  <a:srgbClr val="FFC000"/>
                </a:solidFill>
                <a:latin typeface="Montserrat" pitchFamily="2" charset="77"/>
              </a:rPr>
              <a:t>Laptop SR-1 Year 3 = £620.80 x 20% = £124.16 dep charge. £620.80 - £124.16 = </a:t>
            </a:r>
            <a:r>
              <a:rPr lang="en-US" sz="1600" b="1" dirty="0">
                <a:solidFill>
                  <a:srgbClr val="FFC000"/>
                </a:solidFill>
                <a:latin typeface="Montserrat" pitchFamily="2" charset="77"/>
              </a:rPr>
              <a:t>£496.64 carrying amount</a:t>
            </a:r>
          </a:p>
          <a:p>
            <a:pPr marL="0" indent="0">
              <a:buNone/>
            </a:pPr>
            <a:endParaRPr lang="en-US" sz="1600" dirty="0">
              <a:solidFill>
                <a:schemeClr val="bg1"/>
              </a:solidFill>
              <a:latin typeface="Montserrat" pitchFamily="2" charset="77"/>
            </a:endParaRPr>
          </a:p>
          <a:p>
            <a:pPr lvl="1"/>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570BD9AF-93CC-A8AC-3BC6-012ACA74DB43}"/>
              </a:ext>
            </a:extLst>
          </p:cNvPr>
          <p:cNvGraphicFramePr>
            <a:graphicFrameLocks noGrp="1"/>
          </p:cNvGraphicFramePr>
          <p:nvPr/>
        </p:nvGraphicFramePr>
        <p:xfrm>
          <a:off x="745398" y="2071966"/>
          <a:ext cx="10701201" cy="1828800"/>
        </p:xfrm>
        <a:graphic>
          <a:graphicData uri="http://schemas.openxmlformats.org/drawingml/2006/table">
            <a:tbl>
              <a:tblPr firstRow="1" bandRow="1">
                <a:tableStyleId>{21E4AEA4-8DFA-4A89-87EB-49C32662AFE0}</a:tableStyleId>
              </a:tblPr>
              <a:tblGrid>
                <a:gridCol w="1528743">
                  <a:extLst>
                    <a:ext uri="{9D8B030D-6E8A-4147-A177-3AD203B41FA5}">
                      <a16:colId xmlns:a16="http://schemas.microsoft.com/office/drawing/2014/main" val="3125535551"/>
                    </a:ext>
                  </a:extLst>
                </a:gridCol>
                <a:gridCol w="1377420">
                  <a:extLst>
                    <a:ext uri="{9D8B030D-6E8A-4147-A177-3AD203B41FA5}">
                      <a16:colId xmlns:a16="http://schemas.microsoft.com/office/drawing/2014/main" val="1737131030"/>
                    </a:ext>
                  </a:extLst>
                </a:gridCol>
                <a:gridCol w="1520982">
                  <a:extLst>
                    <a:ext uri="{9D8B030D-6E8A-4147-A177-3AD203B41FA5}">
                      <a16:colId xmlns:a16="http://schemas.microsoft.com/office/drawing/2014/main" val="1740850383"/>
                    </a:ext>
                  </a:extLst>
                </a:gridCol>
                <a:gridCol w="1687827">
                  <a:extLst>
                    <a:ext uri="{9D8B030D-6E8A-4147-A177-3AD203B41FA5}">
                      <a16:colId xmlns:a16="http://schemas.microsoft.com/office/drawing/2014/main" val="3012112725"/>
                    </a:ext>
                  </a:extLst>
                </a:gridCol>
                <a:gridCol w="1528743">
                  <a:extLst>
                    <a:ext uri="{9D8B030D-6E8A-4147-A177-3AD203B41FA5}">
                      <a16:colId xmlns:a16="http://schemas.microsoft.com/office/drawing/2014/main" val="959770376"/>
                    </a:ext>
                  </a:extLst>
                </a:gridCol>
                <a:gridCol w="1528743">
                  <a:extLst>
                    <a:ext uri="{9D8B030D-6E8A-4147-A177-3AD203B41FA5}">
                      <a16:colId xmlns:a16="http://schemas.microsoft.com/office/drawing/2014/main" val="2990745758"/>
                    </a:ext>
                  </a:extLst>
                </a:gridCol>
                <a:gridCol w="1528743">
                  <a:extLst>
                    <a:ext uri="{9D8B030D-6E8A-4147-A177-3AD203B41FA5}">
                      <a16:colId xmlns:a16="http://schemas.microsoft.com/office/drawing/2014/main" val="3953675558"/>
                    </a:ext>
                  </a:extLst>
                </a:gridCol>
              </a:tblGrid>
              <a:tr h="370840">
                <a:tc>
                  <a:txBody>
                    <a:bodyPr/>
                    <a:lstStyle/>
                    <a:p>
                      <a:r>
                        <a:rPr lang="en-GB" sz="1600" dirty="0">
                          <a:latin typeface="Montserrat" panose="00000500000000000000" pitchFamily="2" charset="0"/>
                        </a:rPr>
                        <a:t>Description</a:t>
                      </a:r>
                    </a:p>
                  </a:txBody>
                  <a:tcPr/>
                </a:tc>
                <a:tc>
                  <a:txBody>
                    <a:bodyPr/>
                    <a:lstStyle/>
                    <a:p>
                      <a:r>
                        <a:rPr lang="en-GB" sz="1600" dirty="0">
                          <a:latin typeface="Montserrat" panose="00000500000000000000" pitchFamily="2" charset="0"/>
                        </a:rPr>
                        <a:t>Date Acquired</a:t>
                      </a:r>
                    </a:p>
                  </a:txBody>
                  <a:tcPr/>
                </a:tc>
                <a:tc>
                  <a:txBody>
                    <a:bodyPr/>
                    <a:lstStyle/>
                    <a:p>
                      <a:r>
                        <a:rPr lang="en-GB" sz="1600" dirty="0">
                          <a:latin typeface="Montserrat" panose="00000500000000000000" pitchFamily="2" charset="0"/>
                        </a:rPr>
                        <a:t>Cost</a:t>
                      </a:r>
                    </a:p>
                  </a:txBody>
                  <a:tcPr/>
                </a:tc>
                <a:tc>
                  <a:txBody>
                    <a:bodyPr/>
                    <a:lstStyle/>
                    <a:p>
                      <a:r>
                        <a:rPr lang="en-GB" sz="1600" dirty="0">
                          <a:latin typeface="Montserrat" panose="00000500000000000000" pitchFamily="2" charset="0"/>
                        </a:rPr>
                        <a:t>Depreciation Charge</a:t>
                      </a:r>
                    </a:p>
                  </a:txBody>
                  <a:tcPr/>
                </a:tc>
                <a:tc>
                  <a:txBody>
                    <a:bodyPr/>
                    <a:lstStyle/>
                    <a:p>
                      <a:r>
                        <a:rPr lang="en-GB" sz="1600" dirty="0">
                          <a:latin typeface="Montserrat" panose="00000500000000000000" pitchFamily="2" charset="0"/>
                        </a:rPr>
                        <a:t>Carrying Amount</a:t>
                      </a:r>
                    </a:p>
                  </a:txBody>
                  <a:tcPr/>
                </a:tc>
                <a:tc>
                  <a:txBody>
                    <a:bodyPr/>
                    <a:lstStyle/>
                    <a:p>
                      <a:r>
                        <a:rPr lang="en-GB" sz="1600" dirty="0">
                          <a:latin typeface="Montserrat" panose="00000500000000000000" pitchFamily="2" charset="0"/>
                        </a:rPr>
                        <a:t>Disposals Proceeds</a:t>
                      </a:r>
                    </a:p>
                  </a:txBody>
                  <a:tcPr/>
                </a:tc>
                <a:tc>
                  <a:txBody>
                    <a:bodyPr/>
                    <a:lstStyle/>
                    <a:p>
                      <a:r>
                        <a:rPr lang="en-GB" sz="1600" dirty="0">
                          <a:latin typeface="Montserrat" panose="00000500000000000000" pitchFamily="2" charset="0"/>
                        </a:rPr>
                        <a:t>Disposals Date</a:t>
                      </a:r>
                    </a:p>
                  </a:txBody>
                  <a:tcPr/>
                </a:tc>
                <a:extLst>
                  <a:ext uri="{0D108BD9-81ED-4DB2-BD59-A6C34878D82A}">
                    <a16:rowId xmlns:a16="http://schemas.microsoft.com/office/drawing/2014/main" val="1223492793"/>
                  </a:ext>
                </a:extLst>
              </a:tr>
              <a:tr h="370840">
                <a:tc>
                  <a:txBody>
                    <a:bodyPr/>
                    <a:lstStyle/>
                    <a:p>
                      <a:r>
                        <a:rPr lang="en-GB" sz="1600" b="1" dirty="0">
                          <a:latin typeface="Montserrat" panose="00000500000000000000" pitchFamily="2" charset="0"/>
                        </a:rPr>
                        <a:t>Computer Equipment</a:t>
                      </a:r>
                    </a:p>
                  </a:txBody>
                  <a:tcPr/>
                </a:tc>
                <a:tc>
                  <a:txBody>
                    <a:bodyPr/>
                    <a:lstStyle/>
                    <a:p>
                      <a:endParaRPr lang="en-GB" sz="1600" dirty="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tc>
                  <a:txBody>
                    <a:bodyPr/>
                    <a:lstStyle/>
                    <a:p>
                      <a:endParaRPr lang="en-GB" sz="1600">
                        <a:latin typeface="Montserrat" panose="00000500000000000000" pitchFamily="2" charset="0"/>
                      </a:endParaRPr>
                    </a:p>
                  </a:txBody>
                  <a:tcPr/>
                </a:tc>
                <a:extLst>
                  <a:ext uri="{0D108BD9-81ED-4DB2-BD59-A6C34878D82A}">
                    <a16:rowId xmlns:a16="http://schemas.microsoft.com/office/drawing/2014/main" val="3317184388"/>
                  </a:ext>
                </a:extLst>
              </a:tr>
              <a:tr h="185420">
                <a:tc>
                  <a:txBody>
                    <a:bodyPr/>
                    <a:lstStyle/>
                    <a:p>
                      <a:r>
                        <a:rPr lang="en-GB" sz="1600" dirty="0">
                          <a:latin typeface="Montserrat" panose="00000500000000000000" pitchFamily="2" charset="0"/>
                        </a:rPr>
                        <a:t>Laptop SR-1</a:t>
                      </a:r>
                    </a:p>
                  </a:txBody>
                  <a:tcPr/>
                </a:tc>
                <a:tc>
                  <a:txBody>
                    <a:bodyPr/>
                    <a:lstStyle/>
                    <a:p>
                      <a:r>
                        <a:rPr lang="en-GB" sz="1600" dirty="0">
                          <a:latin typeface="Montserrat" panose="00000500000000000000" pitchFamily="2" charset="0"/>
                        </a:rPr>
                        <a:t>04/09/20X5</a:t>
                      </a:r>
                    </a:p>
                  </a:txBody>
                  <a:tcPr/>
                </a:tc>
                <a:tc>
                  <a:txBody>
                    <a:bodyPr/>
                    <a:lstStyle/>
                    <a:p>
                      <a:r>
                        <a:rPr lang="en-GB" sz="1600" dirty="0">
                          <a:solidFill>
                            <a:schemeClr val="tx1"/>
                          </a:solidFill>
                          <a:latin typeface="Montserrat" panose="00000500000000000000" pitchFamily="2" charset="0"/>
                        </a:rPr>
                        <a:t>£970</a:t>
                      </a:r>
                    </a:p>
                  </a:txBody>
                  <a:tcPr/>
                </a:tc>
                <a:tc>
                  <a:txBody>
                    <a:bodyPr/>
                    <a:lstStyle/>
                    <a:p>
                      <a:r>
                        <a:rPr lang="en-GB" sz="1600" dirty="0">
                          <a:solidFill>
                            <a:schemeClr val="tx1"/>
                          </a:solidFill>
                          <a:latin typeface="Montserrat" panose="00000500000000000000" pitchFamily="2" charset="0"/>
                        </a:rPr>
                        <a:t>£194</a:t>
                      </a:r>
                    </a:p>
                  </a:txBody>
                  <a:tcPr/>
                </a:tc>
                <a:tc>
                  <a:txBody>
                    <a:bodyPr/>
                    <a:lstStyle/>
                    <a:p>
                      <a:r>
                        <a:rPr lang="en-GB" sz="1600" dirty="0">
                          <a:solidFill>
                            <a:schemeClr val="tx1"/>
                          </a:solidFill>
                          <a:latin typeface="Montserrat" panose="00000500000000000000" pitchFamily="2" charset="0"/>
                        </a:rPr>
                        <a:t>£776</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4158157537"/>
                  </a:ext>
                </a:extLst>
              </a:tr>
              <a:tr h="185420">
                <a:tc>
                  <a:txBody>
                    <a:bodyPr/>
                    <a:lstStyle/>
                    <a:p>
                      <a:r>
                        <a:rPr lang="en-GB" sz="1600" dirty="0">
                          <a:latin typeface="Montserrat" panose="00000500000000000000" pitchFamily="2" charset="0"/>
                        </a:rPr>
                        <a:t>PC KS-29</a:t>
                      </a:r>
                    </a:p>
                  </a:txBody>
                  <a:tcPr/>
                </a:tc>
                <a:tc>
                  <a:txBody>
                    <a:bodyPr/>
                    <a:lstStyle/>
                    <a:p>
                      <a:r>
                        <a:rPr lang="en-GB" sz="1600" dirty="0">
                          <a:latin typeface="Montserrat" panose="00000500000000000000" pitchFamily="2" charset="0"/>
                        </a:rPr>
                        <a:t>25/10/20X5</a:t>
                      </a:r>
                    </a:p>
                  </a:txBody>
                  <a:tcPr/>
                </a:tc>
                <a:tc>
                  <a:txBody>
                    <a:bodyPr/>
                    <a:lstStyle/>
                    <a:p>
                      <a:r>
                        <a:rPr lang="en-GB" sz="1600" dirty="0">
                          <a:solidFill>
                            <a:schemeClr val="tx1"/>
                          </a:solidFill>
                          <a:latin typeface="Montserrat" panose="00000500000000000000" pitchFamily="2" charset="0"/>
                        </a:rPr>
                        <a:t>£1,200</a:t>
                      </a:r>
                    </a:p>
                  </a:txBody>
                  <a:tcPr/>
                </a:tc>
                <a:tc>
                  <a:txBody>
                    <a:bodyPr/>
                    <a:lstStyle/>
                    <a:p>
                      <a:r>
                        <a:rPr lang="en-GB" sz="1600" dirty="0">
                          <a:solidFill>
                            <a:schemeClr val="tx1"/>
                          </a:solidFill>
                          <a:latin typeface="Montserrat" panose="00000500000000000000" pitchFamily="2" charset="0"/>
                        </a:rPr>
                        <a:t>£240</a:t>
                      </a:r>
                    </a:p>
                  </a:txBody>
                  <a:tcPr/>
                </a:tc>
                <a:tc>
                  <a:txBody>
                    <a:bodyPr/>
                    <a:lstStyle/>
                    <a:p>
                      <a:r>
                        <a:rPr lang="en-GB" sz="1600" dirty="0">
                          <a:solidFill>
                            <a:schemeClr val="tx1"/>
                          </a:solidFill>
                          <a:latin typeface="Montserrat" panose="00000500000000000000" pitchFamily="2" charset="0"/>
                        </a:rPr>
                        <a:t>£960</a:t>
                      </a:r>
                    </a:p>
                  </a:txBody>
                  <a:tcPr/>
                </a:tc>
                <a:tc>
                  <a:txBody>
                    <a:bodyPr/>
                    <a:lstStyle/>
                    <a:p>
                      <a:r>
                        <a:rPr lang="en-GB" sz="1600" dirty="0">
                          <a:solidFill>
                            <a:schemeClr val="tx1"/>
                          </a:solidFill>
                          <a:latin typeface="Montserrat" panose="00000500000000000000" pitchFamily="2" charset="0"/>
                        </a:rPr>
                        <a:t>-</a:t>
                      </a:r>
                    </a:p>
                  </a:txBody>
                  <a:tcPr/>
                </a:tc>
                <a:tc>
                  <a:txBody>
                    <a:bodyPr/>
                    <a:lstStyle/>
                    <a:p>
                      <a:r>
                        <a:rPr lang="en-GB" sz="1600" dirty="0">
                          <a:solidFill>
                            <a:schemeClr val="tx1"/>
                          </a:solidFill>
                          <a:latin typeface="Montserrat" panose="00000500000000000000" pitchFamily="2" charset="0"/>
                        </a:rPr>
                        <a:t>-</a:t>
                      </a:r>
                    </a:p>
                  </a:txBody>
                  <a:tcPr/>
                </a:tc>
                <a:extLst>
                  <a:ext uri="{0D108BD9-81ED-4DB2-BD59-A6C34878D82A}">
                    <a16:rowId xmlns:a16="http://schemas.microsoft.com/office/drawing/2014/main" val="301108810"/>
                  </a:ext>
                </a:extLst>
              </a:tr>
            </a:tbl>
          </a:graphicData>
        </a:graphic>
      </p:graphicFrame>
    </p:spTree>
    <p:extLst>
      <p:ext uri="{BB962C8B-B14F-4D97-AF65-F5344CB8AC3E}">
        <p14:creationId xmlns:p14="http://schemas.microsoft.com/office/powerpoint/2010/main" val="3710084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55393B5-314C-5AF9-DCCD-2ADB76E188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B3FA50-1C94-5ACB-982A-98D6C960D444}"/>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Disposals of Non-Current Assets</a:t>
            </a:r>
          </a:p>
        </p:txBody>
      </p:sp>
      <p:sp>
        <p:nvSpPr>
          <p:cNvPr id="3" name="Content Placeholder 2">
            <a:extLst>
              <a:ext uri="{FF2B5EF4-FFF2-40B4-BE49-F238E27FC236}">
                <a16:creationId xmlns:a16="http://schemas.microsoft.com/office/drawing/2014/main" id="{2231AB8B-AD05-12E0-A5FD-B3B77C2A61C4}"/>
              </a:ext>
            </a:extLst>
          </p:cNvPr>
          <p:cNvSpPr>
            <a:spLocks noGrp="1"/>
          </p:cNvSpPr>
          <p:nvPr>
            <p:ph idx="1"/>
          </p:nvPr>
        </p:nvSpPr>
        <p:spPr>
          <a:xfrm>
            <a:off x="652598" y="1004935"/>
            <a:ext cx="10863410" cy="5721790"/>
          </a:xfrm>
        </p:spPr>
        <p:txBody>
          <a:bodyPr>
            <a:normAutofit/>
          </a:bodyPr>
          <a:lstStyle/>
          <a:p>
            <a:pPr marL="0" indent="0">
              <a:buNone/>
            </a:pPr>
            <a:r>
              <a:rPr lang="en-US" sz="1600" dirty="0">
                <a:solidFill>
                  <a:schemeClr val="bg1"/>
                </a:solidFill>
                <a:latin typeface="Montserrat" pitchFamily="2" charset="77"/>
              </a:rPr>
              <a:t>Toby is a sole trader with a financial year end of 31</a:t>
            </a:r>
            <a:r>
              <a:rPr lang="en-US" sz="1600" baseline="30000" dirty="0">
                <a:solidFill>
                  <a:schemeClr val="bg1"/>
                </a:solidFill>
                <a:latin typeface="Montserrat" pitchFamily="2" charset="77"/>
              </a:rPr>
              <a:t>st</a:t>
            </a:r>
            <a:r>
              <a:rPr lang="en-US" sz="1600" dirty="0">
                <a:solidFill>
                  <a:schemeClr val="bg1"/>
                </a:solidFill>
                <a:latin typeface="Montserrat" pitchFamily="2" charset="77"/>
              </a:rPr>
              <a:t> December. Toby is also VAT registered.</a:t>
            </a:r>
          </a:p>
          <a:p>
            <a:pPr marL="0" indent="0">
              <a:buNone/>
            </a:pPr>
            <a:r>
              <a:rPr lang="en-US" sz="1600" dirty="0">
                <a:solidFill>
                  <a:schemeClr val="bg1"/>
                </a:solidFill>
                <a:latin typeface="Montserrat" pitchFamily="2" charset="77"/>
              </a:rPr>
              <a:t>Toby purchased a van on 12/07/20X2 for £32,150 excl VAT but he is now part exchanging this for a new van worth £49,800 incl VAT. The new van was purchased on 28/09/20X5 and Toby has a part exchange allowance of £8,000. The remaining balance is paid from the bank account.</a:t>
            </a:r>
          </a:p>
          <a:p>
            <a:pPr marL="0" indent="0">
              <a:buNone/>
            </a:pPr>
            <a:r>
              <a:rPr lang="en-US" sz="1600" dirty="0">
                <a:solidFill>
                  <a:schemeClr val="bg1"/>
                </a:solidFill>
                <a:latin typeface="Montserrat" pitchFamily="2" charset="77"/>
              </a:rPr>
              <a:t>Using the information from the accounts below, complete the disposals account for the disposal of the old van and clearly showing the transfer of profit or loss to the SPL. You should also update the other accounts where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28B5A70D-814D-5743-6013-6620FF7D5CF7}"/>
              </a:ext>
            </a:extLst>
          </p:cNvPr>
          <p:cNvGraphicFramePr>
            <a:graphicFrameLocks noGrp="1"/>
          </p:cNvGraphicFramePr>
          <p:nvPr>
            <p:extLst>
              <p:ext uri="{D42A27DB-BD31-4B8C-83A1-F6EECF244321}">
                <p14:modId xmlns:p14="http://schemas.microsoft.com/office/powerpoint/2010/main" val="3223364549"/>
              </p:ext>
            </p:extLst>
          </p:nvPr>
        </p:nvGraphicFramePr>
        <p:xfrm>
          <a:off x="652598"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12/07/X2</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32,150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6" name="Table 5">
            <a:extLst>
              <a:ext uri="{FF2B5EF4-FFF2-40B4-BE49-F238E27FC236}">
                <a16:creationId xmlns:a16="http://schemas.microsoft.com/office/drawing/2014/main" id="{4F922314-41B7-AF19-F61F-3522E4E33933}"/>
              </a:ext>
            </a:extLst>
          </p:cNvPr>
          <p:cNvGraphicFramePr>
            <a:graphicFrameLocks noGrp="1"/>
          </p:cNvGraphicFramePr>
          <p:nvPr>
            <p:extLst>
              <p:ext uri="{D42A27DB-BD31-4B8C-83A1-F6EECF244321}">
                <p14:modId xmlns:p14="http://schemas.microsoft.com/office/powerpoint/2010/main" val="912184658"/>
              </p:ext>
            </p:extLst>
          </p:nvPr>
        </p:nvGraphicFramePr>
        <p:xfrm>
          <a:off x="6084303"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22,250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72359647"/>
                  </a:ext>
                </a:extLst>
              </a:tr>
            </a:tbl>
          </a:graphicData>
        </a:graphic>
      </p:graphicFrame>
      <p:graphicFrame>
        <p:nvGraphicFramePr>
          <p:cNvPr id="7" name="Table 6">
            <a:extLst>
              <a:ext uri="{FF2B5EF4-FFF2-40B4-BE49-F238E27FC236}">
                <a16:creationId xmlns:a16="http://schemas.microsoft.com/office/drawing/2014/main" id="{C5AAE8C0-C35E-E49F-5BCC-466CBBBA7605}"/>
              </a:ext>
            </a:extLst>
          </p:cNvPr>
          <p:cNvGraphicFramePr>
            <a:graphicFrameLocks noGrp="1"/>
          </p:cNvGraphicFramePr>
          <p:nvPr>
            <p:extLst>
              <p:ext uri="{D42A27DB-BD31-4B8C-83A1-F6EECF244321}">
                <p14:modId xmlns:p14="http://schemas.microsoft.com/office/powerpoint/2010/main" val="2308639664"/>
              </p:ext>
            </p:extLst>
          </p:nvPr>
        </p:nvGraphicFramePr>
        <p:xfrm>
          <a:off x="652598" y="457109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Disposals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470527553"/>
                  </a:ext>
                </a:extLst>
              </a:tr>
            </a:tbl>
          </a:graphicData>
        </a:graphic>
      </p:graphicFrame>
    </p:spTree>
    <p:extLst>
      <p:ext uri="{BB962C8B-B14F-4D97-AF65-F5344CB8AC3E}">
        <p14:creationId xmlns:p14="http://schemas.microsoft.com/office/powerpoint/2010/main" val="3176074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7EA1912-D25B-DFDF-9A7F-FF5C06754B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C5EC7A-42F1-E2ED-296B-C728AB575E36}"/>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Disposals of Non-Current Assets</a:t>
            </a:r>
          </a:p>
        </p:txBody>
      </p:sp>
      <p:sp>
        <p:nvSpPr>
          <p:cNvPr id="3" name="Content Placeholder 2">
            <a:extLst>
              <a:ext uri="{FF2B5EF4-FFF2-40B4-BE49-F238E27FC236}">
                <a16:creationId xmlns:a16="http://schemas.microsoft.com/office/drawing/2014/main" id="{4A07F988-0C70-5FF4-2BDF-FCA5A3F27C5F}"/>
              </a:ext>
            </a:extLst>
          </p:cNvPr>
          <p:cNvSpPr>
            <a:spLocks noGrp="1"/>
          </p:cNvSpPr>
          <p:nvPr>
            <p:ph idx="1"/>
          </p:nvPr>
        </p:nvSpPr>
        <p:spPr>
          <a:xfrm>
            <a:off x="652598" y="1004935"/>
            <a:ext cx="10863410" cy="5721790"/>
          </a:xfrm>
        </p:spPr>
        <p:txBody>
          <a:bodyPr>
            <a:normAutofit/>
          </a:bodyPr>
          <a:lstStyle/>
          <a:p>
            <a:pPr marL="0" indent="0">
              <a:buNone/>
            </a:pPr>
            <a:r>
              <a:rPr lang="en-US" sz="1600" dirty="0">
                <a:solidFill>
                  <a:schemeClr val="bg1"/>
                </a:solidFill>
                <a:latin typeface="Montserrat" pitchFamily="2" charset="77"/>
              </a:rPr>
              <a:t>Toby is a sole trader with a financial year end of 31</a:t>
            </a:r>
            <a:r>
              <a:rPr lang="en-US" sz="1600" baseline="30000" dirty="0">
                <a:solidFill>
                  <a:schemeClr val="bg1"/>
                </a:solidFill>
                <a:latin typeface="Montserrat" pitchFamily="2" charset="77"/>
              </a:rPr>
              <a:t>st</a:t>
            </a:r>
            <a:r>
              <a:rPr lang="en-US" sz="1600" dirty="0">
                <a:solidFill>
                  <a:schemeClr val="bg1"/>
                </a:solidFill>
                <a:latin typeface="Montserrat" pitchFamily="2" charset="77"/>
              </a:rPr>
              <a:t> December. Toby is also VAT registered.</a:t>
            </a:r>
          </a:p>
          <a:p>
            <a:pPr marL="0" indent="0">
              <a:buNone/>
            </a:pPr>
            <a:r>
              <a:rPr lang="en-US" sz="1600" dirty="0">
                <a:solidFill>
                  <a:schemeClr val="bg1"/>
                </a:solidFill>
                <a:latin typeface="Montserrat" pitchFamily="2" charset="77"/>
              </a:rPr>
              <a:t>Toby purchased a van on 12/07/20X2 for £32,150 excl VAT but he is now part exchanging this for a new van worth £49,800 incl VAT. The new van was purchased on 28/09/20X5 and Toby has a part exchange allowance of £8,000. The remaining balance is paid from the bank account.</a:t>
            </a:r>
          </a:p>
          <a:p>
            <a:pPr marL="0" indent="0">
              <a:buNone/>
            </a:pPr>
            <a:r>
              <a:rPr lang="en-US" sz="1600" dirty="0">
                <a:solidFill>
                  <a:schemeClr val="bg1"/>
                </a:solidFill>
                <a:latin typeface="Montserrat" pitchFamily="2" charset="77"/>
              </a:rPr>
              <a:t>Using the information from the accounts below, complete the disposals account for the disposal of the old van and clearly showing the transfer of profit or loss to the SPL. You should also update the other accounts where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F508FBBA-A370-78E7-74F0-454B8819538B}"/>
              </a:ext>
            </a:extLst>
          </p:cNvPr>
          <p:cNvGraphicFramePr>
            <a:graphicFrameLocks noGrp="1"/>
          </p:cNvGraphicFramePr>
          <p:nvPr>
            <p:extLst>
              <p:ext uri="{D42A27DB-BD31-4B8C-83A1-F6EECF244321}">
                <p14:modId xmlns:p14="http://schemas.microsoft.com/office/powerpoint/2010/main" val="2420853307"/>
              </p:ext>
            </p:extLst>
          </p:nvPr>
        </p:nvGraphicFramePr>
        <p:xfrm>
          <a:off x="652598"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12/07/X2</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32,150</a:t>
                      </a:r>
                    </a:p>
                  </a:txBody>
                  <a:tcPr/>
                </a:tc>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Disposal</a:t>
                      </a:r>
                    </a:p>
                  </a:txBody>
                  <a:tcPr/>
                </a:tc>
                <a:tc>
                  <a:txBody>
                    <a:bodyPr/>
                    <a:lstStyle/>
                    <a:p>
                      <a:r>
                        <a:rPr lang="en-GB" sz="1200" dirty="0">
                          <a:solidFill>
                            <a:srgbClr val="FF0000"/>
                          </a:solidFill>
                          <a:latin typeface="Montserrat" panose="00000500000000000000" pitchFamily="2" charset="0"/>
                        </a:rPr>
                        <a:t>32,150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6" name="Table 5">
            <a:extLst>
              <a:ext uri="{FF2B5EF4-FFF2-40B4-BE49-F238E27FC236}">
                <a16:creationId xmlns:a16="http://schemas.microsoft.com/office/drawing/2014/main" id="{DDE9ECFE-AE9F-9D3F-272A-4D76D76A164D}"/>
              </a:ext>
            </a:extLst>
          </p:cNvPr>
          <p:cNvGraphicFramePr>
            <a:graphicFrameLocks noGrp="1"/>
          </p:cNvGraphicFramePr>
          <p:nvPr>
            <p:extLst>
              <p:ext uri="{D42A27DB-BD31-4B8C-83A1-F6EECF244321}">
                <p14:modId xmlns:p14="http://schemas.microsoft.com/office/powerpoint/2010/main" val="1334923944"/>
              </p:ext>
            </p:extLst>
          </p:nvPr>
        </p:nvGraphicFramePr>
        <p:xfrm>
          <a:off x="6084303"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22,250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72359647"/>
                  </a:ext>
                </a:extLst>
              </a:tr>
            </a:tbl>
          </a:graphicData>
        </a:graphic>
      </p:graphicFrame>
      <p:graphicFrame>
        <p:nvGraphicFramePr>
          <p:cNvPr id="7" name="Table 6">
            <a:extLst>
              <a:ext uri="{FF2B5EF4-FFF2-40B4-BE49-F238E27FC236}">
                <a16:creationId xmlns:a16="http://schemas.microsoft.com/office/drawing/2014/main" id="{CC079591-1A62-062C-BEBE-05CA354B91AC}"/>
              </a:ext>
            </a:extLst>
          </p:cNvPr>
          <p:cNvGraphicFramePr>
            <a:graphicFrameLocks noGrp="1"/>
          </p:cNvGraphicFramePr>
          <p:nvPr>
            <p:extLst>
              <p:ext uri="{D42A27DB-BD31-4B8C-83A1-F6EECF244321}">
                <p14:modId xmlns:p14="http://schemas.microsoft.com/office/powerpoint/2010/main" val="4260411823"/>
              </p:ext>
            </p:extLst>
          </p:nvPr>
        </p:nvGraphicFramePr>
        <p:xfrm>
          <a:off x="652598" y="457109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Disposals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Vehicles</a:t>
                      </a:r>
                    </a:p>
                  </a:txBody>
                  <a:tcPr/>
                </a:tc>
                <a:tc>
                  <a:txBody>
                    <a:bodyPr/>
                    <a:lstStyle/>
                    <a:p>
                      <a:r>
                        <a:rPr lang="en-GB" sz="1200" dirty="0">
                          <a:solidFill>
                            <a:srgbClr val="FF0000"/>
                          </a:solidFill>
                          <a:latin typeface="Montserrat" panose="00000500000000000000" pitchFamily="2" charset="0"/>
                        </a:rPr>
                        <a:t>32,150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470527553"/>
                  </a:ext>
                </a:extLst>
              </a:tr>
            </a:tbl>
          </a:graphicData>
        </a:graphic>
      </p:graphicFrame>
    </p:spTree>
    <p:extLst>
      <p:ext uri="{BB962C8B-B14F-4D97-AF65-F5344CB8AC3E}">
        <p14:creationId xmlns:p14="http://schemas.microsoft.com/office/powerpoint/2010/main" val="3171117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228971-6EDF-CF21-CE82-998309854F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B9B9DA-853C-F3BC-37AF-F2DB641A1295}"/>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Disposals of Non-Current Assets</a:t>
            </a:r>
          </a:p>
        </p:txBody>
      </p:sp>
      <p:sp>
        <p:nvSpPr>
          <p:cNvPr id="3" name="Content Placeholder 2">
            <a:extLst>
              <a:ext uri="{FF2B5EF4-FFF2-40B4-BE49-F238E27FC236}">
                <a16:creationId xmlns:a16="http://schemas.microsoft.com/office/drawing/2014/main" id="{A8AC68C6-F2BC-6B8C-4E31-4B843C5FE715}"/>
              </a:ext>
            </a:extLst>
          </p:cNvPr>
          <p:cNvSpPr>
            <a:spLocks noGrp="1"/>
          </p:cNvSpPr>
          <p:nvPr>
            <p:ph idx="1"/>
          </p:nvPr>
        </p:nvSpPr>
        <p:spPr>
          <a:xfrm>
            <a:off x="652598" y="1004935"/>
            <a:ext cx="10863410" cy="5721790"/>
          </a:xfrm>
        </p:spPr>
        <p:txBody>
          <a:bodyPr>
            <a:normAutofit/>
          </a:bodyPr>
          <a:lstStyle/>
          <a:p>
            <a:pPr marL="0" indent="0">
              <a:buNone/>
            </a:pPr>
            <a:r>
              <a:rPr lang="en-US" sz="1600" dirty="0">
                <a:solidFill>
                  <a:schemeClr val="bg1"/>
                </a:solidFill>
                <a:latin typeface="Montserrat" pitchFamily="2" charset="77"/>
              </a:rPr>
              <a:t>Toby is a sole trader with a financial year end of 31</a:t>
            </a:r>
            <a:r>
              <a:rPr lang="en-US" sz="1600" baseline="30000" dirty="0">
                <a:solidFill>
                  <a:schemeClr val="bg1"/>
                </a:solidFill>
                <a:latin typeface="Montserrat" pitchFamily="2" charset="77"/>
              </a:rPr>
              <a:t>st</a:t>
            </a:r>
            <a:r>
              <a:rPr lang="en-US" sz="1600" dirty="0">
                <a:solidFill>
                  <a:schemeClr val="bg1"/>
                </a:solidFill>
                <a:latin typeface="Montserrat" pitchFamily="2" charset="77"/>
              </a:rPr>
              <a:t> December. Toby is also VAT registered.</a:t>
            </a:r>
          </a:p>
          <a:p>
            <a:pPr marL="0" indent="0">
              <a:buNone/>
            </a:pPr>
            <a:r>
              <a:rPr lang="en-US" sz="1600" dirty="0">
                <a:solidFill>
                  <a:schemeClr val="bg1"/>
                </a:solidFill>
                <a:latin typeface="Montserrat" pitchFamily="2" charset="77"/>
              </a:rPr>
              <a:t>Toby purchased a van on 12/07/20X2 for £32,150 excl VAT but he is now part exchanging this for a new van worth £49,800 incl VAT. The new van was purchased on 28/09/20X5 and Toby has a part exchange allowance of £8,000. The remaining balance is paid from the bank account.</a:t>
            </a:r>
          </a:p>
          <a:p>
            <a:pPr marL="0" indent="0">
              <a:buNone/>
            </a:pPr>
            <a:r>
              <a:rPr lang="en-US" sz="1600" dirty="0">
                <a:solidFill>
                  <a:schemeClr val="bg1"/>
                </a:solidFill>
                <a:latin typeface="Montserrat" pitchFamily="2" charset="77"/>
              </a:rPr>
              <a:t>Using the information from the accounts below, complete the disposals account for the disposal of the old van and clearly showing the transfer of profit or loss to the SPL. You should also update the other accounts where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239EBDE4-E1F1-A6C8-9E4E-AB51BCA67D3A}"/>
              </a:ext>
            </a:extLst>
          </p:cNvPr>
          <p:cNvGraphicFramePr>
            <a:graphicFrameLocks noGrp="1"/>
          </p:cNvGraphicFramePr>
          <p:nvPr>
            <p:extLst>
              <p:ext uri="{D42A27DB-BD31-4B8C-83A1-F6EECF244321}">
                <p14:modId xmlns:p14="http://schemas.microsoft.com/office/powerpoint/2010/main" val="3225621468"/>
              </p:ext>
            </p:extLst>
          </p:nvPr>
        </p:nvGraphicFramePr>
        <p:xfrm>
          <a:off x="652598"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12/07/X2</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32,150</a:t>
                      </a:r>
                    </a:p>
                  </a:txBody>
                  <a:tcPr/>
                </a:tc>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Disposal</a:t>
                      </a:r>
                    </a:p>
                  </a:txBody>
                  <a:tcPr/>
                </a:tc>
                <a:tc>
                  <a:txBody>
                    <a:bodyPr/>
                    <a:lstStyle/>
                    <a:p>
                      <a:r>
                        <a:rPr lang="en-GB" sz="1200" dirty="0">
                          <a:solidFill>
                            <a:srgbClr val="FF0000"/>
                          </a:solidFill>
                          <a:latin typeface="Montserrat" panose="00000500000000000000" pitchFamily="2" charset="0"/>
                        </a:rPr>
                        <a:t>32,150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6" name="Table 5">
            <a:extLst>
              <a:ext uri="{FF2B5EF4-FFF2-40B4-BE49-F238E27FC236}">
                <a16:creationId xmlns:a16="http://schemas.microsoft.com/office/drawing/2014/main" id="{2F7F7B95-4732-2D7B-3C28-8A3A029F44EC}"/>
              </a:ext>
            </a:extLst>
          </p:cNvPr>
          <p:cNvGraphicFramePr>
            <a:graphicFrameLocks noGrp="1"/>
          </p:cNvGraphicFramePr>
          <p:nvPr/>
        </p:nvGraphicFramePr>
        <p:xfrm>
          <a:off x="6084303"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Disposal</a:t>
                      </a:r>
                    </a:p>
                  </a:txBody>
                  <a:tcPr/>
                </a:tc>
                <a:tc>
                  <a:txBody>
                    <a:bodyPr/>
                    <a:lstStyle/>
                    <a:p>
                      <a:r>
                        <a:rPr lang="en-GB" sz="1200" dirty="0">
                          <a:solidFill>
                            <a:srgbClr val="FF0000"/>
                          </a:solidFill>
                          <a:latin typeface="Montserrat" panose="00000500000000000000" pitchFamily="2" charset="0"/>
                        </a:rPr>
                        <a:t>22,250</a:t>
                      </a: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22,250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72359647"/>
                  </a:ext>
                </a:extLst>
              </a:tr>
            </a:tbl>
          </a:graphicData>
        </a:graphic>
      </p:graphicFrame>
      <p:graphicFrame>
        <p:nvGraphicFramePr>
          <p:cNvPr id="7" name="Table 6">
            <a:extLst>
              <a:ext uri="{FF2B5EF4-FFF2-40B4-BE49-F238E27FC236}">
                <a16:creationId xmlns:a16="http://schemas.microsoft.com/office/drawing/2014/main" id="{23ECDDEE-981F-2A88-400A-DD457DE25615}"/>
              </a:ext>
            </a:extLst>
          </p:cNvPr>
          <p:cNvGraphicFramePr>
            <a:graphicFrameLocks noGrp="1"/>
          </p:cNvGraphicFramePr>
          <p:nvPr>
            <p:extLst>
              <p:ext uri="{D42A27DB-BD31-4B8C-83A1-F6EECF244321}">
                <p14:modId xmlns:p14="http://schemas.microsoft.com/office/powerpoint/2010/main" val="512092660"/>
              </p:ext>
            </p:extLst>
          </p:nvPr>
        </p:nvGraphicFramePr>
        <p:xfrm>
          <a:off x="652598" y="457109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Disposals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Vehicles</a:t>
                      </a:r>
                    </a:p>
                  </a:txBody>
                  <a:tcPr/>
                </a:tc>
                <a:tc>
                  <a:txBody>
                    <a:bodyPr/>
                    <a:lstStyle/>
                    <a:p>
                      <a:r>
                        <a:rPr lang="en-GB" sz="1200" dirty="0">
                          <a:solidFill>
                            <a:schemeClr val="tx1"/>
                          </a:solidFill>
                          <a:latin typeface="Montserrat" panose="00000500000000000000" pitchFamily="2" charset="0"/>
                        </a:rPr>
                        <a:t>32,150</a:t>
                      </a:r>
                    </a:p>
                  </a:txBody>
                  <a:tcPr/>
                </a:tc>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VAD</a:t>
                      </a:r>
                    </a:p>
                  </a:txBody>
                  <a:tcPr/>
                </a:tc>
                <a:tc>
                  <a:txBody>
                    <a:bodyPr/>
                    <a:lstStyle/>
                    <a:p>
                      <a:r>
                        <a:rPr lang="en-GB" sz="1200" dirty="0">
                          <a:solidFill>
                            <a:srgbClr val="FF0000"/>
                          </a:solidFill>
                          <a:latin typeface="Montserrat" panose="00000500000000000000" pitchFamily="2" charset="0"/>
                        </a:rPr>
                        <a:t>22,250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470527553"/>
                  </a:ext>
                </a:extLst>
              </a:tr>
            </a:tbl>
          </a:graphicData>
        </a:graphic>
      </p:graphicFrame>
    </p:spTree>
    <p:extLst>
      <p:ext uri="{BB962C8B-B14F-4D97-AF65-F5344CB8AC3E}">
        <p14:creationId xmlns:p14="http://schemas.microsoft.com/office/powerpoint/2010/main" val="2897590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341A87-1373-EC23-6EA4-25B51E5F83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739615-FFFA-7997-44FC-D9E20E374F7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Disposals of Non-Current Assets</a:t>
            </a:r>
          </a:p>
        </p:txBody>
      </p:sp>
      <p:sp>
        <p:nvSpPr>
          <p:cNvPr id="3" name="Content Placeholder 2">
            <a:extLst>
              <a:ext uri="{FF2B5EF4-FFF2-40B4-BE49-F238E27FC236}">
                <a16:creationId xmlns:a16="http://schemas.microsoft.com/office/drawing/2014/main" id="{D6F4431D-7DE0-A179-52B3-280887F8A51B}"/>
              </a:ext>
            </a:extLst>
          </p:cNvPr>
          <p:cNvSpPr>
            <a:spLocks noGrp="1"/>
          </p:cNvSpPr>
          <p:nvPr>
            <p:ph idx="1"/>
          </p:nvPr>
        </p:nvSpPr>
        <p:spPr>
          <a:xfrm>
            <a:off x="652598" y="1004935"/>
            <a:ext cx="10863410" cy="5721790"/>
          </a:xfrm>
        </p:spPr>
        <p:txBody>
          <a:bodyPr>
            <a:normAutofit/>
          </a:bodyPr>
          <a:lstStyle/>
          <a:p>
            <a:pPr marL="0" indent="0">
              <a:buNone/>
            </a:pPr>
            <a:r>
              <a:rPr lang="en-US" sz="1600" dirty="0">
                <a:solidFill>
                  <a:schemeClr val="bg1"/>
                </a:solidFill>
                <a:latin typeface="Montserrat" pitchFamily="2" charset="77"/>
              </a:rPr>
              <a:t>Toby is a sole trader with a financial year end of 31</a:t>
            </a:r>
            <a:r>
              <a:rPr lang="en-US" sz="1600" baseline="30000" dirty="0">
                <a:solidFill>
                  <a:schemeClr val="bg1"/>
                </a:solidFill>
                <a:latin typeface="Montserrat" pitchFamily="2" charset="77"/>
              </a:rPr>
              <a:t>st</a:t>
            </a:r>
            <a:r>
              <a:rPr lang="en-US" sz="1600" dirty="0">
                <a:solidFill>
                  <a:schemeClr val="bg1"/>
                </a:solidFill>
                <a:latin typeface="Montserrat" pitchFamily="2" charset="77"/>
              </a:rPr>
              <a:t> December. Toby is also VAT registered.</a:t>
            </a:r>
          </a:p>
          <a:p>
            <a:pPr marL="0" indent="0">
              <a:buNone/>
            </a:pPr>
            <a:r>
              <a:rPr lang="en-US" sz="1600" dirty="0">
                <a:solidFill>
                  <a:schemeClr val="bg1"/>
                </a:solidFill>
                <a:latin typeface="Montserrat" pitchFamily="2" charset="77"/>
              </a:rPr>
              <a:t>Toby purchased a van on 12/07/20X2 for £32,150 excl VAT but he is now part exchanging this for a new van worth £49,800 incl VAT. The new van was purchased on 28/09/20X5 and Toby has a part exchange allowance of £8,000. The remaining balance is paid from the bank account.</a:t>
            </a:r>
          </a:p>
          <a:p>
            <a:pPr marL="0" indent="0">
              <a:buNone/>
            </a:pPr>
            <a:r>
              <a:rPr lang="en-US" sz="1600" dirty="0">
                <a:solidFill>
                  <a:schemeClr val="bg1"/>
                </a:solidFill>
                <a:latin typeface="Montserrat" pitchFamily="2" charset="77"/>
              </a:rPr>
              <a:t>Using the information from the accounts below, complete the disposals account for the disposal of the old van and clearly showing the transfer of profit or loss to the SPL. You should also update the other accounts where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rgbClr val="FFC000"/>
                </a:solidFill>
                <a:latin typeface="Montserrat" pitchFamily="2" charset="77"/>
              </a:rPr>
              <a:t>£49,800 / 6 x 5 = £41,500 Net</a:t>
            </a:r>
          </a:p>
          <a:p>
            <a:pPr marL="457200" lvl="1" indent="0">
              <a:buNone/>
            </a:pPr>
            <a:endParaRPr lang="en-US" sz="16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BFB05680-C818-4929-B726-6D4D1C17F1C4}"/>
              </a:ext>
            </a:extLst>
          </p:cNvPr>
          <p:cNvGraphicFramePr>
            <a:graphicFrameLocks noGrp="1"/>
          </p:cNvGraphicFramePr>
          <p:nvPr>
            <p:extLst>
              <p:ext uri="{D42A27DB-BD31-4B8C-83A1-F6EECF244321}">
                <p14:modId xmlns:p14="http://schemas.microsoft.com/office/powerpoint/2010/main" val="3094782517"/>
              </p:ext>
            </p:extLst>
          </p:nvPr>
        </p:nvGraphicFramePr>
        <p:xfrm>
          <a:off x="652598"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12/07/X2</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32,150</a:t>
                      </a:r>
                    </a:p>
                  </a:txBody>
                  <a:tcPr/>
                </a:tc>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Disposal</a:t>
                      </a:r>
                    </a:p>
                  </a:txBody>
                  <a:tcPr/>
                </a:tc>
                <a:tc>
                  <a:txBody>
                    <a:bodyPr/>
                    <a:lstStyle/>
                    <a:p>
                      <a:r>
                        <a:rPr lang="en-GB" sz="1200" dirty="0">
                          <a:solidFill>
                            <a:schemeClr val="tx1"/>
                          </a:solidFill>
                          <a:latin typeface="Montserrat" panose="00000500000000000000" pitchFamily="2" charset="0"/>
                        </a:rPr>
                        <a:t>32,150</a:t>
                      </a:r>
                    </a:p>
                  </a:txBody>
                  <a:tcPr/>
                </a:tc>
                <a:extLst>
                  <a:ext uri="{0D108BD9-81ED-4DB2-BD59-A6C34878D82A}">
                    <a16:rowId xmlns:a16="http://schemas.microsoft.com/office/drawing/2014/main" val="1206754738"/>
                  </a:ext>
                </a:extLst>
              </a:tr>
              <a:tr h="137160">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Disposal</a:t>
                      </a:r>
                    </a:p>
                  </a:txBody>
                  <a:tcPr/>
                </a:tc>
                <a:tc>
                  <a:txBody>
                    <a:bodyPr/>
                    <a:lstStyle/>
                    <a:p>
                      <a:r>
                        <a:rPr lang="en-GB" sz="1200" dirty="0">
                          <a:solidFill>
                            <a:srgbClr val="FF0000"/>
                          </a:solidFill>
                          <a:latin typeface="Montserrat" panose="00000500000000000000" pitchFamily="2" charset="0"/>
                        </a:rPr>
                        <a:t>8,000</a:t>
                      </a: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6" name="Table 5">
            <a:extLst>
              <a:ext uri="{FF2B5EF4-FFF2-40B4-BE49-F238E27FC236}">
                <a16:creationId xmlns:a16="http://schemas.microsoft.com/office/drawing/2014/main" id="{8D09A07D-526B-3E6F-E1A1-E11E21F1F8C0}"/>
              </a:ext>
            </a:extLst>
          </p:cNvPr>
          <p:cNvGraphicFramePr>
            <a:graphicFrameLocks noGrp="1"/>
          </p:cNvGraphicFramePr>
          <p:nvPr>
            <p:extLst>
              <p:ext uri="{D42A27DB-BD31-4B8C-83A1-F6EECF244321}">
                <p14:modId xmlns:p14="http://schemas.microsoft.com/office/powerpoint/2010/main" val="3424234643"/>
              </p:ext>
            </p:extLst>
          </p:nvPr>
        </p:nvGraphicFramePr>
        <p:xfrm>
          <a:off x="6084303"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Disposal</a:t>
                      </a:r>
                    </a:p>
                  </a:txBody>
                  <a:tcPr/>
                </a:tc>
                <a:tc>
                  <a:txBody>
                    <a:bodyPr/>
                    <a:lstStyle/>
                    <a:p>
                      <a:r>
                        <a:rPr lang="en-GB" sz="1200" dirty="0">
                          <a:solidFill>
                            <a:schemeClr val="tx1"/>
                          </a:solidFill>
                          <a:latin typeface="Montserrat" panose="00000500000000000000" pitchFamily="2" charset="0"/>
                        </a:rPr>
                        <a:t>22,250</a:t>
                      </a: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22,250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72359647"/>
                  </a:ext>
                </a:extLst>
              </a:tr>
            </a:tbl>
          </a:graphicData>
        </a:graphic>
      </p:graphicFrame>
      <p:graphicFrame>
        <p:nvGraphicFramePr>
          <p:cNvPr id="7" name="Table 6">
            <a:extLst>
              <a:ext uri="{FF2B5EF4-FFF2-40B4-BE49-F238E27FC236}">
                <a16:creationId xmlns:a16="http://schemas.microsoft.com/office/drawing/2014/main" id="{57E4E340-FDA8-714A-C499-4C41C8A0C7F1}"/>
              </a:ext>
            </a:extLst>
          </p:cNvPr>
          <p:cNvGraphicFramePr>
            <a:graphicFrameLocks noGrp="1"/>
          </p:cNvGraphicFramePr>
          <p:nvPr>
            <p:extLst>
              <p:ext uri="{D42A27DB-BD31-4B8C-83A1-F6EECF244321}">
                <p14:modId xmlns:p14="http://schemas.microsoft.com/office/powerpoint/2010/main" val="1060640811"/>
              </p:ext>
            </p:extLst>
          </p:nvPr>
        </p:nvGraphicFramePr>
        <p:xfrm>
          <a:off x="652598" y="457109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Disposals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Vehicles</a:t>
                      </a:r>
                    </a:p>
                  </a:txBody>
                  <a:tcPr/>
                </a:tc>
                <a:tc>
                  <a:txBody>
                    <a:bodyPr/>
                    <a:lstStyle/>
                    <a:p>
                      <a:r>
                        <a:rPr lang="en-GB" sz="1200" dirty="0">
                          <a:solidFill>
                            <a:schemeClr val="tx1"/>
                          </a:solidFill>
                          <a:latin typeface="Montserrat" panose="00000500000000000000" pitchFamily="2" charset="0"/>
                        </a:rPr>
                        <a:t>32,150</a:t>
                      </a:r>
                    </a:p>
                  </a:txBody>
                  <a:tcPr/>
                </a:tc>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VAD</a:t>
                      </a:r>
                    </a:p>
                  </a:txBody>
                  <a:tcPr/>
                </a:tc>
                <a:tc>
                  <a:txBody>
                    <a:bodyPr/>
                    <a:lstStyle/>
                    <a:p>
                      <a:r>
                        <a:rPr lang="en-GB" sz="1200" dirty="0">
                          <a:solidFill>
                            <a:schemeClr val="tx1"/>
                          </a:solidFill>
                          <a:latin typeface="Montserrat" panose="00000500000000000000" pitchFamily="2" charset="0"/>
                        </a:rPr>
                        <a:t>22,250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Vehicles</a:t>
                      </a:r>
                    </a:p>
                  </a:txBody>
                  <a:tcPr/>
                </a:tc>
                <a:tc>
                  <a:txBody>
                    <a:bodyPr/>
                    <a:lstStyle/>
                    <a:p>
                      <a:r>
                        <a:rPr lang="en-GB" sz="1200" dirty="0">
                          <a:solidFill>
                            <a:srgbClr val="FF0000"/>
                          </a:solidFill>
                          <a:latin typeface="Montserrat" panose="00000500000000000000" pitchFamily="2" charset="0"/>
                        </a:rPr>
                        <a:t>8,000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470527553"/>
                  </a:ext>
                </a:extLst>
              </a:tr>
            </a:tbl>
          </a:graphicData>
        </a:graphic>
      </p:graphicFrame>
    </p:spTree>
    <p:extLst>
      <p:ext uri="{BB962C8B-B14F-4D97-AF65-F5344CB8AC3E}">
        <p14:creationId xmlns:p14="http://schemas.microsoft.com/office/powerpoint/2010/main" val="3842766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8B0673-F372-9933-4DAE-631FADAE23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FC3759-2554-15EE-9BB3-DE556AE65874}"/>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Disposals of Non-Current Assets</a:t>
            </a:r>
          </a:p>
        </p:txBody>
      </p:sp>
      <p:sp>
        <p:nvSpPr>
          <p:cNvPr id="3" name="Content Placeholder 2">
            <a:extLst>
              <a:ext uri="{FF2B5EF4-FFF2-40B4-BE49-F238E27FC236}">
                <a16:creationId xmlns:a16="http://schemas.microsoft.com/office/drawing/2014/main" id="{3CA08820-8B9A-ABB4-FEF0-B16AC29CDB3B}"/>
              </a:ext>
            </a:extLst>
          </p:cNvPr>
          <p:cNvSpPr>
            <a:spLocks noGrp="1"/>
          </p:cNvSpPr>
          <p:nvPr>
            <p:ph idx="1"/>
          </p:nvPr>
        </p:nvSpPr>
        <p:spPr>
          <a:xfrm>
            <a:off x="652598" y="1004935"/>
            <a:ext cx="10863410" cy="5721790"/>
          </a:xfrm>
        </p:spPr>
        <p:txBody>
          <a:bodyPr>
            <a:normAutofit/>
          </a:bodyPr>
          <a:lstStyle/>
          <a:p>
            <a:pPr marL="0" indent="0">
              <a:buNone/>
            </a:pPr>
            <a:r>
              <a:rPr lang="en-US" sz="1600" dirty="0">
                <a:solidFill>
                  <a:schemeClr val="bg1"/>
                </a:solidFill>
                <a:latin typeface="Montserrat" pitchFamily="2" charset="77"/>
              </a:rPr>
              <a:t>Toby is a sole trader with a financial year end of 31</a:t>
            </a:r>
            <a:r>
              <a:rPr lang="en-US" sz="1600" baseline="30000" dirty="0">
                <a:solidFill>
                  <a:schemeClr val="bg1"/>
                </a:solidFill>
                <a:latin typeface="Montserrat" pitchFamily="2" charset="77"/>
              </a:rPr>
              <a:t>st</a:t>
            </a:r>
            <a:r>
              <a:rPr lang="en-US" sz="1600" dirty="0">
                <a:solidFill>
                  <a:schemeClr val="bg1"/>
                </a:solidFill>
                <a:latin typeface="Montserrat" pitchFamily="2" charset="77"/>
              </a:rPr>
              <a:t> December. Toby is also VAT registered.</a:t>
            </a:r>
          </a:p>
          <a:p>
            <a:pPr marL="0" indent="0">
              <a:buNone/>
            </a:pPr>
            <a:r>
              <a:rPr lang="en-US" sz="1600" dirty="0">
                <a:solidFill>
                  <a:schemeClr val="bg1"/>
                </a:solidFill>
                <a:latin typeface="Montserrat" pitchFamily="2" charset="77"/>
              </a:rPr>
              <a:t>Toby purchased a van on 12/07/20X2 for £32,150 excl VAT but he is now part exchanging this for a new van worth £49,800 incl VAT. The new van was purchased on 28/09/20X5 and Toby has a part exchange allowance of £8,000. The remaining balance is paid from the bank account.</a:t>
            </a:r>
          </a:p>
          <a:p>
            <a:pPr marL="0" indent="0">
              <a:buNone/>
            </a:pPr>
            <a:r>
              <a:rPr lang="en-US" sz="1600" dirty="0">
                <a:solidFill>
                  <a:schemeClr val="bg1"/>
                </a:solidFill>
                <a:latin typeface="Montserrat" pitchFamily="2" charset="77"/>
              </a:rPr>
              <a:t>Using the information from the accounts below, complete the disposals account for the disposal of the old van and clearly showing the transfer of profit or loss to the SPL. You should also update the other accounts where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r>
              <a:rPr lang="en-US" sz="1600" dirty="0">
                <a:solidFill>
                  <a:srgbClr val="FFC000"/>
                </a:solidFill>
                <a:latin typeface="Montserrat" pitchFamily="2" charset="77"/>
              </a:rPr>
              <a:t>£49,800 / 6 x 5 = £41,500 Net</a:t>
            </a:r>
          </a:p>
          <a:p>
            <a:pPr marL="457200" lvl="1" indent="0">
              <a:buNone/>
            </a:pPr>
            <a:endParaRPr lang="en-US" sz="16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B7072829-244E-3985-0C57-5988CB473BC9}"/>
              </a:ext>
            </a:extLst>
          </p:cNvPr>
          <p:cNvGraphicFramePr>
            <a:graphicFrameLocks noGrp="1"/>
          </p:cNvGraphicFramePr>
          <p:nvPr>
            <p:extLst>
              <p:ext uri="{D42A27DB-BD31-4B8C-83A1-F6EECF244321}">
                <p14:modId xmlns:p14="http://schemas.microsoft.com/office/powerpoint/2010/main" val="908110108"/>
              </p:ext>
            </p:extLst>
          </p:nvPr>
        </p:nvGraphicFramePr>
        <p:xfrm>
          <a:off x="652598"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12/07/X2</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32,150</a:t>
                      </a:r>
                    </a:p>
                  </a:txBody>
                  <a:tcPr/>
                </a:tc>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Disposal</a:t>
                      </a:r>
                    </a:p>
                  </a:txBody>
                  <a:tcPr/>
                </a:tc>
                <a:tc>
                  <a:txBody>
                    <a:bodyPr/>
                    <a:lstStyle/>
                    <a:p>
                      <a:r>
                        <a:rPr lang="en-GB" sz="1200" dirty="0">
                          <a:solidFill>
                            <a:schemeClr val="tx1"/>
                          </a:solidFill>
                          <a:latin typeface="Montserrat" panose="00000500000000000000" pitchFamily="2" charset="0"/>
                        </a:rPr>
                        <a:t>32,150</a:t>
                      </a:r>
                    </a:p>
                  </a:txBody>
                  <a:tcPr/>
                </a:tc>
                <a:extLst>
                  <a:ext uri="{0D108BD9-81ED-4DB2-BD59-A6C34878D82A}">
                    <a16:rowId xmlns:a16="http://schemas.microsoft.com/office/drawing/2014/main" val="1206754738"/>
                  </a:ext>
                </a:extLst>
              </a:tr>
              <a:tr h="137160">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Disposal</a:t>
                      </a:r>
                    </a:p>
                  </a:txBody>
                  <a:tcPr/>
                </a:tc>
                <a:tc>
                  <a:txBody>
                    <a:bodyPr/>
                    <a:lstStyle/>
                    <a:p>
                      <a:r>
                        <a:rPr lang="en-GB" sz="1200" dirty="0">
                          <a:solidFill>
                            <a:srgbClr val="FF0000"/>
                          </a:solidFill>
                          <a:latin typeface="Montserrat" panose="00000500000000000000" pitchFamily="2" charset="0"/>
                        </a:rPr>
                        <a:t>8,000</a:t>
                      </a: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Bank</a:t>
                      </a:r>
                    </a:p>
                  </a:txBody>
                  <a:tcPr/>
                </a:tc>
                <a:tc>
                  <a:txBody>
                    <a:bodyPr/>
                    <a:lstStyle/>
                    <a:p>
                      <a:r>
                        <a:rPr lang="en-GB" sz="1200" dirty="0">
                          <a:solidFill>
                            <a:srgbClr val="FF0000"/>
                          </a:solidFill>
                          <a:latin typeface="Montserrat" panose="00000500000000000000" pitchFamily="2" charset="0"/>
                        </a:rPr>
                        <a:t>33,500</a:t>
                      </a: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6" name="Table 5">
            <a:extLst>
              <a:ext uri="{FF2B5EF4-FFF2-40B4-BE49-F238E27FC236}">
                <a16:creationId xmlns:a16="http://schemas.microsoft.com/office/drawing/2014/main" id="{CBEAD6F6-2BCC-8DF3-1156-B0A74828BD4F}"/>
              </a:ext>
            </a:extLst>
          </p:cNvPr>
          <p:cNvGraphicFramePr>
            <a:graphicFrameLocks noGrp="1"/>
          </p:cNvGraphicFramePr>
          <p:nvPr>
            <p:extLst>
              <p:ext uri="{D42A27DB-BD31-4B8C-83A1-F6EECF244321}">
                <p14:modId xmlns:p14="http://schemas.microsoft.com/office/powerpoint/2010/main" val="1249768171"/>
              </p:ext>
            </p:extLst>
          </p:nvPr>
        </p:nvGraphicFramePr>
        <p:xfrm>
          <a:off x="6084303"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Disposal</a:t>
                      </a:r>
                    </a:p>
                  </a:txBody>
                  <a:tcPr/>
                </a:tc>
                <a:tc>
                  <a:txBody>
                    <a:bodyPr/>
                    <a:lstStyle/>
                    <a:p>
                      <a:r>
                        <a:rPr lang="en-GB" sz="1200" dirty="0">
                          <a:solidFill>
                            <a:schemeClr val="tx1"/>
                          </a:solidFill>
                          <a:latin typeface="Montserrat" panose="00000500000000000000" pitchFamily="2" charset="0"/>
                        </a:rPr>
                        <a:t>22,250</a:t>
                      </a: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22,250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72359647"/>
                  </a:ext>
                </a:extLst>
              </a:tr>
            </a:tbl>
          </a:graphicData>
        </a:graphic>
      </p:graphicFrame>
      <p:graphicFrame>
        <p:nvGraphicFramePr>
          <p:cNvPr id="7" name="Table 6">
            <a:extLst>
              <a:ext uri="{FF2B5EF4-FFF2-40B4-BE49-F238E27FC236}">
                <a16:creationId xmlns:a16="http://schemas.microsoft.com/office/drawing/2014/main" id="{07C46759-2CDB-4AAA-449C-F4A400F4F284}"/>
              </a:ext>
            </a:extLst>
          </p:cNvPr>
          <p:cNvGraphicFramePr>
            <a:graphicFrameLocks noGrp="1"/>
          </p:cNvGraphicFramePr>
          <p:nvPr>
            <p:extLst>
              <p:ext uri="{D42A27DB-BD31-4B8C-83A1-F6EECF244321}">
                <p14:modId xmlns:p14="http://schemas.microsoft.com/office/powerpoint/2010/main" val="1305292858"/>
              </p:ext>
            </p:extLst>
          </p:nvPr>
        </p:nvGraphicFramePr>
        <p:xfrm>
          <a:off x="652598" y="457109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Disposals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Vehicles</a:t>
                      </a:r>
                    </a:p>
                  </a:txBody>
                  <a:tcPr/>
                </a:tc>
                <a:tc>
                  <a:txBody>
                    <a:bodyPr/>
                    <a:lstStyle/>
                    <a:p>
                      <a:r>
                        <a:rPr lang="en-GB" sz="1200" dirty="0">
                          <a:solidFill>
                            <a:schemeClr val="tx1"/>
                          </a:solidFill>
                          <a:latin typeface="Montserrat" panose="00000500000000000000" pitchFamily="2" charset="0"/>
                        </a:rPr>
                        <a:t>32,150</a:t>
                      </a:r>
                    </a:p>
                  </a:txBody>
                  <a:tcPr/>
                </a:tc>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VAD</a:t>
                      </a:r>
                    </a:p>
                  </a:txBody>
                  <a:tcPr/>
                </a:tc>
                <a:tc>
                  <a:txBody>
                    <a:bodyPr/>
                    <a:lstStyle/>
                    <a:p>
                      <a:r>
                        <a:rPr lang="en-GB" sz="1200" dirty="0">
                          <a:solidFill>
                            <a:schemeClr val="tx1"/>
                          </a:solidFill>
                          <a:latin typeface="Montserrat" panose="00000500000000000000" pitchFamily="2" charset="0"/>
                        </a:rPr>
                        <a:t>22,250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Vehicles</a:t>
                      </a:r>
                    </a:p>
                  </a:txBody>
                  <a:tcPr/>
                </a:tc>
                <a:tc>
                  <a:txBody>
                    <a:bodyPr/>
                    <a:lstStyle/>
                    <a:p>
                      <a:r>
                        <a:rPr lang="en-GB" sz="1200" dirty="0">
                          <a:solidFill>
                            <a:srgbClr val="FF0000"/>
                          </a:solidFill>
                          <a:latin typeface="Montserrat" panose="00000500000000000000" pitchFamily="2" charset="0"/>
                        </a:rPr>
                        <a:t>8,000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470527553"/>
                  </a:ext>
                </a:extLst>
              </a:tr>
            </a:tbl>
          </a:graphicData>
        </a:graphic>
      </p:graphicFrame>
    </p:spTree>
    <p:extLst>
      <p:ext uri="{BB962C8B-B14F-4D97-AF65-F5344CB8AC3E}">
        <p14:creationId xmlns:p14="http://schemas.microsoft.com/office/powerpoint/2010/main" val="3230551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A05319-6CCC-F3AD-2288-DEFEF471EE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C4A656-2176-4965-5AC8-CA9F05EF744F}"/>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Disposals of Non-Current Assets</a:t>
            </a:r>
          </a:p>
        </p:txBody>
      </p:sp>
      <p:sp>
        <p:nvSpPr>
          <p:cNvPr id="3" name="Content Placeholder 2">
            <a:extLst>
              <a:ext uri="{FF2B5EF4-FFF2-40B4-BE49-F238E27FC236}">
                <a16:creationId xmlns:a16="http://schemas.microsoft.com/office/drawing/2014/main" id="{B49577F9-86BA-4991-04D4-DC540E083AF2}"/>
              </a:ext>
            </a:extLst>
          </p:cNvPr>
          <p:cNvSpPr>
            <a:spLocks noGrp="1"/>
          </p:cNvSpPr>
          <p:nvPr>
            <p:ph idx="1"/>
          </p:nvPr>
        </p:nvSpPr>
        <p:spPr>
          <a:xfrm>
            <a:off x="652598" y="1004935"/>
            <a:ext cx="10863410" cy="5721790"/>
          </a:xfrm>
        </p:spPr>
        <p:txBody>
          <a:bodyPr>
            <a:normAutofit/>
          </a:bodyPr>
          <a:lstStyle/>
          <a:p>
            <a:pPr marL="0" indent="0">
              <a:buNone/>
            </a:pPr>
            <a:r>
              <a:rPr lang="en-US" sz="1600" dirty="0">
                <a:solidFill>
                  <a:schemeClr val="bg1"/>
                </a:solidFill>
                <a:latin typeface="Montserrat" pitchFamily="2" charset="77"/>
              </a:rPr>
              <a:t>Toby is a sole trader with a financial year end of 31</a:t>
            </a:r>
            <a:r>
              <a:rPr lang="en-US" sz="1600" baseline="30000" dirty="0">
                <a:solidFill>
                  <a:schemeClr val="bg1"/>
                </a:solidFill>
                <a:latin typeface="Montserrat" pitchFamily="2" charset="77"/>
              </a:rPr>
              <a:t>st</a:t>
            </a:r>
            <a:r>
              <a:rPr lang="en-US" sz="1600" dirty="0">
                <a:solidFill>
                  <a:schemeClr val="bg1"/>
                </a:solidFill>
                <a:latin typeface="Montserrat" pitchFamily="2" charset="77"/>
              </a:rPr>
              <a:t> December. Toby is also VAT registered.</a:t>
            </a:r>
          </a:p>
          <a:p>
            <a:pPr marL="0" indent="0">
              <a:buNone/>
            </a:pPr>
            <a:r>
              <a:rPr lang="en-US" sz="1600" dirty="0">
                <a:solidFill>
                  <a:schemeClr val="bg1"/>
                </a:solidFill>
                <a:latin typeface="Montserrat" pitchFamily="2" charset="77"/>
              </a:rPr>
              <a:t>Toby purchased a van on 12/07/20X2 for £32,150 excl VAT but he is now part exchanging this for a new van worth £49,800 incl VAT. The new van was purchased on 28/09/20X5 and Toby has a part exchange allowance of £8,000. The remaining balance is paid from the bank account.</a:t>
            </a:r>
          </a:p>
          <a:p>
            <a:pPr marL="0" indent="0">
              <a:buNone/>
            </a:pPr>
            <a:r>
              <a:rPr lang="en-US" sz="1600" dirty="0">
                <a:solidFill>
                  <a:schemeClr val="bg1"/>
                </a:solidFill>
                <a:latin typeface="Montserrat" pitchFamily="2" charset="77"/>
              </a:rPr>
              <a:t>Using the information from the accounts below, complete the disposals account for the disposal of the old van and clearly showing the transfer of profit or loss to the SPL. You should also update the other accounts where appropriate. </a:t>
            </a: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0" indent="0">
              <a:buNone/>
            </a:pPr>
            <a:endParaRPr lang="en-US" sz="1600" dirty="0">
              <a:solidFill>
                <a:schemeClr val="bg1"/>
              </a:solidFill>
              <a:latin typeface="Montserrat" pitchFamily="2" charset="77"/>
            </a:endParaRPr>
          </a:p>
          <a:p>
            <a:pPr marL="457200" lvl="1" indent="0">
              <a:buNone/>
            </a:pPr>
            <a:endParaRPr lang="en-US" sz="1600" dirty="0">
              <a:solidFill>
                <a:schemeClr val="bg1"/>
              </a:solidFill>
              <a:latin typeface="Montserrat" pitchFamily="2" charset="77"/>
            </a:endParaRPr>
          </a:p>
        </p:txBody>
      </p:sp>
      <p:graphicFrame>
        <p:nvGraphicFramePr>
          <p:cNvPr id="5" name="Table 4">
            <a:extLst>
              <a:ext uri="{FF2B5EF4-FFF2-40B4-BE49-F238E27FC236}">
                <a16:creationId xmlns:a16="http://schemas.microsoft.com/office/drawing/2014/main" id="{E112695D-7EB3-E347-A3B3-D05C8AA089EA}"/>
              </a:ext>
            </a:extLst>
          </p:cNvPr>
          <p:cNvGraphicFramePr>
            <a:graphicFrameLocks noGrp="1"/>
          </p:cNvGraphicFramePr>
          <p:nvPr>
            <p:extLst>
              <p:ext uri="{D42A27DB-BD31-4B8C-83A1-F6EECF244321}">
                <p14:modId xmlns:p14="http://schemas.microsoft.com/office/powerpoint/2010/main" val="2956787128"/>
              </p:ext>
            </p:extLst>
          </p:nvPr>
        </p:nvGraphicFramePr>
        <p:xfrm>
          <a:off x="652598"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12/07/X2</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32,150</a:t>
                      </a:r>
                    </a:p>
                  </a:txBody>
                  <a:tcPr/>
                </a:tc>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Disposal</a:t>
                      </a:r>
                    </a:p>
                  </a:txBody>
                  <a:tcPr/>
                </a:tc>
                <a:tc>
                  <a:txBody>
                    <a:bodyPr/>
                    <a:lstStyle/>
                    <a:p>
                      <a:r>
                        <a:rPr lang="en-GB" sz="1200" dirty="0">
                          <a:solidFill>
                            <a:schemeClr val="tx1"/>
                          </a:solidFill>
                          <a:latin typeface="Montserrat" panose="00000500000000000000" pitchFamily="2" charset="0"/>
                        </a:rPr>
                        <a:t>32,150</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Disposal</a:t>
                      </a:r>
                    </a:p>
                  </a:txBody>
                  <a:tcPr/>
                </a:tc>
                <a:tc>
                  <a:txBody>
                    <a:bodyPr/>
                    <a:lstStyle/>
                    <a:p>
                      <a:r>
                        <a:rPr lang="en-GB" sz="1200" dirty="0">
                          <a:solidFill>
                            <a:schemeClr val="tx1"/>
                          </a:solidFill>
                          <a:latin typeface="Montserrat" panose="00000500000000000000" pitchFamily="2" charset="0"/>
                        </a:rPr>
                        <a:t>8,000</a:t>
                      </a: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Bank</a:t>
                      </a:r>
                    </a:p>
                  </a:txBody>
                  <a:tcPr/>
                </a:tc>
                <a:tc>
                  <a:txBody>
                    <a:bodyPr/>
                    <a:lstStyle/>
                    <a:p>
                      <a:r>
                        <a:rPr lang="en-GB" sz="1200" dirty="0">
                          <a:solidFill>
                            <a:schemeClr val="tx1"/>
                          </a:solidFill>
                          <a:latin typeface="Montserrat" panose="00000500000000000000" pitchFamily="2" charset="0"/>
                        </a:rPr>
                        <a:t>33,500</a:t>
                      </a: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6" name="Table 5">
            <a:extLst>
              <a:ext uri="{FF2B5EF4-FFF2-40B4-BE49-F238E27FC236}">
                <a16:creationId xmlns:a16="http://schemas.microsoft.com/office/drawing/2014/main" id="{65D13349-CA93-4B2B-8090-A5510E49F7C5}"/>
              </a:ext>
            </a:extLst>
          </p:cNvPr>
          <p:cNvGraphicFramePr>
            <a:graphicFrameLocks noGrp="1"/>
          </p:cNvGraphicFramePr>
          <p:nvPr>
            <p:extLst>
              <p:ext uri="{D42A27DB-BD31-4B8C-83A1-F6EECF244321}">
                <p14:modId xmlns:p14="http://schemas.microsoft.com/office/powerpoint/2010/main" val="3660636628"/>
              </p:ext>
            </p:extLst>
          </p:nvPr>
        </p:nvGraphicFramePr>
        <p:xfrm>
          <a:off x="6084303" y="295565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Vehicles Accumulated Depreciation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Disposal</a:t>
                      </a:r>
                    </a:p>
                  </a:txBody>
                  <a:tcPr/>
                </a:tc>
                <a:tc>
                  <a:txBody>
                    <a:bodyPr/>
                    <a:lstStyle/>
                    <a:p>
                      <a:r>
                        <a:rPr lang="en-GB" sz="1200" dirty="0">
                          <a:solidFill>
                            <a:schemeClr val="tx1"/>
                          </a:solidFill>
                          <a:latin typeface="Montserrat" panose="00000500000000000000" pitchFamily="2" charset="0"/>
                        </a:rPr>
                        <a:t>22,250</a:t>
                      </a: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22,250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72359647"/>
                  </a:ext>
                </a:extLst>
              </a:tr>
            </a:tbl>
          </a:graphicData>
        </a:graphic>
      </p:graphicFrame>
      <p:graphicFrame>
        <p:nvGraphicFramePr>
          <p:cNvPr id="7" name="Table 6">
            <a:extLst>
              <a:ext uri="{FF2B5EF4-FFF2-40B4-BE49-F238E27FC236}">
                <a16:creationId xmlns:a16="http://schemas.microsoft.com/office/drawing/2014/main" id="{0BA4ECE3-88D1-9755-F9F3-009B7C8EAC5F}"/>
              </a:ext>
            </a:extLst>
          </p:cNvPr>
          <p:cNvGraphicFramePr>
            <a:graphicFrameLocks noGrp="1"/>
          </p:cNvGraphicFramePr>
          <p:nvPr>
            <p:extLst>
              <p:ext uri="{D42A27DB-BD31-4B8C-83A1-F6EECF244321}">
                <p14:modId xmlns:p14="http://schemas.microsoft.com/office/powerpoint/2010/main" val="4247808390"/>
              </p:ext>
            </p:extLst>
          </p:nvPr>
        </p:nvGraphicFramePr>
        <p:xfrm>
          <a:off x="652598" y="457109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Disposals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Vehicles</a:t>
                      </a:r>
                    </a:p>
                  </a:txBody>
                  <a:tcPr/>
                </a:tc>
                <a:tc>
                  <a:txBody>
                    <a:bodyPr/>
                    <a:lstStyle/>
                    <a:p>
                      <a:r>
                        <a:rPr lang="en-GB" sz="1200" dirty="0">
                          <a:solidFill>
                            <a:schemeClr val="tx1"/>
                          </a:solidFill>
                          <a:latin typeface="Montserrat" panose="00000500000000000000" pitchFamily="2" charset="0"/>
                        </a:rPr>
                        <a:t>32,150</a:t>
                      </a:r>
                    </a:p>
                  </a:txBody>
                  <a:tcPr/>
                </a:tc>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VAD</a:t>
                      </a:r>
                    </a:p>
                  </a:txBody>
                  <a:tcPr/>
                </a:tc>
                <a:tc>
                  <a:txBody>
                    <a:bodyPr/>
                    <a:lstStyle/>
                    <a:p>
                      <a:r>
                        <a:rPr lang="en-GB" sz="1200" dirty="0">
                          <a:solidFill>
                            <a:schemeClr val="tx1"/>
                          </a:solidFill>
                          <a:latin typeface="Montserrat" panose="00000500000000000000" pitchFamily="2" charset="0"/>
                        </a:rPr>
                        <a:t>22,250</a:t>
                      </a:r>
                    </a:p>
                  </a:txBody>
                  <a:tcPr/>
                </a:tc>
                <a:extLst>
                  <a:ext uri="{0D108BD9-81ED-4DB2-BD59-A6C34878D82A}">
                    <a16:rowId xmlns:a16="http://schemas.microsoft.com/office/drawing/2014/main" val="1206754738"/>
                  </a:ext>
                </a:extLst>
              </a:tr>
              <a:tr h="137160">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28/09/X5</a:t>
                      </a:r>
                    </a:p>
                  </a:txBody>
                  <a:tcPr/>
                </a:tc>
                <a:tc>
                  <a:txBody>
                    <a:bodyPr/>
                    <a:lstStyle/>
                    <a:p>
                      <a:r>
                        <a:rPr lang="en-GB" sz="1200" dirty="0">
                          <a:solidFill>
                            <a:schemeClr val="tx1"/>
                          </a:solidFill>
                          <a:latin typeface="Montserrat" panose="00000500000000000000" pitchFamily="2" charset="0"/>
                        </a:rPr>
                        <a:t>Vehicles</a:t>
                      </a:r>
                    </a:p>
                  </a:txBody>
                  <a:tcPr/>
                </a:tc>
                <a:tc>
                  <a:txBody>
                    <a:bodyPr/>
                    <a:lstStyle/>
                    <a:p>
                      <a:r>
                        <a:rPr lang="en-GB" sz="1200" dirty="0">
                          <a:solidFill>
                            <a:schemeClr val="tx1"/>
                          </a:solidFill>
                          <a:latin typeface="Montserrat" panose="00000500000000000000" pitchFamily="2" charset="0"/>
                        </a:rPr>
                        <a:t>8,000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28/09/X5</a:t>
                      </a:r>
                    </a:p>
                  </a:txBody>
                  <a:tcPr/>
                </a:tc>
                <a:tc>
                  <a:txBody>
                    <a:bodyPr/>
                    <a:lstStyle/>
                    <a:p>
                      <a:r>
                        <a:rPr lang="en-GB" sz="1200" dirty="0">
                          <a:solidFill>
                            <a:srgbClr val="FF0000"/>
                          </a:solidFill>
                          <a:latin typeface="Montserrat" panose="00000500000000000000" pitchFamily="2" charset="0"/>
                        </a:rPr>
                        <a:t>SPL loss</a:t>
                      </a:r>
                    </a:p>
                  </a:txBody>
                  <a:tcPr/>
                </a:tc>
                <a:tc>
                  <a:txBody>
                    <a:bodyPr/>
                    <a:lstStyle/>
                    <a:p>
                      <a:r>
                        <a:rPr lang="en-GB" sz="1200" dirty="0">
                          <a:solidFill>
                            <a:srgbClr val="FF0000"/>
                          </a:solidFill>
                          <a:latin typeface="Montserrat" panose="00000500000000000000" pitchFamily="2" charset="0"/>
                        </a:rPr>
                        <a:t>1,900</a:t>
                      </a:r>
                    </a:p>
                  </a:txBody>
                  <a:tcPr/>
                </a:tc>
                <a:extLst>
                  <a:ext uri="{0D108BD9-81ED-4DB2-BD59-A6C34878D82A}">
                    <a16:rowId xmlns:a16="http://schemas.microsoft.com/office/drawing/2014/main" val="3470527553"/>
                  </a:ext>
                </a:extLst>
              </a:tr>
            </a:tbl>
          </a:graphicData>
        </a:graphic>
      </p:graphicFrame>
    </p:spTree>
    <p:extLst>
      <p:ext uri="{BB962C8B-B14F-4D97-AF65-F5344CB8AC3E}">
        <p14:creationId xmlns:p14="http://schemas.microsoft.com/office/powerpoint/2010/main" val="1197741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C38E95-B838-C931-2653-8AFF3ABDD3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9F6972-A0D8-B3CF-ACCA-9CDD212C4666}"/>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Accruals and Prepayments</a:t>
            </a:r>
          </a:p>
        </p:txBody>
      </p:sp>
      <p:sp>
        <p:nvSpPr>
          <p:cNvPr id="3" name="Content Placeholder 2">
            <a:extLst>
              <a:ext uri="{FF2B5EF4-FFF2-40B4-BE49-F238E27FC236}">
                <a16:creationId xmlns:a16="http://schemas.microsoft.com/office/drawing/2014/main" id="{79ED2356-E766-9084-5B74-C214FD853654}"/>
              </a:ext>
            </a:extLst>
          </p:cNvPr>
          <p:cNvSpPr>
            <a:spLocks noGrp="1"/>
          </p:cNvSpPr>
          <p:nvPr>
            <p:ph idx="1"/>
          </p:nvPr>
        </p:nvSpPr>
        <p:spPr>
          <a:xfrm>
            <a:off x="571117" y="1258432"/>
            <a:ext cx="10863410" cy="5721790"/>
          </a:xfrm>
        </p:spPr>
        <p:txBody>
          <a:bodyPr>
            <a:normAutofit/>
          </a:bodyPr>
          <a:lstStyle/>
          <a:p>
            <a:r>
              <a:rPr lang="en-US" sz="1600" dirty="0">
                <a:solidFill>
                  <a:schemeClr val="bg1"/>
                </a:solidFill>
                <a:latin typeface="Montserrat" panose="00000500000000000000" pitchFamily="2" charset="0"/>
              </a:rPr>
              <a:t>Accruals will always increase the balance of the income/expense account you are dealing with. The opposite entry will then be posted to the Accruals account in the SFP as either a current asset or current liability.</a:t>
            </a:r>
          </a:p>
          <a:p>
            <a:r>
              <a:rPr lang="en-US" sz="1600" dirty="0">
                <a:solidFill>
                  <a:schemeClr val="bg1"/>
                </a:solidFill>
                <a:latin typeface="Montserrat" panose="00000500000000000000" pitchFamily="2" charset="0"/>
              </a:rPr>
              <a:t>Prepayments will always decrease the balance of the income/expense account you are dealing with. The opposite entry will then be posted to the Prepayments account in the SFP as either a current asset or current liability.</a:t>
            </a:r>
          </a:p>
          <a:p>
            <a:r>
              <a:rPr lang="en-US" sz="1600" dirty="0">
                <a:solidFill>
                  <a:schemeClr val="bg1"/>
                </a:solidFill>
                <a:latin typeface="Montserrat" panose="00000500000000000000" pitchFamily="2" charset="0"/>
              </a:rPr>
              <a:t>Dates are key – look out for the details telling you which financial year transactions relate to!</a:t>
            </a: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spTree>
    <p:extLst>
      <p:ext uri="{BB962C8B-B14F-4D97-AF65-F5344CB8AC3E}">
        <p14:creationId xmlns:p14="http://schemas.microsoft.com/office/powerpoint/2010/main" val="2994613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FBE38D-9109-376F-08FE-E83D8AB0EC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3AC8B3-9219-B0B8-ED9D-E25A96443C08}"/>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Expenses</a:t>
            </a:r>
          </a:p>
        </p:txBody>
      </p:sp>
      <p:sp>
        <p:nvSpPr>
          <p:cNvPr id="3" name="Content Placeholder 2">
            <a:extLst>
              <a:ext uri="{FF2B5EF4-FFF2-40B4-BE49-F238E27FC236}">
                <a16:creationId xmlns:a16="http://schemas.microsoft.com/office/drawing/2014/main" id="{830F5ABF-744F-1B67-580F-58101F8E0AF7}"/>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8B13B444-DA47-59AD-18DC-B99CE0F698ED}"/>
              </a:ext>
            </a:extLst>
          </p:cNvPr>
          <p:cNvGraphicFramePr>
            <a:graphicFrameLocks noGrp="1"/>
          </p:cNvGraphicFramePr>
          <p:nvPr>
            <p:extLst>
              <p:ext uri="{D42A27DB-BD31-4B8C-83A1-F6EECF244321}">
                <p14:modId xmlns:p14="http://schemas.microsoft.com/office/powerpoint/2010/main" val="1368063521"/>
              </p:ext>
            </p:extLst>
          </p:nvPr>
        </p:nvGraphicFramePr>
        <p:xfrm>
          <a:off x="723517" y="2385502"/>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r>
                        <a:rPr lang="en-GB" dirty="0">
                          <a:solidFill>
                            <a:srgbClr val="FF0000"/>
                          </a:solidFill>
                        </a:rPr>
                        <a:t>660</a:t>
                      </a:r>
                    </a:p>
                  </a:txBody>
                  <a:tcPr/>
                </a:tc>
                <a:tc>
                  <a:txBody>
                    <a:bodyPr/>
                    <a:lstStyle/>
                    <a:p>
                      <a:r>
                        <a:rPr lang="en-GB" dirty="0">
                          <a:solidFill>
                            <a:srgbClr val="FF0000"/>
                          </a:solidFill>
                        </a:rPr>
                        <a:t>660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660</a:t>
                      </a:r>
                    </a:p>
                  </a:txBody>
                  <a:tcPr>
                    <a:lnL w="12700" cap="flat" cmpd="sng" algn="ctr">
                      <a:solidFill>
                        <a:schemeClr val="tx1"/>
                      </a:solidFill>
                      <a:prstDash val="solid"/>
                      <a:round/>
                      <a:headEnd type="none" w="med" len="med"/>
                      <a:tailEnd type="none" w="med" len="med"/>
                    </a:lnL>
                  </a:tcPr>
                </a:tc>
                <a:tc>
                  <a:txBody>
                    <a:bodyPr/>
                    <a:lstStyle/>
                    <a:p>
                      <a:endParaRPr lang="en-GB" dirty="0"/>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73A5FEE6-0D3E-1395-8E9B-3A41449B89A5}"/>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January 2026, Jamie receives an electricity bill for £1,980 which covers the period of November 2025 – January 2026. </a:t>
            </a:r>
          </a:p>
          <a:p>
            <a:pPr marL="0" indent="0">
              <a:buFont typeface="Arial" panose="020B0604020202020204" pitchFamily="34" charset="0"/>
              <a:buNone/>
            </a:pPr>
            <a:r>
              <a:rPr lang="en-US" sz="1600" dirty="0">
                <a:solidFill>
                  <a:schemeClr val="bg1"/>
                </a:solidFill>
                <a:latin typeface="Montserrat" panose="00000500000000000000" pitchFamily="2" charset="0"/>
              </a:rPr>
              <a:t>How should Jamie record the year-end adjustment in the accounts?</a:t>
            </a:r>
            <a:endParaRPr lang="en-GB" dirty="0"/>
          </a:p>
          <a:p>
            <a:pPr marL="457200" lvl="1" indent="0">
              <a:buFont typeface="Arial" panose="020B0604020202020204" pitchFamily="34" charset="0"/>
              <a:buNone/>
            </a:pP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3270BEA7-F9AA-3D6D-DCA4-9A0F39C1FC9E}"/>
              </a:ext>
            </a:extLst>
          </p:cNvPr>
          <p:cNvGraphicFramePr>
            <a:graphicFrameLocks noGrp="1"/>
          </p:cNvGraphicFramePr>
          <p:nvPr>
            <p:extLst>
              <p:ext uri="{D42A27DB-BD31-4B8C-83A1-F6EECF244321}">
                <p14:modId xmlns:p14="http://schemas.microsoft.com/office/powerpoint/2010/main" val="2034187844"/>
              </p:ext>
            </p:extLst>
          </p:nvPr>
        </p:nvGraphicFramePr>
        <p:xfrm>
          <a:off x="470020"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Electricity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7,150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7633F17F-DCD9-59BB-AEEA-582E275CAB44}"/>
              </a:ext>
            </a:extLst>
          </p:cNvPr>
          <p:cNvGraphicFramePr>
            <a:graphicFrameLocks noGrp="1"/>
          </p:cNvGraphicFramePr>
          <p:nvPr>
            <p:extLst>
              <p:ext uri="{D42A27DB-BD31-4B8C-83A1-F6EECF244321}">
                <p14:modId xmlns:p14="http://schemas.microsoft.com/office/powerpoint/2010/main" val="532423657"/>
              </p:ext>
            </p:extLst>
          </p:nvPr>
        </p:nvGraphicFramePr>
        <p:xfrm>
          <a:off x="5952273"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1009196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74ADA5-DCD4-D4B6-7909-D27A94FDEA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37D8B-2B62-A8AF-BD83-3A7256BB701C}"/>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Expenses</a:t>
            </a:r>
          </a:p>
        </p:txBody>
      </p:sp>
      <p:sp>
        <p:nvSpPr>
          <p:cNvPr id="3" name="Content Placeholder 2">
            <a:extLst>
              <a:ext uri="{FF2B5EF4-FFF2-40B4-BE49-F238E27FC236}">
                <a16:creationId xmlns:a16="http://schemas.microsoft.com/office/drawing/2014/main" id="{75D34D43-74A6-A4F0-DE94-C4EE328C7A01}"/>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A5C9E73C-06F6-D74E-E7E8-0736DE8B50CB}"/>
              </a:ext>
            </a:extLst>
          </p:cNvPr>
          <p:cNvGraphicFramePr>
            <a:graphicFrameLocks noGrp="1"/>
          </p:cNvGraphicFramePr>
          <p:nvPr/>
        </p:nvGraphicFramePr>
        <p:xfrm>
          <a:off x="723517" y="2385502"/>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r>
                        <a:rPr lang="en-GB" dirty="0">
                          <a:solidFill>
                            <a:srgbClr val="FF0000"/>
                          </a:solidFill>
                        </a:rPr>
                        <a:t>660</a:t>
                      </a:r>
                    </a:p>
                  </a:txBody>
                  <a:tcPr/>
                </a:tc>
                <a:tc>
                  <a:txBody>
                    <a:bodyPr/>
                    <a:lstStyle/>
                    <a:p>
                      <a:r>
                        <a:rPr lang="en-GB" dirty="0">
                          <a:solidFill>
                            <a:srgbClr val="FF0000"/>
                          </a:solidFill>
                        </a:rPr>
                        <a:t>660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660</a:t>
                      </a:r>
                    </a:p>
                  </a:txBody>
                  <a:tcPr>
                    <a:lnL w="12700" cap="flat" cmpd="sng" algn="ctr">
                      <a:solidFill>
                        <a:schemeClr val="tx1"/>
                      </a:solidFill>
                      <a:prstDash val="solid"/>
                      <a:round/>
                      <a:headEnd type="none" w="med" len="med"/>
                      <a:tailEnd type="none" w="med" len="med"/>
                    </a:lnL>
                  </a:tcPr>
                </a:tc>
                <a:tc>
                  <a:txBody>
                    <a:bodyPr/>
                    <a:lstStyle/>
                    <a:p>
                      <a:endParaRPr lang="en-GB" dirty="0"/>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D037FB49-D4D0-15BB-51FE-C9906379FD5C}"/>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January 2026, Jamie receives an electricity bill for £1,980 which covers the period of November 2025 – January 2026. </a:t>
            </a:r>
          </a:p>
          <a:p>
            <a:pPr marL="0" indent="0">
              <a:buFont typeface="Arial" panose="020B0604020202020204" pitchFamily="34" charset="0"/>
              <a:buNone/>
            </a:pPr>
            <a:r>
              <a:rPr lang="en-US" sz="1600" dirty="0">
                <a:solidFill>
                  <a:schemeClr val="bg1"/>
                </a:solidFill>
                <a:latin typeface="Montserrat" panose="00000500000000000000" pitchFamily="2" charset="0"/>
              </a:rPr>
              <a:t>How should Jamie record the year-end adjustment in the accounts?</a:t>
            </a:r>
            <a:endParaRPr lang="en-GB" dirty="0"/>
          </a:p>
          <a:p>
            <a:pPr marL="457200" lvl="1" indent="0">
              <a:buFont typeface="Arial" panose="020B0604020202020204" pitchFamily="34" charset="0"/>
              <a:buNone/>
            </a:pP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42320BC7-DBE6-975D-7771-89A466BF4447}"/>
              </a:ext>
            </a:extLst>
          </p:cNvPr>
          <p:cNvGraphicFramePr>
            <a:graphicFrameLocks noGrp="1"/>
          </p:cNvGraphicFramePr>
          <p:nvPr>
            <p:extLst>
              <p:ext uri="{D42A27DB-BD31-4B8C-83A1-F6EECF244321}">
                <p14:modId xmlns:p14="http://schemas.microsoft.com/office/powerpoint/2010/main" val="2694963434"/>
              </p:ext>
            </p:extLst>
          </p:nvPr>
        </p:nvGraphicFramePr>
        <p:xfrm>
          <a:off x="470020"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Electricity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7,150</a:t>
                      </a:r>
                    </a:p>
                  </a:txBody>
                  <a:tcPr/>
                </a:tc>
                <a:tc>
                  <a:txBody>
                    <a:bodyPr/>
                    <a:lstStyle/>
                    <a:p>
                      <a:endParaRPr lang="en-GB" sz="1200" dirty="0">
                        <a:solidFill>
                          <a:srgbClr val="00B0F0"/>
                        </a:solidFill>
                        <a:latin typeface="Montserrat" panose="00000500000000000000" pitchFamily="2" charset="0"/>
                      </a:endParaRPr>
                    </a:p>
                  </a:txBody>
                  <a:tcPr/>
                </a:tc>
                <a:tc>
                  <a:txBody>
                    <a:bodyPr/>
                    <a:lstStyle/>
                    <a:p>
                      <a:endParaRPr lang="en-GB" sz="1200" dirty="0">
                        <a:solidFill>
                          <a:srgbClr val="00B0F0"/>
                        </a:solidFill>
                        <a:latin typeface="Montserrat" panose="00000500000000000000" pitchFamily="2" charset="0"/>
                      </a:endParaRPr>
                    </a:p>
                  </a:txBody>
                  <a:tcPr/>
                </a:tc>
                <a:tc>
                  <a:txBody>
                    <a:bodyPr/>
                    <a:lstStyle/>
                    <a:p>
                      <a:endParaRPr lang="en-GB" sz="1200" dirty="0">
                        <a:solidFill>
                          <a:srgbClr val="00B0F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err="1">
                          <a:solidFill>
                            <a:srgbClr val="FF0000"/>
                          </a:solidFill>
                          <a:latin typeface="Montserrat" panose="00000500000000000000" pitchFamily="2" charset="0"/>
                        </a:rPr>
                        <a:t>Acc</a:t>
                      </a:r>
                      <a:r>
                        <a:rPr lang="en-GB" sz="1200" dirty="0">
                          <a:solidFill>
                            <a:srgbClr val="FF0000"/>
                          </a:solidFill>
                          <a:latin typeface="Montserrat" panose="00000500000000000000" pitchFamily="2" charset="0"/>
                        </a:rPr>
                        <a:t> Exp</a:t>
                      </a:r>
                    </a:p>
                  </a:txBody>
                  <a:tcPr/>
                </a:tc>
                <a:tc>
                  <a:txBody>
                    <a:bodyPr/>
                    <a:lstStyle/>
                    <a:p>
                      <a:r>
                        <a:rPr lang="en-GB" sz="1200" dirty="0">
                          <a:solidFill>
                            <a:srgbClr val="FF0000"/>
                          </a:solidFill>
                          <a:latin typeface="Montserrat" panose="00000500000000000000" pitchFamily="2" charset="0"/>
                        </a:rPr>
                        <a:t>1,320</a:t>
                      </a: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AEDB80EC-6129-918A-5678-01DF83F0BCC5}"/>
              </a:ext>
            </a:extLst>
          </p:cNvPr>
          <p:cNvGraphicFramePr>
            <a:graphicFrameLocks noGrp="1"/>
          </p:cNvGraphicFramePr>
          <p:nvPr>
            <p:extLst>
              <p:ext uri="{D42A27DB-BD31-4B8C-83A1-F6EECF244321}">
                <p14:modId xmlns:p14="http://schemas.microsoft.com/office/powerpoint/2010/main" val="3393821394"/>
              </p:ext>
            </p:extLst>
          </p:nvPr>
        </p:nvGraphicFramePr>
        <p:xfrm>
          <a:off x="5952273"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Electric</a:t>
                      </a:r>
                    </a:p>
                  </a:txBody>
                  <a:tcPr/>
                </a:tc>
                <a:tc>
                  <a:txBody>
                    <a:bodyPr/>
                    <a:lstStyle/>
                    <a:p>
                      <a:r>
                        <a:rPr lang="en-GB" sz="1200" dirty="0">
                          <a:solidFill>
                            <a:srgbClr val="FF0000"/>
                          </a:solidFill>
                          <a:latin typeface="Montserrat" panose="00000500000000000000" pitchFamily="2" charset="0"/>
                        </a:rPr>
                        <a:t>1,320</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3916771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3806C-648D-5CD0-BC8C-16299E4B93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C66516-65FE-7E35-3370-BEFA8805ED91}"/>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Expenses</a:t>
            </a:r>
          </a:p>
        </p:txBody>
      </p:sp>
      <p:sp>
        <p:nvSpPr>
          <p:cNvPr id="3" name="Content Placeholder 2">
            <a:extLst>
              <a:ext uri="{FF2B5EF4-FFF2-40B4-BE49-F238E27FC236}">
                <a16:creationId xmlns:a16="http://schemas.microsoft.com/office/drawing/2014/main" id="{53F886D8-5DC3-7E97-D519-967D5F2049C9}"/>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5C0ABF0E-9090-9F67-1D51-A7F4E9F52AFF}"/>
              </a:ext>
            </a:extLst>
          </p:cNvPr>
          <p:cNvGraphicFramePr>
            <a:graphicFrameLocks noGrp="1"/>
          </p:cNvGraphicFramePr>
          <p:nvPr/>
        </p:nvGraphicFramePr>
        <p:xfrm>
          <a:off x="723517" y="2385502"/>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r>
                        <a:rPr lang="en-GB" dirty="0">
                          <a:solidFill>
                            <a:srgbClr val="FF0000"/>
                          </a:solidFill>
                        </a:rPr>
                        <a:t>660</a:t>
                      </a:r>
                    </a:p>
                  </a:txBody>
                  <a:tcPr/>
                </a:tc>
                <a:tc>
                  <a:txBody>
                    <a:bodyPr/>
                    <a:lstStyle/>
                    <a:p>
                      <a:r>
                        <a:rPr lang="en-GB" dirty="0">
                          <a:solidFill>
                            <a:srgbClr val="FF0000"/>
                          </a:solidFill>
                        </a:rPr>
                        <a:t>660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660</a:t>
                      </a:r>
                    </a:p>
                  </a:txBody>
                  <a:tcPr>
                    <a:lnL w="12700" cap="flat" cmpd="sng" algn="ctr">
                      <a:solidFill>
                        <a:schemeClr val="tx1"/>
                      </a:solidFill>
                      <a:prstDash val="solid"/>
                      <a:round/>
                      <a:headEnd type="none" w="med" len="med"/>
                      <a:tailEnd type="none" w="med" len="med"/>
                    </a:lnL>
                  </a:tcPr>
                </a:tc>
                <a:tc>
                  <a:txBody>
                    <a:bodyPr/>
                    <a:lstStyle/>
                    <a:p>
                      <a:endParaRPr lang="en-GB" dirty="0"/>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DF5AC157-325C-6D3F-3038-DE2AB7BC9A1D}"/>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January 2026, Jamie receives an electricity bill for £1,980 which covers the period of November 2025 – January 2026. </a:t>
            </a:r>
          </a:p>
          <a:p>
            <a:pPr marL="0" indent="0">
              <a:buFont typeface="Arial" panose="020B0604020202020204" pitchFamily="34" charset="0"/>
              <a:buNone/>
            </a:pPr>
            <a:r>
              <a:rPr lang="en-US" sz="1600" dirty="0">
                <a:solidFill>
                  <a:schemeClr val="bg1"/>
                </a:solidFill>
                <a:latin typeface="Montserrat" panose="00000500000000000000" pitchFamily="2" charset="0"/>
              </a:rPr>
              <a:t>How should Jamie record the year-end adjustment in the accounts?</a:t>
            </a:r>
            <a:endParaRPr lang="en-GB" dirty="0"/>
          </a:p>
          <a:p>
            <a:pPr marL="457200" lvl="1" indent="0">
              <a:buFont typeface="Arial" panose="020B0604020202020204" pitchFamily="34" charset="0"/>
              <a:buNone/>
            </a:pP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25F02F00-B1B8-FD07-F106-B8990ABAC6B3}"/>
              </a:ext>
            </a:extLst>
          </p:cNvPr>
          <p:cNvGraphicFramePr>
            <a:graphicFrameLocks noGrp="1"/>
          </p:cNvGraphicFramePr>
          <p:nvPr>
            <p:extLst>
              <p:ext uri="{D42A27DB-BD31-4B8C-83A1-F6EECF244321}">
                <p14:modId xmlns:p14="http://schemas.microsoft.com/office/powerpoint/2010/main" val="1273478180"/>
              </p:ext>
            </p:extLst>
          </p:nvPr>
        </p:nvGraphicFramePr>
        <p:xfrm>
          <a:off x="470020"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Electricity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7,150</a:t>
                      </a:r>
                    </a:p>
                  </a:txBody>
                  <a:tcPr/>
                </a:tc>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8,470</a:t>
                      </a:r>
                    </a:p>
                  </a:txBody>
                  <a:tcPr/>
                </a:tc>
                <a:extLst>
                  <a:ext uri="{0D108BD9-81ED-4DB2-BD59-A6C34878D82A}">
                    <a16:rowId xmlns:a16="http://schemas.microsoft.com/office/drawing/2014/main" val="1206754738"/>
                  </a:ext>
                </a:extLst>
              </a:tr>
              <a:tr h="137160">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err="1">
                          <a:solidFill>
                            <a:srgbClr val="FF0000"/>
                          </a:solidFill>
                          <a:latin typeface="Montserrat" panose="00000500000000000000" pitchFamily="2" charset="0"/>
                        </a:rPr>
                        <a:t>Acc</a:t>
                      </a:r>
                      <a:r>
                        <a:rPr lang="en-GB" sz="1200" dirty="0">
                          <a:solidFill>
                            <a:srgbClr val="FF0000"/>
                          </a:solidFill>
                          <a:latin typeface="Montserrat" panose="00000500000000000000" pitchFamily="2" charset="0"/>
                        </a:rPr>
                        <a:t> Exp</a:t>
                      </a:r>
                    </a:p>
                  </a:txBody>
                  <a:tcPr/>
                </a:tc>
                <a:tc>
                  <a:txBody>
                    <a:bodyPr/>
                    <a:lstStyle/>
                    <a:p>
                      <a:r>
                        <a:rPr lang="en-GB" sz="1200" dirty="0">
                          <a:solidFill>
                            <a:srgbClr val="FF0000"/>
                          </a:solidFill>
                          <a:latin typeface="Montserrat" panose="00000500000000000000" pitchFamily="2" charset="0"/>
                        </a:rPr>
                        <a:t>1,320</a:t>
                      </a: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99CF18A9-7893-6F86-5CEF-D6C9CC03DC23}"/>
              </a:ext>
            </a:extLst>
          </p:cNvPr>
          <p:cNvGraphicFramePr>
            <a:graphicFrameLocks noGrp="1"/>
          </p:cNvGraphicFramePr>
          <p:nvPr>
            <p:extLst>
              <p:ext uri="{D42A27DB-BD31-4B8C-83A1-F6EECF244321}">
                <p14:modId xmlns:p14="http://schemas.microsoft.com/office/powerpoint/2010/main" val="430108798"/>
              </p:ext>
            </p:extLst>
          </p:nvPr>
        </p:nvGraphicFramePr>
        <p:xfrm>
          <a:off x="5952273"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Electric</a:t>
                      </a:r>
                    </a:p>
                  </a:txBody>
                  <a:tcPr/>
                </a:tc>
                <a:tc>
                  <a:txBody>
                    <a:bodyPr/>
                    <a:lstStyle/>
                    <a:p>
                      <a:r>
                        <a:rPr lang="en-GB" sz="1200" dirty="0">
                          <a:solidFill>
                            <a:srgbClr val="FF0000"/>
                          </a:solidFill>
                          <a:latin typeface="Montserrat" panose="00000500000000000000" pitchFamily="2" charset="0"/>
                        </a:rPr>
                        <a:t>1,320</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6604835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CB340D5-941C-7AC7-AD35-A38DD08F70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06E2EC-7E68-E72B-5DF4-B28F21EC0CD4}"/>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Expenses</a:t>
            </a:r>
          </a:p>
        </p:txBody>
      </p:sp>
      <p:sp>
        <p:nvSpPr>
          <p:cNvPr id="3" name="Content Placeholder 2">
            <a:extLst>
              <a:ext uri="{FF2B5EF4-FFF2-40B4-BE49-F238E27FC236}">
                <a16:creationId xmlns:a16="http://schemas.microsoft.com/office/drawing/2014/main" id="{F3DA709A-42EE-AB68-155C-D543E41B80FC}"/>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F729339E-EFCA-AE54-CC4A-5E750357E8DC}"/>
              </a:ext>
            </a:extLst>
          </p:cNvPr>
          <p:cNvGraphicFramePr>
            <a:graphicFrameLocks noGrp="1"/>
          </p:cNvGraphicFramePr>
          <p:nvPr/>
        </p:nvGraphicFramePr>
        <p:xfrm>
          <a:off x="723517" y="2385502"/>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r>
                        <a:rPr lang="en-GB" dirty="0">
                          <a:solidFill>
                            <a:srgbClr val="FF0000"/>
                          </a:solidFill>
                        </a:rPr>
                        <a:t>660</a:t>
                      </a:r>
                    </a:p>
                  </a:txBody>
                  <a:tcPr/>
                </a:tc>
                <a:tc>
                  <a:txBody>
                    <a:bodyPr/>
                    <a:lstStyle/>
                    <a:p>
                      <a:r>
                        <a:rPr lang="en-GB" dirty="0">
                          <a:solidFill>
                            <a:srgbClr val="FF0000"/>
                          </a:solidFill>
                        </a:rPr>
                        <a:t>660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660</a:t>
                      </a:r>
                    </a:p>
                  </a:txBody>
                  <a:tcPr>
                    <a:lnL w="12700" cap="flat" cmpd="sng" algn="ctr">
                      <a:solidFill>
                        <a:schemeClr val="tx1"/>
                      </a:solidFill>
                      <a:prstDash val="solid"/>
                      <a:round/>
                      <a:headEnd type="none" w="med" len="med"/>
                      <a:tailEnd type="none" w="med" len="med"/>
                    </a:lnL>
                  </a:tcPr>
                </a:tc>
                <a:tc>
                  <a:txBody>
                    <a:bodyPr/>
                    <a:lstStyle/>
                    <a:p>
                      <a:endParaRPr lang="en-GB" dirty="0"/>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C45D4159-F407-F135-A728-BC43838E880E}"/>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January 2026, Jamie receives an electricity bill for £1,980 which covers the period of November 2025 – January 2026. </a:t>
            </a:r>
          </a:p>
          <a:p>
            <a:pPr marL="0" indent="0">
              <a:buFont typeface="Arial" panose="020B0604020202020204" pitchFamily="34" charset="0"/>
              <a:buNone/>
            </a:pPr>
            <a:r>
              <a:rPr lang="en-US" sz="1600" dirty="0">
                <a:solidFill>
                  <a:schemeClr val="bg1"/>
                </a:solidFill>
                <a:latin typeface="Montserrat" panose="00000500000000000000" pitchFamily="2" charset="0"/>
              </a:rPr>
              <a:t>How should Jamie record the year-end adjustment in the accounts?</a:t>
            </a:r>
            <a:endParaRPr lang="en-GB" dirty="0"/>
          </a:p>
          <a:p>
            <a:pPr marL="457200" lvl="1" indent="0">
              <a:buFont typeface="Arial" panose="020B0604020202020204" pitchFamily="34" charset="0"/>
              <a:buNone/>
            </a:pP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7CEF7A50-BDFB-3F1D-A49D-E3BDACBF9592}"/>
              </a:ext>
            </a:extLst>
          </p:cNvPr>
          <p:cNvGraphicFramePr>
            <a:graphicFrameLocks noGrp="1"/>
          </p:cNvGraphicFramePr>
          <p:nvPr>
            <p:extLst>
              <p:ext uri="{D42A27DB-BD31-4B8C-83A1-F6EECF244321}">
                <p14:modId xmlns:p14="http://schemas.microsoft.com/office/powerpoint/2010/main" val="2323861396"/>
              </p:ext>
            </p:extLst>
          </p:nvPr>
        </p:nvGraphicFramePr>
        <p:xfrm>
          <a:off x="470020"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Electricity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7,150</a:t>
                      </a:r>
                    </a:p>
                  </a:txBody>
                  <a:tcPr/>
                </a:tc>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8,470</a:t>
                      </a:r>
                    </a:p>
                  </a:txBody>
                  <a:tcPr/>
                </a:tc>
                <a:extLst>
                  <a:ext uri="{0D108BD9-81ED-4DB2-BD59-A6C34878D82A}">
                    <a16:rowId xmlns:a16="http://schemas.microsoft.com/office/drawing/2014/main" val="1206754738"/>
                  </a:ext>
                </a:extLst>
              </a:tr>
              <a:tr h="137160">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err="1">
                          <a:solidFill>
                            <a:srgbClr val="FF0000"/>
                          </a:solidFill>
                          <a:latin typeface="Montserrat" panose="00000500000000000000" pitchFamily="2" charset="0"/>
                        </a:rPr>
                        <a:t>Acc</a:t>
                      </a:r>
                      <a:r>
                        <a:rPr lang="en-GB" sz="1200" dirty="0">
                          <a:solidFill>
                            <a:srgbClr val="FF0000"/>
                          </a:solidFill>
                          <a:latin typeface="Montserrat" panose="00000500000000000000" pitchFamily="2" charset="0"/>
                        </a:rPr>
                        <a:t> Exp</a:t>
                      </a:r>
                    </a:p>
                  </a:txBody>
                  <a:tcPr/>
                </a:tc>
                <a:tc>
                  <a:txBody>
                    <a:bodyPr/>
                    <a:lstStyle/>
                    <a:p>
                      <a:r>
                        <a:rPr lang="en-GB" sz="1200" dirty="0">
                          <a:solidFill>
                            <a:srgbClr val="FF0000"/>
                          </a:solidFill>
                          <a:latin typeface="Montserrat" panose="00000500000000000000" pitchFamily="2" charset="0"/>
                        </a:rPr>
                        <a:t>1,320</a:t>
                      </a: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0C266D4C-CA67-70DF-BC40-A3AC95EF5C7D}"/>
              </a:ext>
            </a:extLst>
          </p:cNvPr>
          <p:cNvGraphicFramePr>
            <a:graphicFrameLocks noGrp="1"/>
          </p:cNvGraphicFramePr>
          <p:nvPr>
            <p:extLst>
              <p:ext uri="{D42A27DB-BD31-4B8C-83A1-F6EECF244321}">
                <p14:modId xmlns:p14="http://schemas.microsoft.com/office/powerpoint/2010/main" val="29376190"/>
              </p:ext>
            </p:extLst>
          </p:nvPr>
        </p:nvGraphicFramePr>
        <p:xfrm>
          <a:off x="5952273"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002060"/>
                          </a:solidFill>
                          <a:latin typeface="Montserrat" panose="00000500000000000000" pitchFamily="2" charset="0"/>
                        </a:rPr>
                        <a:t>31/12/X5</a:t>
                      </a:r>
                    </a:p>
                  </a:txBody>
                  <a:tcPr/>
                </a:tc>
                <a:tc>
                  <a:txBody>
                    <a:bodyPr/>
                    <a:lstStyle/>
                    <a:p>
                      <a:r>
                        <a:rPr lang="en-GB" sz="1200" dirty="0">
                          <a:solidFill>
                            <a:srgbClr val="002060"/>
                          </a:solidFill>
                          <a:latin typeface="Montserrat" panose="00000500000000000000" pitchFamily="2" charset="0"/>
                        </a:rPr>
                        <a:t>Bal c/d</a:t>
                      </a:r>
                    </a:p>
                  </a:txBody>
                  <a:tcPr/>
                </a:tc>
                <a:tc>
                  <a:txBody>
                    <a:bodyPr/>
                    <a:lstStyle/>
                    <a:p>
                      <a:r>
                        <a:rPr lang="en-GB" sz="1200" dirty="0">
                          <a:solidFill>
                            <a:srgbClr val="002060"/>
                          </a:solidFill>
                          <a:latin typeface="Montserrat" panose="00000500000000000000" pitchFamily="2" charset="0"/>
                        </a:rPr>
                        <a:t>1,320</a:t>
                      </a: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Electric</a:t>
                      </a:r>
                    </a:p>
                  </a:txBody>
                  <a:tcPr/>
                </a:tc>
                <a:tc>
                  <a:txBody>
                    <a:bodyPr/>
                    <a:lstStyle/>
                    <a:p>
                      <a:r>
                        <a:rPr lang="en-GB" sz="1200" dirty="0">
                          <a:solidFill>
                            <a:srgbClr val="FF0000"/>
                          </a:solidFill>
                          <a:latin typeface="Montserrat" panose="00000500000000000000" pitchFamily="2" charset="0"/>
                        </a:rPr>
                        <a:t>1,320</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dirty="0">
                          <a:solidFill>
                            <a:srgbClr val="002060"/>
                          </a:solidFill>
                          <a:latin typeface="Montserrat" panose="00000500000000000000" pitchFamily="2" charset="0"/>
                        </a:rPr>
                        <a:t>1/1/X6</a:t>
                      </a:r>
                    </a:p>
                  </a:txBody>
                  <a:tcPr/>
                </a:tc>
                <a:tc>
                  <a:txBody>
                    <a:bodyPr/>
                    <a:lstStyle/>
                    <a:p>
                      <a:r>
                        <a:rPr lang="en-GB" sz="1200" dirty="0">
                          <a:solidFill>
                            <a:srgbClr val="002060"/>
                          </a:solidFill>
                          <a:latin typeface="Montserrat" panose="00000500000000000000" pitchFamily="2" charset="0"/>
                        </a:rPr>
                        <a:t>Bal b/d</a:t>
                      </a:r>
                    </a:p>
                  </a:txBody>
                  <a:tcPr/>
                </a:tc>
                <a:tc>
                  <a:txBody>
                    <a:bodyPr/>
                    <a:lstStyle/>
                    <a:p>
                      <a:r>
                        <a:rPr lang="en-GB" sz="1200" dirty="0">
                          <a:solidFill>
                            <a:srgbClr val="002060"/>
                          </a:solidFill>
                          <a:latin typeface="Montserrat" panose="00000500000000000000" pitchFamily="2" charset="0"/>
                        </a:rPr>
                        <a:t>1,320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37778570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132348C-4C8A-AA71-C234-907A9F1208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F0E2BD-8F22-AFFD-C9C7-EBC9284A0FBD}"/>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Expenses</a:t>
            </a:r>
          </a:p>
        </p:txBody>
      </p:sp>
      <p:sp>
        <p:nvSpPr>
          <p:cNvPr id="3" name="Content Placeholder 2">
            <a:extLst>
              <a:ext uri="{FF2B5EF4-FFF2-40B4-BE49-F238E27FC236}">
                <a16:creationId xmlns:a16="http://schemas.microsoft.com/office/drawing/2014/main" id="{6C79795E-9924-E5EE-646F-9BC5E97F026D}"/>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1272C36E-1265-CBF9-CA29-8B177B48F785}"/>
              </a:ext>
            </a:extLst>
          </p:cNvPr>
          <p:cNvGraphicFramePr>
            <a:graphicFrameLocks noGrp="1"/>
          </p:cNvGraphicFramePr>
          <p:nvPr/>
        </p:nvGraphicFramePr>
        <p:xfrm>
          <a:off x="723517" y="2385502"/>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r>
                        <a:rPr lang="en-GB" dirty="0">
                          <a:solidFill>
                            <a:srgbClr val="FF0000"/>
                          </a:solidFill>
                        </a:rPr>
                        <a:t>660</a:t>
                      </a:r>
                    </a:p>
                  </a:txBody>
                  <a:tcPr/>
                </a:tc>
                <a:tc>
                  <a:txBody>
                    <a:bodyPr/>
                    <a:lstStyle/>
                    <a:p>
                      <a:r>
                        <a:rPr lang="en-GB" dirty="0">
                          <a:solidFill>
                            <a:srgbClr val="FF0000"/>
                          </a:solidFill>
                        </a:rPr>
                        <a:t>660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660</a:t>
                      </a:r>
                    </a:p>
                  </a:txBody>
                  <a:tcPr>
                    <a:lnL w="12700" cap="flat" cmpd="sng" algn="ctr">
                      <a:solidFill>
                        <a:schemeClr val="tx1"/>
                      </a:solidFill>
                      <a:prstDash val="solid"/>
                      <a:round/>
                      <a:headEnd type="none" w="med" len="med"/>
                      <a:tailEnd type="none" w="med" len="med"/>
                    </a:lnL>
                  </a:tcPr>
                </a:tc>
                <a:tc>
                  <a:txBody>
                    <a:bodyPr/>
                    <a:lstStyle/>
                    <a:p>
                      <a:endParaRPr lang="en-GB" dirty="0"/>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FC301CD5-3FE5-0A57-CC3A-2590C225741F}"/>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January 2026, Jamie receives an electricity bill for £1,980 which covers the period of November 2025 – January 2026. </a:t>
            </a:r>
          </a:p>
          <a:p>
            <a:pPr marL="0" indent="0">
              <a:buFont typeface="Arial" panose="020B0604020202020204" pitchFamily="34" charset="0"/>
              <a:buNone/>
            </a:pPr>
            <a:r>
              <a:rPr lang="en-US" sz="1600" dirty="0">
                <a:solidFill>
                  <a:schemeClr val="bg1"/>
                </a:solidFill>
                <a:latin typeface="Montserrat" panose="00000500000000000000" pitchFamily="2" charset="0"/>
              </a:rPr>
              <a:t>How should Jamie record the year-end adjustment in the accounts?</a:t>
            </a:r>
            <a:endParaRPr lang="en-GB" dirty="0"/>
          </a:p>
          <a:p>
            <a:pPr marL="457200" lvl="1" indent="0">
              <a:buFont typeface="Arial" panose="020B0604020202020204" pitchFamily="34" charset="0"/>
              <a:buNone/>
            </a:pP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DFAE6BEB-A2E1-63D7-9CAD-D920CF9BFB8F}"/>
              </a:ext>
            </a:extLst>
          </p:cNvPr>
          <p:cNvGraphicFramePr>
            <a:graphicFrameLocks noGrp="1"/>
          </p:cNvGraphicFramePr>
          <p:nvPr>
            <p:extLst>
              <p:ext uri="{D42A27DB-BD31-4B8C-83A1-F6EECF244321}">
                <p14:modId xmlns:p14="http://schemas.microsoft.com/office/powerpoint/2010/main" val="1749454775"/>
              </p:ext>
            </p:extLst>
          </p:nvPr>
        </p:nvGraphicFramePr>
        <p:xfrm>
          <a:off x="470020"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Electricity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7,150</a:t>
                      </a:r>
                    </a:p>
                  </a:txBody>
                  <a:tcPr/>
                </a:tc>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8,470</a:t>
                      </a:r>
                    </a:p>
                  </a:txBody>
                  <a:tcPr/>
                </a:tc>
                <a:extLst>
                  <a:ext uri="{0D108BD9-81ED-4DB2-BD59-A6C34878D82A}">
                    <a16:rowId xmlns:a16="http://schemas.microsoft.com/office/drawing/2014/main" val="1206754738"/>
                  </a:ext>
                </a:extLst>
              </a:tr>
              <a:tr h="137160">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err="1">
                          <a:solidFill>
                            <a:srgbClr val="FF0000"/>
                          </a:solidFill>
                          <a:latin typeface="Montserrat" panose="00000500000000000000" pitchFamily="2" charset="0"/>
                        </a:rPr>
                        <a:t>Acc</a:t>
                      </a:r>
                      <a:r>
                        <a:rPr lang="en-GB" sz="1200" dirty="0">
                          <a:solidFill>
                            <a:srgbClr val="FF0000"/>
                          </a:solidFill>
                          <a:latin typeface="Montserrat" panose="00000500000000000000" pitchFamily="2" charset="0"/>
                        </a:rPr>
                        <a:t> Exp</a:t>
                      </a:r>
                    </a:p>
                  </a:txBody>
                  <a:tcPr/>
                </a:tc>
                <a:tc>
                  <a:txBody>
                    <a:bodyPr/>
                    <a:lstStyle/>
                    <a:p>
                      <a:r>
                        <a:rPr lang="en-GB" sz="1200" dirty="0">
                          <a:solidFill>
                            <a:srgbClr val="FF0000"/>
                          </a:solidFill>
                          <a:latin typeface="Montserrat" panose="00000500000000000000" pitchFamily="2" charset="0"/>
                        </a:rPr>
                        <a:t>1,320</a:t>
                      </a: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r>
                        <a:rPr lang="en-GB" sz="1200" dirty="0">
                          <a:solidFill>
                            <a:srgbClr val="00B050"/>
                          </a:solidFill>
                          <a:latin typeface="Montserrat" panose="00000500000000000000" pitchFamily="2" charset="0"/>
                        </a:rPr>
                        <a:t>1/1/X6</a:t>
                      </a:r>
                    </a:p>
                  </a:txBody>
                  <a:tcPr/>
                </a:tc>
                <a:tc>
                  <a:txBody>
                    <a:bodyPr/>
                    <a:lstStyle/>
                    <a:p>
                      <a:r>
                        <a:rPr lang="en-GB" sz="1200" dirty="0">
                          <a:solidFill>
                            <a:srgbClr val="00B050"/>
                          </a:solidFill>
                          <a:latin typeface="Montserrat" panose="00000500000000000000" pitchFamily="2" charset="0"/>
                        </a:rPr>
                        <a:t>Reversal</a:t>
                      </a:r>
                    </a:p>
                  </a:txBody>
                  <a:tcPr/>
                </a:tc>
                <a:tc>
                  <a:txBody>
                    <a:bodyPr/>
                    <a:lstStyle/>
                    <a:p>
                      <a:r>
                        <a:rPr lang="en-GB" sz="1200" dirty="0">
                          <a:solidFill>
                            <a:srgbClr val="00B050"/>
                          </a:solidFill>
                          <a:latin typeface="Montserrat" panose="00000500000000000000" pitchFamily="2" charset="0"/>
                        </a:rPr>
                        <a:t>1,320</a:t>
                      </a: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C0562655-8588-31C0-7DF9-478B9298E35A}"/>
              </a:ext>
            </a:extLst>
          </p:cNvPr>
          <p:cNvGraphicFramePr>
            <a:graphicFrameLocks noGrp="1"/>
          </p:cNvGraphicFramePr>
          <p:nvPr/>
        </p:nvGraphicFramePr>
        <p:xfrm>
          <a:off x="5952273"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002060"/>
                          </a:solidFill>
                          <a:latin typeface="Montserrat" panose="00000500000000000000" pitchFamily="2" charset="0"/>
                        </a:rPr>
                        <a:t>31/12/X5</a:t>
                      </a:r>
                    </a:p>
                  </a:txBody>
                  <a:tcPr/>
                </a:tc>
                <a:tc>
                  <a:txBody>
                    <a:bodyPr/>
                    <a:lstStyle/>
                    <a:p>
                      <a:r>
                        <a:rPr lang="en-GB" sz="1200" dirty="0">
                          <a:solidFill>
                            <a:srgbClr val="002060"/>
                          </a:solidFill>
                          <a:latin typeface="Montserrat" panose="00000500000000000000" pitchFamily="2" charset="0"/>
                        </a:rPr>
                        <a:t>Bal c/d</a:t>
                      </a:r>
                    </a:p>
                  </a:txBody>
                  <a:tcPr/>
                </a:tc>
                <a:tc>
                  <a:txBody>
                    <a:bodyPr/>
                    <a:lstStyle/>
                    <a:p>
                      <a:r>
                        <a:rPr lang="en-GB" sz="1200" dirty="0">
                          <a:solidFill>
                            <a:srgbClr val="002060"/>
                          </a:solidFill>
                          <a:latin typeface="Montserrat" panose="00000500000000000000" pitchFamily="2" charset="0"/>
                        </a:rPr>
                        <a:t>1,320</a:t>
                      </a: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Electric</a:t>
                      </a:r>
                    </a:p>
                  </a:txBody>
                  <a:tcPr/>
                </a:tc>
                <a:tc>
                  <a:txBody>
                    <a:bodyPr/>
                    <a:lstStyle/>
                    <a:p>
                      <a:r>
                        <a:rPr lang="en-GB" sz="1200" dirty="0">
                          <a:solidFill>
                            <a:srgbClr val="FF0000"/>
                          </a:solidFill>
                          <a:latin typeface="Montserrat" panose="00000500000000000000" pitchFamily="2" charset="0"/>
                        </a:rPr>
                        <a:t>1,320</a:t>
                      </a:r>
                    </a:p>
                  </a:txBody>
                  <a:tcPr/>
                </a:tc>
                <a:extLst>
                  <a:ext uri="{0D108BD9-81ED-4DB2-BD59-A6C34878D82A}">
                    <a16:rowId xmlns:a16="http://schemas.microsoft.com/office/drawing/2014/main" val="1206754738"/>
                  </a:ext>
                </a:extLst>
              </a:tr>
              <a:tr h="137160">
                <a:tc>
                  <a:txBody>
                    <a:bodyPr/>
                    <a:lstStyle/>
                    <a:p>
                      <a:r>
                        <a:rPr lang="en-GB" sz="1200" dirty="0">
                          <a:solidFill>
                            <a:srgbClr val="00B050"/>
                          </a:solidFill>
                          <a:latin typeface="Montserrat" panose="00000500000000000000" pitchFamily="2" charset="0"/>
                        </a:rPr>
                        <a:t>1/1/X6</a:t>
                      </a:r>
                    </a:p>
                  </a:txBody>
                  <a:tcPr/>
                </a:tc>
                <a:tc>
                  <a:txBody>
                    <a:bodyPr/>
                    <a:lstStyle/>
                    <a:p>
                      <a:r>
                        <a:rPr lang="en-GB" sz="1200" dirty="0">
                          <a:solidFill>
                            <a:srgbClr val="00B050"/>
                          </a:solidFill>
                          <a:latin typeface="Montserrat" panose="00000500000000000000" pitchFamily="2" charset="0"/>
                        </a:rPr>
                        <a:t>Reversal</a:t>
                      </a:r>
                    </a:p>
                  </a:txBody>
                  <a:tcPr/>
                </a:tc>
                <a:tc>
                  <a:txBody>
                    <a:bodyPr/>
                    <a:lstStyle/>
                    <a:p>
                      <a:r>
                        <a:rPr lang="en-GB" sz="1200" dirty="0">
                          <a:solidFill>
                            <a:srgbClr val="00B050"/>
                          </a:solidFill>
                          <a:latin typeface="Montserrat" panose="00000500000000000000" pitchFamily="2" charset="0"/>
                        </a:rPr>
                        <a:t>1,320</a:t>
                      </a:r>
                    </a:p>
                  </a:txBody>
                  <a:tcPr/>
                </a:tc>
                <a:tc>
                  <a:txBody>
                    <a:bodyPr/>
                    <a:lstStyle/>
                    <a:p>
                      <a:r>
                        <a:rPr lang="en-GB" sz="1200" dirty="0">
                          <a:solidFill>
                            <a:srgbClr val="002060"/>
                          </a:solidFill>
                          <a:latin typeface="Montserrat" panose="00000500000000000000" pitchFamily="2" charset="0"/>
                        </a:rPr>
                        <a:t>1/1/X6</a:t>
                      </a:r>
                    </a:p>
                  </a:txBody>
                  <a:tcPr/>
                </a:tc>
                <a:tc>
                  <a:txBody>
                    <a:bodyPr/>
                    <a:lstStyle/>
                    <a:p>
                      <a:r>
                        <a:rPr lang="en-GB" sz="1200" dirty="0">
                          <a:solidFill>
                            <a:srgbClr val="002060"/>
                          </a:solidFill>
                          <a:latin typeface="Montserrat" panose="00000500000000000000" pitchFamily="2" charset="0"/>
                        </a:rPr>
                        <a:t>Bal b/d</a:t>
                      </a:r>
                    </a:p>
                  </a:txBody>
                  <a:tcPr/>
                </a:tc>
                <a:tc>
                  <a:txBody>
                    <a:bodyPr/>
                    <a:lstStyle/>
                    <a:p>
                      <a:r>
                        <a:rPr lang="en-GB" sz="1200" dirty="0">
                          <a:solidFill>
                            <a:srgbClr val="002060"/>
                          </a:solidFill>
                          <a:latin typeface="Montserrat" panose="00000500000000000000" pitchFamily="2" charset="0"/>
                        </a:rPr>
                        <a:t>1,320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261854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B5481D-0138-780A-E910-3CC918D925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691B17-D578-66F1-2440-E2C365EEAC96}"/>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Expenses</a:t>
            </a:r>
          </a:p>
        </p:txBody>
      </p:sp>
      <p:sp>
        <p:nvSpPr>
          <p:cNvPr id="3" name="Content Placeholder 2">
            <a:extLst>
              <a:ext uri="{FF2B5EF4-FFF2-40B4-BE49-F238E27FC236}">
                <a16:creationId xmlns:a16="http://schemas.microsoft.com/office/drawing/2014/main" id="{1166D66F-0E33-9AB4-DA35-9CE1285F4335}"/>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3B81D11E-5215-6CEA-EF00-7101947DB936}"/>
              </a:ext>
            </a:extLst>
          </p:cNvPr>
          <p:cNvGraphicFramePr>
            <a:graphicFrameLocks noGrp="1"/>
          </p:cNvGraphicFramePr>
          <p:nvPr/>
        </p:nvGraphicFramePr>
        <p:xfrm>
          <a:off x="723517" y="2385502"/>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c>
                  <a:txBody>
                    <a:bodyPr/>
                    <a:lstStyle/>
                    <a:p>
                      <a:r>
                        <a:rPr lang="en-GB" dirty="0">
                          <a:solidFill>
                            <a:srgbClr val="FF0000"/>
                          </a:solidFill>
                        </a:rPr>
                        <a:t>660</a:t>
                      </a:r>
                    </a:p>
                  </a:txBody>
                  <a:tcPr/>
                </a:tc>
                <a:tc>
                  <a:txBody>
                    <a:bodyPr/>
                    <a:lstStyle/>
                    <a:p>
                      <a:r>
                        <a:rPr lang="en-GB" dirty="0">
                          <a:solidFill>
                            <a:srgbClr val="FF0000"/>
                          </a:solidFill>
                        </a:rPr>
                        <a:t>660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660</a:t>
                      </a:r>
                    </a:p>
                  </a:txBody>
                  <a:tcPr>
                    <a:lnL w="12700" cap="flat" cmpd="sng" algn="ctr">
                      <a:solidFill>
                        <a:schemeClr val="tx1"/>
                      </a:solidFill>
                      <a:prstDash val="solid"/>
                      <a:round/>
                      <a:headEnd type="none" w="med" len="med"/>
                      <a:tailEnd type="none" w="med" len="med"/>
                    </a:lnL>
                  </a:tcPr>
                </a:tc>
                <a:tc>
                  <a:txBody>
                    <a:bodyPr/>
                    <a:lstStyle/>
                    <a:p>
                      <a:endParaRPr lang="en-GB" dirty="0"/>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9749B4D9-7A69-B4E2-B49F-65CF350C23DB}"/>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January 2026, Jamie receives an electricity bill for £1,980 which covers the period of November 2025 – January 2026. </a:t>
            </a:r>
          </a:p>
          <a:p>
            <a:pPr marL="0" indent="0">
              <a:buFont typeface="Arial" panose="020B0604020202020204" pitchFamily="34" charset="0"/>
              <a:buNone/>
            </a:pPr>
            <a:r>
              <a:rPr lang="en-US" sz="1600" dirty="0">
                <a:solidFill>
                  <a:schemeClr val="bg1"/>
                </a:solidFill>
                <a:latin typeface="Montserrat" panose="00000500000000000000" pitchFamily="2" charset="0"/>
              </a:rPr>
              <a:t>How should Jamie record the year-end adjustment in the accounts?</a:t>
            </a:r>
            <a:endParaRPr lang="en-GB" dirty="0"/>
          </a:p>
          <a:p>
            <a:pPr marL="457200" lvl="1" indent="0">
              <a:buFont typeface="Arial" panose="020B0604020202020204" pitchFamily="34" charset="0"/>
              <a:buNone/>
            </a:pP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483FE8A2-2E0C-814A-EA29-AE4B506BC60C}"/>
              </a:ext>
            </a:extLst>
          </p:cNvPr>
          <p:cNvGraphicFramePr>
            <a:graphicFrameLocks noGrp="1"/>
          </p:cNvGraphicFramePr>
          <p:nvPr/>
        </p:nvGraphicFramePr>
        <p:xfrm>
          <a:off x="470020"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Electricity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7,150</a:t>
                      </a:r>
                    </a:p>
                  </a:txBody>
                  <a:tcPr/>
                </a:tc>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8,470</a:t>
                      </a:r>
                    </a:p>
                  </a:txBody>
                  <a:tcPr/>
                </a:tc>
                <a:extLst>
                  <a:ext uri="{0D108BD9-81ED-4DB2-BD59-A6C34878D82A}">
                    <a16:rowId xmlns:a16="http://schemas.microsoft.com/office/drawing/2014/main" val="1206754738"/>
                  </a:ext>
                </a:extLst>
              </a:tr>
              <a:tr h="137160">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err="1">
                          <a:solidFill>
                            <a:srgbClr val="FF0000"/>
                          </a:solidFill>
                          <a:latin typeface="Montserrat" panose="00000500000000000000" pitchFamily="2" charset="0"/>
                        </a:rPr>
                        <a:t>Acc</a:t>
                      </a:r>
                      <a:r>
                        <a:rPr lang="en-GB" sz="1200" dirty="0">
                          <a:solidFill>
                            <a:srgbClr val="FF0000"/>
                          </a:solidFill>
                          <a:latin typeface="Montserrat" panose="00000500000000000000" pitchFamily="2" charset="0"/>
                        </a:rPr>
                        <a:t> Exp</a:t>
                      </a:r>
                    </a:p>
                  </a:txBody>
                  <a:tcPr/>
                </a:tc>
                <a:tc>
                  <a:txBody>
                    <a:bodyPr/>
                    <a:lstStyle/>
                    <a:p>
                      <a:r>
                        <a:rPr lang="en-GB" sz="1200" dirty="0">
                          <a:solidFill>
                            <a:srgbClr val="FF0000"/>
                          </a:solidFill>
                          <a:latin typeface="Montserrat" panose="00000500000000000000" pitchFamily="2" charset="0"/>
                        </a:rPr>
                        <a:t>1,320</a:t>
                      </a: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r>
                        <a:rPr lang="en-GB" sz="1200">
                          <a:solidFill>
                            <a:srgbClr val="7030A0"/>
                          </a:solidFill>
                          <a:latin typeface="Montserrat" panose="00000500000000000000" pitchFamily="2" charset="0"/>
                        </a:rPr>
                        <a:t>8/1/X6</a:t>
                      </a:r>
                      <a:endParaRPr lang="en-GB" sz="1200" dirty="0">
                        <a:solidFill>
                          <a:srgbClr val="7030A0"/>
                        </a:solidFill>
                        <a:latin typeface="Montserrat" panose="00000500000000000000" pitchFamily="2" charset="0"/>
                      </a:endParaRPr>
                    </a:p>
                  </a:txBody>
                  <a:tcPr/>
                </a:tc>
                <a:tc>
                  <a:txBody>
                    <a:bodyPr/>
                    <a:lstStyle/>
                    <a:p>
                      <a:r>
                        <a:rPr lang="en-GB" sz="1200">
                          <a:solidFill>
                            <a:srgbClr val="7030A0"/>
                          </a:solidFill>
                          <a:latin typeface="Montserrat" panose="00000500000000000000" pitchFamily="2" charset="0"/>
                        </a:rPr>
                        <a:t>Bank</a:t>
                      </a:r>
                      <a:endParaRPr lang="en-GB" sz="1200" dirty="0">
                        <a:solidFill>
                          <a:srgbClr val="7030A0"/>
                        </a:solidFill>
                        <a:latin typeface="Montserrat" panose="00000500000000000000" pitchFamily="2" charset="0"/>
                      </a:endParaRPr>
                    </a:p>
                  </a:txBody>
                  <a:tcPr/>
                </a:tc>
                <a:tc>
                  <a:txBody>
                    <a:bodyPr/>
                    <a:lstStyle/>
                    <a:p>
                      <a:r>
                        <a:rPr lang="en-GB" sz="1200" dirty="0">
                          <a:solidFill>
                            <a:srgbClr val="7030A0"/>
                          </a:solidFill>
                          <a:latin typeface="Montserrat" panose="00000500000000000000" pitchFamily="2" charset="0"/>
                        </a:rPr>
                        <a:t>1,980</a:t>
                      </a:r>
                    </a:p>
                  </a:txBody>
                  <a:tcPr/>
                </a:tc>
                <a:tc>
                  <a:txBody>
                    <a:bodyPr/>
                    <a:lstStyle/>
                    <a:p>
                      <a:r>
                        <a:rPr lang="en-GB" sz="1200" dirty="0">
                          <a:solidFill>
                            <a:srgbClr val="00B050"/>
                          </a:solidFill>
                          <a:latin typeface="Montserrat" panose="00000500000000000000" pitchFamily="2" charset="0"/>
                        </a:rPr>
                        <a:t>1/1/X6</a:t>
                      </a:r>
                    </a:p>
                  </a:txBody>
                  <a:tcPr/>
                </a:tc>
                <a:tc>
                  <a:txBody>
                    <a:bodyPr/>
                    <a:lstStyle/>
                    <a:p>
                      <a:r>
                        <a:rPr lang="en-GB" sz="1200" dirty="0">
                          <a:solidFill>
                            <a:srgbClr val="00B050"/>
                          </a:solidFill>
                          <a:latin typeface="Montserrat" panose="00000500000000000000" pitchFamily="2" charset="0"/>
                        </a:rPr>
                        <a:t>Reversal</a:t>
                      </a:r>
                    </a:p>
                  </a:txBody>
                  <a:tcPr/>
                </a:tc>
                <a:tc>
                  <a:txBody>
                    <a:bodyPr/>
                    <a:lstStyle/>
                    <a:p>
                      <a:r>
                        <a:rPr lang="en-GB" sz="1200" dirty="0">
                          <a:solidFill>
                            <a:srgbClr val="00B050"/>
                          </a:solidFill>
                          <a:latin typeface="Montserrat" panose="00000500000000000000" pitchFamily="2" charset="0"/>
                        </a:rPr>
                        <a:t>1,320</a:t>
                      </a: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44CFD2D3-B7C6-B67B-4616-9ED7EF4FF59B}"/>
              </a:ext>
            </a:extLst>
          </p:cNvPr>
          <p:cNvGraphicFramePr>
            <a:graphicFrameLocks noGrp="1"/>
          </p:cNvGraphicFramePr>
          <p:nvPr/>
        </p:nvGraphicFramePr>
        <p:xfrm>
          <a:off x="5952273" y="3997105"/>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002060"/>
                          </a:solidFill>
                          <a:latin typeface="Montserrat" panose="00000500000000000000" pitchFamily="2" charset="0"/>
                        </a:rPr>
                        <a:t>31/12/X5</a:t>
                      </a:r>
                    </a:p>
                  </a:txBody>
                  <a:tcPr/>
                </a:tc>
                <a:tc>
                  <a:txBody>
                    <a:bodyPr/>
                    <a:lstStyle/>
                    <a:p>
                      <a:r>
                        <a:rPr lang="en-GB" sz="1200" dirty="0">
                          <a:solidFill>
                            <a:srgbClr val="002060"/>
                          </a:solidFill>
                          <a:latin typeface="Montserrat" panose="00000500000000000000" pitchFamily="2" charset="0"/>
                        </a:rPr>
                        <a:t>Bal c/d</a:t>
                      </a:r>
                    </a:p>
                  </a:txBody>
                  <a:tcPr/>
                </a:tc>
                <a:tc>
                  <a:txBody>
                    <a:bodyPr/>
                    <a:lstStyle/>
                    <a:p>
                      <a:r>
                        <a:rPr lang="en-GB" sz="1200" dirty="0">
                          <a:solidFill>
                            <a:srgbClr val="002060"/>
                          </a:solidFill>
                          <a:latin typeface="Montserrat" panose="00000500000000000000" pitchFamily="2" charset="0"/>
                        </a:rPr>
                        <a:t>1,320</a:t>
                      </a: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Electric</a:t>
                      </a:r>
                    </a:p>
                  </a:txBody>
                  <a:tcPr/>
                </a:tc>
                <a:tc>
                  <a:txBody>
                    <a:bodyPr/>
                    <a:lstStyle/>
                    <a:p>
                      <a:r>
                        <a:rPr lang="en-GB" sz="1200" dirty="0">
                          <a:solidFill>
                            <a:srgbClr val="FF0000"/>
                          </a:solidFill>
                          <a:latin typeface="Montserrat" panose="00000500000000000000" pitchFamily="2" charset="0"/>
                        </a:rPr>
                        <a:t>1,320</a:t>
                      </a:r>
                    </a:p>
                  </a:txBody>
                  <a:tcPr/>
                </a:tc>
                <a:extLst>
                  <a:ext uri="{0D108BD9-81ED-4DB2-BD59-A6C34878D82A}">
                    <a16:rowId xmlns:a16="http://schemas.microsoft.com/office/drawing/2014/main" val="1206754738"/>
                  </a:ext>
                </a:extLst>
              </a:tr>
              <a:tr h="137160">
                <a:tc>
                  <a:txBody>
                    <a:bodyPr/>
                    <a:lstStyle/>
                    <a:p>
                      <a:r>
                        <a:rPr lang="en-GB" sz="1200" dirty="0">
                          <a:solidFill>
                            <a:srgbClr val="00B050"/>
                          </a:solidFill>
                          <a:latin typeface="Montserrat" panose="00000500000000000000" pitchFamily="2" charset="0"/>
                        </a:rPr>
                        <a:t>1/1/X6</a:t>
                      </a:r>
                    </a:p>
                  </a:txBody>
                  <a:tcPr/>
                </a:tc>
                <a:tc>
                  <a:txBody>
                    <a:bodyPr/>
                    <a:lstStyle/>
                    <a:p>
                      <a:r>
                        <a:rPr lang="en-GB" sz="1200" dirty="0">
                          <a:solidFill>
                            <a:srgbClr val="00B050"/>
                          </a:solidFill>
                          <a:latin typeface="Montserrat" panose="00000500000000000000" pitchFamily="2" charset="0"/>
                        </a:rPr>
                        <a:t>Reversal</a:t>
                      </a:r>
                    </a:p>
                  </a:txBody>
                  <a:tcPr/>
                </a:tc>
                <a:tc>
                  <a:txBody>
                    <a:bodyPr/>
                    <a:lstStyle/>
                    <a:p>
                      <a:r>
                        <a:rPr lang="en-GB" sz="1200" dirty="0">
                          <a:solidFill>
                            <a:srgbClr val="00B050"/>
                          </a:solidFill>
                          <a:latin typeface="Montserrat" panose="00000500000000000000" pitchFamily="2" charset="0"/>
                        </a:rPr>
                        <a:t>1,320</a:t>
                      </a:r>
                    </a:p>
                  </a:txBody>
                  <a:tcPr/>
                </a:tc>
                <a:tc>
                  <a:txBody>
                    <a:bodyPr/>
                    <a:lstStyle/>
                    <a:p>
                      <a:r>
                        <a:rPr lang="en-GB" sz="1200" dirty="0">
                          <a:solidFill>
                            <a:srgbClr val="002060"/>
                          </a:solidFill>
                          <a:latin typeface="Montserrat" panose="00000500000000000000" pitchFamily="2" charset="0"/>
                        </a:rPr>
                        <a:t>1/1/X6</a:t>
                      </a:r>
                    </a:p>
                  </a:txBody>
                  <a:tcPr/>
                </a:tc>
                <a:tc>
                  <a:txBody>
                    <a:bodyPr/>
                    <a:lstStyle/>
                    <a:p>
                      <a:r>
                        <a:rPr lang="en-GB" sz="1200" dirty="0">
                          <a:solidFill>
                            <a:srgbClr val="002060"/>
                          </a:solidFill>
                          <a:latin typeface="Montserrat" panose="00000500000000000000" pitchFamily="2" charset="0"/>
                        </a:rPr>
                        <a:t>Bal b/d</a:t>
                      </a:r>
                    </a:p>
                  </a:txBody>
                  <a:tcPr/>
                </a:tc>
                <a:tc>
                  <a:txBody>
                    <a:bodyPr/>
                    <a:lstStyle/>
                    <a:p>
                      <a:r>
                        <a:rPr lang="en-GB" sz="1200" dirty="0">
                          <a:solidFill>
                            <a:srgbClr val="002060"/>
                          </a:solidFill>
                          <a:latin typeface="Montserrat" panose="00000500000000000000" pitchFamily="2" charset="0"/>
                        </a:rPr>
                        <a:t>1,320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12743699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F5A24A-FE7C-641F-C687-DBB9115BA7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84DED3-C2A1-29FE-3C58-4C2D27ADB733}"/>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Income</a:t>
            </a:r>
          </a:p>
        </p:txBody>
      </p:sp>
      <p:sp>
        <p:nvSpPr>
          <p:cNvPr id="3" name="Content Placeholder 2">
            <a:extLst>
              <a:ext uri="{FF2B5EF4-FFF2-40B4-BE49-F238E27FC236}">
                <a16:creationId xmlns:a16="http://schemas.microsoft.com/office/drawing/2014/main" id="{53FB5996-C92D-D7EE-BF1E-1917D670F2F8}"/>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02EB9C23-8E5C-97CE-D94B-DC844233AD41}"/>
              </a:ext>
            </a:extLst>
          </p:cNvPr>
          <p:cNvGraphicFramePr>
            <a:graphicFrameLocks noGrp="1"/>
          </p:cNvGraphicFramePr>
          <p:nvPr>
            <p:extLst>
              <p:ext uri="{D42A27DB-BD31-4B8C-83A1-F6EECF244321}">
                <p14:modId xmlns:p14="http://schemas.microsoft.com/office/powerpoint/2010/main" val="3619452315"/>
              </p:ext>
            </p:extLst>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250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250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1F14E31C-6DE9-627E-5E74-00C73351664F}"/>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February 2026, Jamie is due to receive income for commission relating to the period September 2025 – February 2026 at £1,500. No invoice has been sent therefore no entries have been posted.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BD486951-BAE3-36D7-C08A-7A91944BC02B}"/>
              </a:ext>
            </a:extLst>
          </p:cNvPr>
          <p:cNvGraphicFramePr>
            <a:graphicFrameLocks noGrp="1"/>
          </p:cNvGraphicFramePr>
          <p:nvPr>
            <p:extLst>
              <p:ext uri="{D42A27DB-BD31-4B8C-83A1-F6EECF244321}">
                <p14:modId xmlns:p14="http://schemas.microsoft.com/office/powerpoint/2010/main" val="2212542023"/>
              </p:ext>
            </p:extLst>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Commission Received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492D5F67-2E5D-D83C-3B66-63519237CFCA}"/>
              </a:ext>
            </a:extLst>
          </p:cNvPr>
          <p:cNvGraphicFramePr>
            <a:graphicFrameLocks noGrp="1"/>
          </p:cNvGraphicFramePr>
          <p:nvPr>
            <p:extLst>
              <p:ext uri="{D42A27DB-BD31-4B8C-83A1-F6EECF244321}">
                <p14:modId xmlns:p14="http://schemas.microsoft.com/office/powerpoint/2010/main" val="2822838956"/>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589160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2614B27-BB6F-1E8E-16D2-7A36DE6BA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07B942-DF5C-41D0-6621-ED41FC4C18D5}"/>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Income</a:t>
            </a:r>
          </a:p>
        </p:txBody>
      </p:sp>
      <p:sp>
        <p:nvSpPr>
          <p:cNvPr id="3" name="Content Placeholder 2">
            <a:extLst>
              <a:ext uri="{FF2B5EF4-FFF2-40B4-BE49-F238E27FC236}">
                <a16:creationId xmlns:a16="http://schemas.microsoft.com/office/drawing/2014/main" id="{0F66DB70-484A-3475-2605-5706C8AE9A9A}"/>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D4E56383-D25F-E80F-F0DA-FD463AB5B1D1}"/>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250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250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2F0EDE28-401B-37E8-1F83-E42E3102887D}"/>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February 2026, Jamie is due to receive income for commission relating to the period September 2025 – February 2026 at £1,500. No invoice has been sent therefore no entries have been posted.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F02866EC-27C2-696E-49A6-C27947653C28}"/>
              </a:ext>
            </a:extLst>
          </p:cNvPr>
          <p:cNvGraphicFramePr>
            <a:graphicFrameLocks noGrp="1"/>
          </p:cNvGraphicFramePr>
          <p:nvPr>
            <p:extLst>
              <p:ext uri="{D42A27DB-BD31-4B8C-83A1-F6EECF244321}">
                <p14:modId xmlns:p14="http://schemas.microsoft.com/office/powerpoint/2010/main" val="808001424"/>
              </p:ext>
            </p:extLst>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Commission Received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err="1">
                          <a:solidFill>
                            <a:srgbClr val="FF0000"/>
                          </a:solidFill>
                          <a:latin typeface="Montserrat" panose="00000500000000000000" pitchFamily="2" charset="0"/>
                        </a:rPr>
                        <a:t>Acc</a:t>
                      </a:r>
                      <a:r>
                        <a:rPr lang="en-GB" sz="1200" dirty="0">
                          <a:solidFill>
                            <a:srgbClr val="FF0000"/>
                          </a:solidFill>
                          <a:latin typeface="Montserrat" panose="00000500000000000000" pitchFamily="2" charset="0"/>
                        </a:rPr>
                        <a:t> Inc</a:t>
                      </a:r>
                    </a:p>
                  </a:txBody>
                  <a:tcPr/>
                </a:tc>
                <a:tc>
                  <a:txBody>
                    <a:bodyPr/>
                    <a:lstStyle/>
                    <a:p>
                      <a:r>
                        <a:rPr lang="en-GB" sz="1200" dirty="0">
                          <a:solidFill>
                            <a:srgbClr val="FF0000"/>
                          </a:solidFill>
                          <a:latin typeface="Montserrat" panose="00000500000000000000" pitchFamily="2" charset="0"/>
                        </a:rPr>
                        <a:t>1,000</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9203D6B6-AF14-8997-7CF8-5730BD39EEE4}"/>
              </a:ext>
            </a:extLst>
          </p:cNvPr>
          <p:cNvGraphicFramePr>
            <a:graphicFrameLocks noGrp="1"/>
          </p:cNvGraphicFramePr>
          <p:nvPr>
            <p:extLst>
              <p:ext uri="{D42A27DB-BD31-4B8C-83A1-F6EECF244321}">
                <p14:modId xmlns:p14="http://schemas.microsoft.com/office/powerpoint/2010/main" val="1273173789"/>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Comms</a:t>
                      </a:r>
                    </a:p>
                  </a:txBody>
                  <a:tcPr/>
                </a:tc>
                <a:tc>
                  <a:txBody>
                    <a:bodyPr/>
                    <a:lstStyle/>
                    <a:p>
                      <a:r>
                        <a:rPr lang="en-GB" sz="1200" dirty="0">
                          <a:solidFill>
                            <a:srgbClr val="FF0000"/>
                          </a:solidFill>
                          <a:latin typeface="Montserrat" panose="00000500000000000000" pitchFamily="2" charset="0"/>
                        </a:rPr>
                        <a:t>1,000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2085754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F1C037-8B19-9D10-7EB8-744957DDD8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D37223-5FF2-E08F-AFEF-ADEBFC58F42C}"/>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Income</a:t>
            </a:r>
          </a:p>
        </p:txBody>
      </p:sp>
      <p:sp>
        <p:nvSpPr>
          <p:cNvPr id="3" name="Content Placeholder 2">
            <a:extLst>
              <a:ext uri="{FF2B5EF4-FFF2-40B4-BE49-F238E27FC236}">
                <a16:creationId xmlns:a16="http://schemas.microsoft.com/office/drawing/2014/main" id="{BF5F39D8-EAB6-EDA0-AF42-9964ABBB70D7}"/>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6EDD9DAF-72CD-9F37-CB0F-263E8DF93529}"/>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250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250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158BE240-8AA0-EE39-3C3E-B0379CE26B85}"/>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February 2026, Jamie is due to receive income for commission relating to the period September 2025 – February 2026 at £1,500. No invoice has been sent therefore no entries have been posted.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B6B62245-F48B-8191-4B37-1C9A82415863}"/>
              </a:ext>
            </a:extLst>
          </p:cNvPr>
          <p:cNvGraphicFramePr>
            <a:graphicFrameLocks noGrp="1"/>
          </p:cNvGraphicFramePr>
          <p:nvPr>
            <p:extLst>
              <p:ext uri="{D42A27DB-BD31-4B8C-83A1-F6EECF244321}">
                <p14:modId xmlns:p14="http://schemas.microsoft.com/office/powerpoint/2010/main" val="2307962370"/>
              </p:ext>
            </p:extLst>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Commission Received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2,400</a:t>
                      </a: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err="1">
                          <a:solidFill>
                            <a:srgbClr val="FF0000"/>
                          </a:solidFill>
                          <a:latin typeface="Montserrat" panose="00000500000000000000" pitchFamily="2" charset="0"/>
                        </a:rPr>
                        <a:t>Acc</a:t>
                      </a:r>
                      <a:r>
                        <a:rPr lang="en-GB" sz="1200" dirty="0">
                          <a:solidFill>
                            <a:srgbClr val="FF0000"/>
                          </a:solidFill>
                          <a:latin typeface="Montserrat" panose="00000500000000000000" pitchFamily="2" charset="0"/>
                        </a:rPr>
                        <a:t> Inc</a:t>
                      </a:r>
                    </a:p>
                  </a:txBody>
                  <a:tcPr/>
                </a:tc>
                <a:tc>
                  <a:txBody>
                    <a:bodyPr/>
                    <a:lstStyle/>
                    <a:p>
                      <a:r>
                        <a:rPr lang="en-GB" sz="1200" dirty="0">
                          <a:solidFill>
                            <a:srgbClr val="FF0000"/>
                          </a:solidFill>
                          <a:latin typeface="Montserrat" panose="00000500000000000000" pitchFamily="2" charset="0"/>
                        </a:rPr>
                        <a:t>1,000</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D911E438-B5EF-4A07-B312-067C16FEB0D6}"/>
              </a:ext>
            </a:extLst>
          </p:cNvPr>
          <p:cNvGraphicFramePr>
            <a:graphicFrameLocks noGrp="1"/>
          </p:cNvGraphicFramePr>
          <p:nvPr>
            <p:extLst>
              <p:ext uri="{D42A27DB-BD31-4B8C-83A1-F6EECF244321}">
                <p14:modId xmlns:p14="http://schemas.microsoft.com/office/powerpoint/2010/main" val="2469776949"/>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Comms</a:t>
                      </a:r>
                    </a:p>
                  </a:txBody>
                  <a:tcPr/>
                </a:tc>
                <a:tc>
                  <a:txBody>
                    <a:bodyPr/>
                    <a:lstStyle/>
                    <a:p>
                      <a:r>
                        <a:rPr lang="en-GB" sz="1200" dirty="0">
                          <a:solidFill>
                            <a:srgbClr val="FF0000"/>
                          </a:solidFill>
                          <a:latin typeface="Montserrat" panose="00000500000000000000" pitchFamily="2" charset="0"/>
                        </a:rPr>
                        <a:t>1,000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8486729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6BA12F-7B6B-D730-2C09-46BDE6300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7DC90-FDF9-8FA7-187C-4CD454C44345}"/>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Income</a:t>
            </a:r>
          </a:p>
        </p:txBody>
      </p:sp>
      <p:sp>
        <p:nvSpPr>
          <p:cNvPr id="3" name="Content Placeholder 2">
            <a:extLst>
              <a:ext uri="{FF2B5EF4-FFF2-40B4-BE49-F238E27FC236}">
                <a16:creationId xmlns:a16="http://schemas.microsoft.com/office/drawing/2014/main" id="{E002F5F4-C0AF-1D01-BD37-F5AF3DBF0B17}"/>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EFF3E6CC-DFB8-74CC-9EAB-E81082963C28}"/>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250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250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9435D15E-7AEF-69A0-F461-3FC2D172D393}"/>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February 2026, Jamie is due to receive income for commission relating to the period September 2025 – February 2026 at £1,500. No invoice has been sent therefore no entries have been posted.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1A1FED3A-98CB-98E6-A11A-2FF298713E33}"/>
              </a:ext>
            </a:extLst>
          </p:cNvPr>
          <p:cNvGraphicFramePr>
            <a:graphicFrameLocks noGrp="1"/>
          </p:cNvGraphicFramePr>
          <p:nvPr>
            <p:extLst>
              <p:ext uri="{D42A27DB-BD31-4B8C-83A1-F6EECF244321}">
                <p14:modId xmlns:p14="http://schemas.microsoft.com/office/powerpoint/2010/main" val="3312419338"/>
              </p:ext>
            </p:extLst>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Commission Received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2,400</a:t>
                      </a: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err="1">
                          <a:solidFill>
                            <a:srgbClr val="FF0000"/>
                          </a:solidFill>
                          <a:latin typeface="Montserrat" panose="00000500000000000000" pitchFamily="2" charset="0"/>
                        </a:rPr>
                        <a:t>Acc</a:t>
                      </a:r>
                      <a:r>
                        <a:rPr lang="en-GB" sz="1200" dirty="0">
                          <a:solidFill>
                            <a:srgbClr val="FF0000"/>
                          </a:solidFill>
                          <a:latin typeface="Montserrat" panose="00000500000000000000" pitchFamily="2" charset="0"/>
                        </a:rPr>
                        <a:t> Inc</a:t>
                      </a:r>
                    </a:p>
                  </a:txBody>
                  <a:tcPr/>
                </a:tc>
                <a:tc>
                  <a:txBody>
                    <a:bodyPr/>
                    <a:lstStyle/>
                    <a:p>
                      <a:r>
                        <a:rPr lang="en-GB" sz="1200" dirty="0">
                          <a:solidFill>
                            <a:srgbClr val="FF0000"/>
                          </a:solidFill>
                          <a:latin typeface="Montserrat" panose="00000500000000000000" pitchFamily="2" charset="0"/>
                        </a:rPr>
                        <a:t>1,000</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EB3CC811-1FE6-F4EA-446F-1D01C5915F7C}"/>
              </a:ext>
            </a:extLst>
          </p:cNvPr>
          <p:cNvGraphicFramePr>
            <a:graphicFrameLocks noGrp="1"/>
          </p:cNvGraphicFramePr>
          <p:nvPr>
            <p:extLst>
              <p:ext uri="{D42A27DB-BD31-4B8C-83A1-F6EECF244321}">
                <p14:modId xmlns:p14="http://schemas.microsoft.com/office/powerpoint/2010/main" val="2201572022"/>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Comms</a:t>
                      </a:r>
                    </a:p>
                  </a:txBody>
                  <a:tcPr/>
                </a:tc>
                <a:tc>
                  <a:txBody>
                    <a:bodyPr/>
                    <a:lstStyle/>
                    <a:p>
                      <a:r>
                        <a:rPr lang="en-GB" sz="1200" dirty="0">
                          <a:solidFill>
                            <a:srgbClr val="FF0000"/>
                          </a:solidFill>
                          <a:latin typeface="Montserrat" panose="00000500000000000000" pitchFamily="2" charset="0"/>
                        </a:rPr>
                        <a:t>1,000</a:t>
                      </a:r>
                    </a:p>
                  </a:txBody>
                  <a:tcPr/>
                </a:tc>
                <a:tc>
                  <a:txBody>
                    <a:bodyPr/>
                    <a:lstStyle/>
                    <a:p>
                      <a:r>
                        <a:rPr lang="en-GB" sz="1200" dirty="0">
                          <a:solidFill>
                            <a:srgbClr val="002060"/>
                          </a:solidFill>
                          <a:latin typeface="Montserrat" panose="00000500000000000000" pitchFamily="2" charset="0"/>
                        </a:rPr>
                        <a:t>31/12/X5</a:t>
                      </a:r>
                    </a:p>
                  </a:txBody>
                  <a:tcPr/>
                </a:tc>
                <a:tc>
                  <a:txBody>
                    <a:bodyPr/>
                    <a:lstStyle/>
                    <a:p>
                      <a:r>
                        <a:rPr lang="en-GB" sz="1200" dirty="0">
                          <a:solidFill>
                            <a:srgbClr val="002060"/>
                          </a:solidFill>
                          <a:latin typeface="Montserrat" panose="00000500000000000000" pitchFamily="2" charset="0"/>
                        </a:rPr>
                        <a:t>Bal c/d</a:t>
                      </a:r>
                    </a:p>
                  </a:txBody>
                  <a:tcPr/>
                </a:tc>
                <a:tc>
                  <a:txBody>
                    <a:bodyPr/>
                    <a:lstStyle/>
                    <a:p>
                      <a:r>
                        <a:rPr lang="en-GB" sz="1200" dirty="0">
                          <a:solidFill>
                            <a:srgbClr val="002060"/>
                          </a:solidFill>
                          <a:latin typeface="Montserrat" panose="00000500000000000000" pitchFamily="2" charset="0"/>
                        </a:rPr>
                        <a:t>1,000</a:t>
                      </a:r>
                    </a:p>
                  </a:txBody>
                  <a:tcPr/>
                </a:tc>
                <a:extLst>
                  <a:ext uri="{0D108BD9-81ED-4DB2-BD59-A6C34878D82A}">
                    <a16:rowId xmlns:a16="http://schemas.microsoft.com/office/drawing/2014/main" val="1206754738"/>
                  </a:ext>
                </a:extLst>
              </a:tr>
              <a:tr h="137160">
                <a:tc>
                  <a:txBody>
                    <a:bodyPr/>
                    <a:lstStyle/>
                    <a:p>
                      <a:r>
                        <a:rPr lang="en-GB" sz="1200" dirty="0">
                          <a:solidFill>
                            <a:srgbClr val="002060"/>
                          </a:solidFill>
                          <a:latin typeface="Montserrat" panose="00000500000000000000" pitchFamily="2" charset="0"/>
                        </a:rPr>
                        <a:t>1/1/X6</a:t>
                      </a:r>
                    </a:p>
                  </a:txBody>
                  <a:tcPr/>
                </a:tc>
                <a:tc>
                  <a:txBody>
                    <a:bodyPr/>
                    <a:lstStyle/>
                    <a:p>
                      <a:r>
                        <a:rPr lang="en-GB" sz="1200" dirty="0">
                          <a:solidFill>
                            <a:srgbClr val="002060"/>
                          </a:solidFill>
                          <a:latin typeface="Montserrat" panose="00000500000000000000" pitchFamily="2" charset="0"/>
                        </a:rPr>
                        <a:t>Bal b/d</a:t>
                      </a:r>
                    </a:p>
                  </a:txBody>
                  <a:tcPr/>
                </a:tc>
                <a:tc>
                  <a:txBody>
                    <a:bodyPr/>
                    <a:lstStyle/>
                    <a:p>
                      <a:r>
                        <a:rPr lang="en-GB" sz="1200" dirty="0">
                          <a:solidFill>
                            <a:srgbClr val="002060"/>
                          </a:solidFill>
                          <a:latin typeface="Montserrat" panose="00000500000000000000" pitchFamily="2" charset="0"/>
                        </a:rPr>
                        <a:t>1,000</a:t>
                      </a: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41649901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1AD859-24C4-CDA0-24C6-A166FA4A2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BB8B40-B48B-23E6-FC16-1CBA3233390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Income</a:t>
            </a:r>
          </a:p>
        </p:txBody>
      </p:sp>
      <p:sp>
        <p:nvSpPr>
          <p:cNvPr id="3" name="Content Placeholder 2">
            <a:extLst>
              <a:ext uri="{FF2B5EF4-FFF2-40B4-BE49-F238E27FC236}">
                <a16:creationId xmlns:a16="http://schemas.microsoft.com/office/drawing/2014/main" id="{84CC2F74-ECAF-6F85-5D61-8469FE4DD7F1}"/>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972606B9-CBC4-5C9D-B286-983578AC16F8}"/>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250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250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86045A03-36CB-5FC6-FEC6-0A8E8AD338BA}"/>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February 2026, Jamie is due to receive income for commission relating to the period September 2025 – February 2026 at £1,500. No invoice has been sent therefore no entries have been posted.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139FF78E-839F-4821-5F96-5419D65FCDB8}"/>
              </a:ext>
            </a:extLst>
          </p:cNvPr>
          <p:cNvGraphicFramePr>
            <a:graphicFrameLocks noGrp="1"/>
          </p:cNvGraphicFramePr>
          <p:nvPr>
            <p:extLst>
              <p:ext uri="{D42A27DB-BD31-4B8C-83A1-F6EECF244321}">
                <p14:modId xmlns:p14="http://schemas.microsoft.com/office/powerpoint/2010/main" val="915800970"/>
              </p:ext>
            </p:extLst>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Commission Received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2,400</a:t>
                      </a: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err="1">
                          <a:solidFill>
                            <a:srgbClr val="FF0000"/>
                          </a:solidFill>
                          <a:latin typeface="Montserrat" panose="00000500000000000000" pitchFamily="2" charset="0"/>
                        </a:rPr>
                        <a:t>Acc</a:t>
                      </a:r>
                      <a:r>
                        <a:rPr lang="en-GB" sz="1200" dirty="0">
                          <a:solidFill>
                            <a:srgbClr val="FF0000"/>
                          </a:solidFill>
                          <a:latin typeface="Montserrat" panose="00000500000000000000" pitchFamily="2" charset="0"/>
                        </a:rPr>
                        <a:t> Inc</a:t>
                      </a:r>
                    </a:p>
                  </a:txBody>
                  <a:tcPr/>
                </a:tc>
                <a:tc>
                  <a:txBody>
                    <a:bodyPr/>
                    <a:lstStyle/>
                    <a:p>
                      <a:r>
                        <a:rPr lang="en-GB" sz="1200" dirty="0">
                          <a:solidFill>
                            <a:srgbClr val="FF0000"/>
                          </a:solidFill>
                          <a:latin typeface="Montserrat" panose="00000500000000000000" pitchFamily="2" charset="0"/>
                        </a:rPr>
                        <a:t>1,000</a:t>
                      </a:r>
                    </a:p>
                  </a:txBody>
                  <a:tcPr/>
                </a:tc>
                <a:extLst>
                  <a:ext uri="{0D108BD9-81ED-4DB2-BD59-A6C34878D82A}">
                    <a16:rowId xmlns:a16="http://schemas.microsoft.com/office/drawing/2014/main" val="3648993230"/>
                  </a:ext>
                </a:extLst>
              </a:tr>
              <a:tr h="137160">
                <a:tc>
                  <a:txBody>
                    <a:bodyPr/>
                    <a:lstStyle/>
                    <a:p>
                      <a:r>
                        <a:rPr lang="en-GB" sz="1200">
                          <a:solidFill>
                            <a:srgbClr val="00B050"/>
                          </a:solidFill>
                          <a:latin typeface="Montserrat" panose="00000500000000000000" pitchFamily="2" charset="0"/>
                        </a:rPr>
                        <a:t>1/1/X6</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Reversal</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1,000</a:t>
                      </a:r>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C589E88A-AE5C-BAF3-3C14-9D2AE09F183C}"/>
              </a:ext>
            </a:extLst>
          </p:cNvPr>
          <p:cNvGraphicFramePr>
            <a:graphicFrameLocks noGrp="1"/>
          </p:cNvGraphicFramePr>
          <p:nvPr>
            <p:extLst>
              <p:ext uri="{D42A27DB-BD31-4B8C-83A1-F6EECF244321}">
                <p14:modId xmlns:p14="http://schemas.microsoft.com/office/powerpoint/2010/main" val="1967972399"/>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Comms</a:t>
                      </a:r>
                    </a:p>
                  </a:txBody>
                  <a:tcPr/>
                </a:tc>
                <a:tc>
                  <a:txBody>
                    <a:bodyPr/>
                    <a:lstStyle/>
                    <a:p>
                      <a:r>
                        <a:rPr lang="en-GB" sz="1200" dirty="0">
                          <a:solidFill>
                            <a:srgbClr val="FF0000"/>
                          </a:solidFill>
                          <a:latin typeface="Montserrat" panose="00000500000000000000" pitchFamily="2" charset="0"/>
                        </a:rPr>
                        <a:t>1,000</a:t>
                      </a:r>
                    </a:p>
                  </a:txBody>
                  <a:tcPr/>
                </a:tc>
                <a:tc>
                  <a:txBody>
                    <a:bodyPr/>
                    <a:lstStyle/>
                    <a:p>
                      <a:r>
                        <a:rPr lang="en-GB" sz="1200" dirty="0">
                          <a:solidFill>
                            <a:srgbClr val="002060"/>
                          </a:solidFill>
                          <a:latin typeface="Montserrat" panose="00000500000000000000" pitchFamily="2" charset="0"/>
                        </a:rPr>
                        <a:t>31/12/X5</a:t>
                      </a:r>
                    </a:p>
                  </a:txBody>
                  <a:tcPr/>
                </a:tc>
                <a:tc>
                  <a:txBody>
                    <a:bodyPr/>
                    <a:lstStyle/>
                    <a:p>
                      <a:r>
                        <a:rPr lang="en-GB" sz="1200" dirty="0">
                          <a:solidFill>
                            <a:srgbClr val="002060"/>
                          </a:solidFill>
                          <a:latin typeface="Montserrat" panose="00000500000000000000" pitchFamily="2" charset="0"/>
                        </a:rPr>
                        <a:t>Bal c/d</a:t>
                      </a:r>
                    </a:p>
                  </a:txBody>
                  <a:tcPr/>
                </a:tc>
                <a:tc>
                  <a:txBody>
                    <a:bodyPr/>
                    <a:lstStyle/>
                    <a:p>
                      <a:r>
                        <a:rPr lang="en-GB" sz="1200" dirty="0">
                          <a:solidFill>
                            <a:srgbClr val="002060"/>
                          </a:solidFill>
                          <a:latin typeface="Montserrat" panose="00000500000000000000" pitchFamily="2" charset="0"/>
                        </a:rPr>
                        <a:t>1,000</a:t>
                      </a:r>
                    </a:p>
                  </a:txBody>
                  <a:tcPr/>
                </a:tc>
                <a:extLst>
                  <a:ext uri="{0D108BD9-81ED-4DB2-BD59-A6C34878D82A}">
                    <a16:rowId xmlns:a16="http://schemas.microsoft.com/office/drawing/2014/main" val="1206754738"/>
                  </a:ext>
                </a:extLst>
              </a:tr>
              <a:tr h="137160">
                <a:tc>
                  <a:txBody>
                    <a:bodyPr/>
                    <a:lstStyle/>
                    <a:p>
                      <a:r>
                        <a:rPr lang="en-GB" sz="1200" dirty="0">
                          <a:solidFill>
                            <a:srgbClr val="002060"/>
                          </a:solidFill>
                          <a:latin typeface="Montserrat" panose="00000500000000000000" pitchFamily="2" charset="0"/>
                        </a:rPr>
                        <a:t>1/1/X6</a:t>
                      </a:r>
                    </a:p>
                  </a:txBody>
                  <a:tcPr/>
                </a:tc>
                <a:tc>
                  <a:txBody>
                    <a:bodyPr/>
                    <a:lstStyle/>
                    <a:p>
                      <a:r>
                        <a:rPr lang="en-GB" sz="1200" dirty="0">
                          <a:solidFill>
                            <a:srgbClr val="002060"/>
                          </a:solidFill>
                          <a:latin typeface="Montserrat" panose="00000500000000000000" pitchFamily="2" charset="0"/>
                        </a:rPr>
                        <a:t>Bal b/d</a:t>
                      </a:r>
                    </a:p>
                  </a:txBody>
                  <a:tcPr/>
                </a:tc>
                <a:tc>
                  <a:txBody>
                    <a:bodyPr/>
                    <a:lstStyle/>
                    <a:p>
                      <a:r>
                        <a:rPr lang="en-GB" sz="1200" dirty="0">
                          <a:solidFill>
                            <a:srgbClr val="002060"/>
                          </a:solidFill>
                          <a:latin typeface="Montserrat" panose="00000500000000000000" pitchFamily="2" charset="0"/>
                        </a:rPr>
                        <a:t>1,000</a:t>
                      </a:r>
                    </a:p>
                  </a:txBody>
                  <a:tcPr/>
                </a:tc>
                <a:tc>
                  <a:txBody>
                    <a:bodyPr/>
                    <a:lstStyle/>
                    <a:p>
                      <a:r>
                        <a:rPr lang="en-GB" sz="1200">
                          <a:solidFill>
                            <a:srgbClr val="00B050"/>
                          </a:solidFill>
                          <a:latin typeface="Montserrat" panose="00000500000000000000" pitchFamily="2" charset="0"/>
                        </a:rPr>
                        <a:t>1/1/X6</a:t>
                      </a:r>
                      <a:endParaRPr lang="en-GB" sz="1200" dirty="0">
                        <a:solidFill>
                          <a:srgbClr val="00B050"/>
                        </a:solidFill>
                        <a:latin typeface="Montserrat" panose="00000500000000000000" pitchFamily="2" charset="0"/>
                      </a:endParaRPr>
                    </a:p>
                  </a:txBody>
                  <a:tcPr/>
                </a:tc>
                <a:tc>
                  <a:txBody>
                    <a:bodyPr/>
                    <a:lstStyle/>
                    <a:p>
                      <a:r>
                        <a:rPr lang="en-GB" sz="1200" dirty="0">
                          <a:solidFill>
                            <a:srgbClr val="00B050"/>
                          </a:solidFill>
                          <a:latin typeface="Montserrat" panose="00000500000000000000" pitchFamily="2" charset="0"/>
                        </a:rPr>
                        <a:t>Reversal</a:t>
                      </a:r>
                    </a:p>
                  </a:txBody>
                  <a:tcPr/>
                </a:tc>
                <a:tc>
                  <a:txBody>
                    <a:bodyPr/>
                    <a:lstStyle/>
                    <a:p>
                      <a:r>
                        <a:rPr lang="en-GB" sz="1200" dirty="0">
                          <a:solidFill>
                            <a:srgbClr val="00B050"/>
                          </a:solidFill>
                          <a:latin typeface="Montserrat" panose="00000500000000000000" pitchFamily="2" charset="0"/>
                        </a:rPr>
                        <a:t>1,000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36462820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E64E33-0CDE-770B-4DDB-1251C196D9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31F1D-A6B9-02BB-3814-1F9692C3C305}"/>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Accrued Income</a:t>
            </a:r>
          </a:p>
        </p:txBody>
      </p:sp>
      <p:sp>
        <p:nvSpPr>
          <p:cNvPr id="3" name="Content Placeholder 2">
            <a:extLst>
              <a:ext uri="{FF2B5EF4-FFF2-40B4-BE49-F238E27FC236}">
                <a16:creationId xmlns:a16="http://schemas.microsoft.com/office/drawing/2014/main" id="{E1FA38E7-F897-B82B-DB00-5A8CD2126DC2}"/>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5EA6E7DC-561F-E037-9BB3-207FD46022D5}"/>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a:p>
                  </a:txBody>
                  <a:tcPr/>
                </a:tc>
                <a:tc>
                  <a:txBody>
                    <a:bodyPr/>
                    <a:lstStyle/>
                    <a:p>
                      <a:endParaRPr lang="en-GB" dirty="0"/>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tc>
                <a:tc>
                  <a:txBody>
                    <a:bodyPr/>
                    <a:lstStyle/>
                    <a:p>
                      <a:r>
                        <a:rPr lang="en-GB" dirty="0">
                          <a:solidFill>
                            <a:srgbClr val="FF0000"/>
                          </a:solidFill>
                        </a:rPr>
                        <a:t>250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250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250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ABD8D6D8-C0FF-31C4-60DA-B16B7C241BC1}"/>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February 2026, Jamie is due to receive income for commission relating to the period September 2025 – February 2026 at £1,500. No invoice has been sent therefore no entries have been posted.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8FB7B2C4-4C5B-C528-D80A-D731B4FC33DF}"/>
              </a:ext>
            </a:extLst>
          </p:cNvPr>
          <p:cNvGraphicFramePr>
            <a:graphicFrameLocks noGrp="1"/>
          </p:cNvGraphicFramePr>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Commission Received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2,400</a:t>
                      </a: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err="1">
                          <a:solidFill>
                            <a:srgbClr val="FF0000"/>
                          </a:solidFill>
                          <a:latin typeface="Montserrat" panose="00000500000000000000" pitchFamily="2" charset="0"/>
                        </a:rPr>
                        <a:t>Acc</a:t>
                      </a:r>
                      <a:r>
                        <a:rPr lang="en-GB" sz="1200" dirty="0">
                          <a:solidFill>
                            <a:srgbClr val="FF0000"/>
                          </a:solidFill>
                          <a:latin typeface="Montserrat" panose="00000500000000000000" pitchFamily="2" charset="0"/>
                        </a:rPr>
                        <a:t> Inc</a:t>
                      </a:r>
                    </a:p>
                  </a:txBody>
                  <a:tcPr/>
                </a:tc>
                <a:tc>
                  <a:txBody>
                    <a:bodyPr/>
                    <a:lstStyle/>
                    <a:p>
                      <a:r>
                        <a:rPr lang="en-GB" sz="1200" dirty="0">
                          <a:solidFill>
                            <a:srgbClr val="FF0000"/>
                          </a:solidFill>
                          <a:latin typeface="Montserrat" panose="00000500000000000000" pitchFamily="2" charset="0"/>
                        </a:rPr>
                        <a:t>1,000</a:t>
                      </a:r>
                    </a:p>
                  </a:txBody>
                  <a:tcPr/>
                </a:tc>
                <a:extLst>
                  <a:ext uri="{0D108BD9-81ED-4DB2-BD59-A6C34878D82A}">
                    <a16:rowId xmlns:a16="http://schemas.microsoft.com/office/drawing/2014/main" val="3648993230"/>
                  </a:ext>
                </a:extLst>
              </a:tr>
              <a:tr h="137160">
                <a:tc>
                  <a:txBody>
                    <a:bodyPr/>
                    <a:lstStyle/>
                    <a:p>
                      <a:r>
                        <a:rPr lang="en-GB" sz="1200">
                          <a:solidFill>
                            <a:srgbClr val="00B050"/>
                          </a:solidFill>
                          <a:latin typeface="Montserrat" panose="00000500000000000000" pitchFamily="2" charset="0"/>
                        </a:rPr>
                        <a:t>1/1/X6</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Reversal</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1,000</a:t>
                      </a:r>
                      <a:endParaRPr lang="en-GB" sz="1200" dirty="0">
                        <a:solidFill>
                          <a:srgbClr val="00B050"/>
                        </a:solidFill>
                        <a:latin typeface="Montserrat" panose="00000500000000000000" pitchFamily="2" charset="0"/>
                      </a:endParaRPr>
                    </a:p>
                  </a:txBody>
                  <a:tcPr/>
                </a:tc>
                <a:tc>
                  <a:txBody>
                    <a:bodyPr/>
                    <a:lstStyle/>
                    <a:p>
                      <a:r>
                        <a:rPr lang="en-GB" sz="1200">
                          <a:solidFill>
                            <a:srgbClr val="7030A0"/>
                          </a:solidFill>
                          <a:latin typeface="Montserrat" panose="00000500000000000000" pitchFamily="2" charset="0"/>
                        </a:rPr>
                        <a:t>28/2/X6</a:t>
                      </a:r>
                      <a:endParaRPr lang="en-GB" sz="1200" dirty="0">
                        <a:solidFill>
                          <a:srgbClr val="7030A0"/>
                        </a:solidFill>
                        <a:latin typeface="Montserrat" panose="00000500000000000000" pitchFamily="2" charset="0"/>
                      </a:endParaRPr>
                    </a:p>
                  </a:txBody>
                  <a:tcPr/>
                </a:tc>
                <a:tc>
                  <a:txBody>
                    <a:bodyPr/>
                    <a:lstStyle/>
                    <a:p>
                      <a:r>
                        <a:rPr lang="en-GB" sz="1200">
                          <a:solidFill>
                            <a:srgbClr val="7030A0"/>
                          </a:solidFill>
                          <a:latin typeface="Montserrat" panose="00000500000000000000" pitchFamily="2" charset="0"/>
                        </a:rPr>
                        <a:t>Bank</a:t>
                      </a:r>
                      <a:endParaRPr lang="en-GB" sz="1200" dirty="0">
                        <a:solidFill>
                          <a:srgbClr val="7030A0"/>
                        </a:solidFill>
                        <a:latin typeface="Montserrat" panose="00000500000000000000" pitchFamily="2" charset="0"/>
                      </a:endParaRPr>
                    </a:p>
                  </a:txBody>
                  <a:tcPr/>
                </a:tc>
                <a:tc>
                  <a:txBody>
                    <a:bodyPr/>
                    <a:lstStyle/>
                    <a:p>
                      <a:r>
                        <a:rPr lang="en-GB" sz="1200" dirty="0">
                          <a:solidFill>
                            <a:srgbClr val="7030A0"/>
                          </a:solidFill>
                          <a:latin typeface="Montserrat" panose="00000500000000000000" pitchFamily="2" charset="0"/>
                        </a:rPr>
                        <a:t>1,500</a:t>
                      </a: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209F87B1-1698-7FB2-48CC-5AA550947F92}"/>
              </a:ext>
            </a:extLst>
          </p:cNvPr>
          <p:cNvGraphicFramePr>
            <a:graphicFrameLocks noGrp="1"/>
          </p:cNvGraphicFramePr>
          <p:nvPr>
            <p:extLst>
              <p:ext uri="{D42A27DB-BD31-4B8C-83A1-F6EECF244321}">
                <p14:modId xmlns:p14="http://schemas.microsoft.com/office/powerpoint/2010/main" val="1314027166"/>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Accrued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Comms</a:t>
                      </a:r>
                    </a:p>
                  </a:txBody>
                  <a:tcPr/>
                </a:tc>
                <a:tc>
                  <a:txBody>
                    <a:bodyPr/>
                    <a:lstStyle/>
                    <a:p>
                      <a:r>
                        <a:rPr lang="en-GB" sz="1200" dirty="0">
                          <a:solidFill>
                            <a:srgbClr val="FF0000"/>
                          </a:solidFill>
                          <a:latin typeface="Montserrat" panose="00000500000000000000" pitchFamily="2" charset="0"/>
                        </a:rPr>
                        <a:t>1,000</a:t>
                      </a:r>
                    </a:p>
                  </a:txBody>
                  <a:tcPr/>
                </a:tc>
                <a:tc>
                  <a:txBody>
                    <a:bodyPr/>
                    <a:lstStyle/>
                    <a:p>
                      <a:r>
                        <a:rPr lang="en-GB" sz="1200" dirty="0">
                          <a:solidFill>
                            <a:srgbClr val="002060"/>
                          </a:solidFill>
                          <a:latin typeface="Montserrat" panose="00000500000000000000" pitchFamily="2" charset="0"/>
                        </a:rPr>
                        <a:t>31/12/X5</a:t>
                      </a:r>
                    </a:p>
                  </a:txBody>
                  <a:tcPr/>
                </a:tc>
                <a:tc>
                  <a:txBody>
                    <a:bodyPr/>
                    <a:lstStyle/>
                    <a:p>
                      <a:r>
                        <a:rPr lang="en-GB" sz="1200" dirty="0">
                          <a:solidFill>
                            <a:srgbClr val="002060"/>
                          </a:solidFill>
                          <a:latin typeface="Montserrat" panose="00000500000000000000" pitchFamily="2" charset="0"/>
                        </a:rPr>
                        <a:t>Bal c/d</a:t>
                      </a:r>
                    </a:p>
                  </a:txBody>
                  <a:tcPr/>
                </a:tc>
                <a:tc>
                  <a:txBody>
                    <a:bodyPr/>
                    <a:lstStyle/>
                    <a:p>
                      <a:r>
                        <a:rPr lang="en-GB" sz="1200" dirty="0">
                          <a:solidFill>
                            <a:srgbClr val="002060"/>
                          </a:solidFill>
                          <a:latin typeface="Montserrat" panose="00000500000000000000" pitchFamily="2" charset="0"/>
                        </a:rPr>
                        <a:t>1,000</a:t>
                      </a:r>
                    </a:p>
                  </a:txBody>
                  <a:tcPr/>
                </a:tc>
                <a:extLst>
                  <a:ext uri="{0D108BD9-81ED-4DB2-BD59-A6C34878D82A}">
                    <a16:rowId xmlns:a16="http://schemas.microsoft.com/office/drawing/2014/main" val="1206754738"/>
                  </a:ext>
                </a:extLst>
              </a:tr>
              <a:tr h="137160">
                <a:tc>
                  <a:txBody>
                    <a:bodyPr/>
                    <a:lstStyle/>
                    <a:p>
                      <a:r>
                        <a:rPr lang="en-GB" sz="1200" dirty="0">
                          <a:solidFill>
                            <a:srgbClr val="002060"/>
                          </a:solidFill>
                          <a:latin typeface="Montserrat" panose="00000500000000000000" pitchFamily="2" charset="0"/>
                        </a:rPr>
                        <a:t>1/1/X6</a:t>
                      </a:r>
                    </a:p>
                  </a:txBody>
                  <a:tcPr/>
                </a:tc>
                <a:tc>
                  <a:txBody>
                    <a:bodyPr/>
                    <a:lstStyle/>
                    <a:p>
                      <a:r>
                        <a:rPr lang="en-GB" sz="1200" dirty="0">
                          <a:solidFill>
                            <a:srgbClr val="002060"/>
                          </a:solidFill>
                          <a:latin typeface="Montserrat" panose="00000500000000000000" pitchFamily="2" charset="0"/>
                        </a:rPr>
                        <a:t>Bal b/d</a:t>
                      </a:r>
                    </a:p>
                  </a:txBody>
                  <a:tcPr/>
                </a:tc>
                <a:tc>
                  <a:txBody>
                    <a:bodyPr/>
                    <a:lstStyle/>
                    <a:p>
                      <a:r>
                        <a:rPr lang="en-GB" sz="1200" dirty="0">
                          <a:solidFill>
                            <a:srgbClr val="002060"/>
                          </a:solidFill>
                          <a:latin typeface="Montserrat" panose="00000500000000000000" pitchFamily="2" charset="0"/>
                        </a:rPr>
                        <a:t>1,000</a:t>
                      </a:r>
                    </a:p>
                  </a:txBody>
                  <a:tcPr/>
                </a:tc>
                <a:tc>
                  <a:txBody>
                    <a:bodyPr/>
                    <a:lstStyle/>
                    <a:p>
                      <a:r>
                        <a:rPr lang="en-GB" sz="1200">
                          <a:solidFill>
                            <a:srgbClr val="00B050"/>
                          </a:solidFill>
                          <a:latin typeface="Montserrat" panose="00000500000000000000" pitchFamily="2" charset="0"/>
                        </a:rPr>
                        <a:t>1/1/X6</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Reversal</a:t>
                      </a:r>
                      <a:endParaRPr lang="en-GB" sz="1200" dirty="0">
                        <a:solidFill>
                          <a:srgbClr val="00B050"/>
                        </a:solidFill>
                        <a:latin typeface="Montserrat" panose="00000500000000000000" pitchFamily="2" charset="0"/>
                      </a:endParaRPr>
                    </a:p>
                  </a:txBody>
                  <a:tcPr/>
                </a:tc>
                <a:tc>
                  <a:txBody>
                    <a:bodyPr/>
                    <a:lstStyle/>
                    <a:p>
                      <a:r>
                        <a:rPr lang="en-GB" sz="1200" dirty="0">
                          <a:solidFill>
                            <a:srgbClr val="00B050"/>
                          </a:solidFill>
                          <a:latin typeface="Montserrat" panose="00000500000000000000" pitchFamily="2" charset="0"/>
                        </a:rPr>
                        <a:t>1,000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9465341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1F9C867-7E37-1193-809B-9BBEBEBC49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C98C45-520C-FBDA-166B-8954ECD15F55}"/>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Prepaid Expenses</a:t>
            </a:r>
          </a:p>
        </p:txBody>
      </p:sp>
      <p:sp>
        <p:nvSpPr>
          <p:cNvPr id="3" name="Content Placeholder 2">
            <a:extLst>
              <a:ext uri="{FF2B5EF4-FFF2-40B4-BE49-F238E27FC236}">
                <a16:creationId xmlns:a16="http://schemas.microsoft.com/office/drawing/2014/main" id="{3E983CB0-4CB8-0415-462F-1ACBB5D3ABDC}"/>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90AEC0C8-5F3B-BC03-0358-ED29F400D22B}"/>
              </a:ext>
            </a:extLst>
          </p:cNvPr>
          <p:cNvGraphicFramePr>
            <a:graphicFrameLocks noGrp="1"/>
          </p:cNvGraphicFramePr>
          <p:nvPr>
            <p:extLst>
              <p:ext uri="{D42A27DB-BD31-4B8C-83A1-F6EECF244321}">
                <p14:modId xmlns:p14="http://schemas.microsoft.com/office/powerpoint/2010/main" val="3012048510"/>
              </p:ext>
            </p:extLst>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solidFill>
                          <a:srgbClr val="FF0000"/>
                        </a:solidFill>
                      </a:endParaRPr>
                    </a:p>
                  </a:txBody>
                  <a:tcPr/>
                </a:tc>
                <a:tc>
                  <a:txBody>
                    <a:bodyPr/>
                    <a:lstStyle/>
                    <a:p>
                      <a:endParaRPr lang="en-GB" dirty="0">
                        <a:solidFill>
                          <a:srgbClr val="FF0000"/>
                        </a:solidFill>
                      </a:endParaRPr>
                    </a:p>
                  </a:txBody>
                  <a:tcPr/>
                </a:tc>
                <a:tc>
                  <a:txBody>
                    <a:bodyPr/>
                    <a:lstStyle/>
                    <a:p>
                      <a:endParaRPr lang="en-GB" dirty="0">
                        <a:solidFill>
                          <a:srgbClr val="FF0000"/>
                        </a:solidFill>
                      </a:endParaRPr>
                    </a:p>
                  </a:txBody>
                  <a:tcPr/>
                </a:tc>
                <a:tc>
                  <a:txBody>
                    <a:bodyPr/>
                    <a:lstStyle/>
                    <a:p>
                      <a:r>
                        <a:rPr lang="en-GB" dirty="0">
                          <a:solidFill>
                            <a:srgbClr val="FF0000"/>
                          </a:solidFill>
                        </a:rPr>
                        <a:t>1,000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1,000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1,000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09213A59-AE23-A48D-6A99-EED591D02E9B}"/>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December 2025, Jamie pays an invoice for insurance which is paid quarterly in advance. The expense is for £3,000 and covers the period December 2025 – February 2026.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1BB95122-B71B-5647-DBAF-7D610D374DD9}"/>
              </a:ext>
            </a:extLst>
          </p:cNvPr>
          <p:cNvGraphicFramePr>
            <a:graphicFrameLocks noGrp="1"/>
          </p:cNvGraphicFramePr>
          <p:nvPr>
            <p:extLst>
              <p:ext uri="{D42A27DB-BD31-4B8C-83A1-F6EECF244321}">
                <p14:modId xmlns:p14="http://schemas.microsoft.com/office/powerpoint/2010/main" val="990876183"/>
              </p:ext>
            </p:extLst>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Insurance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28164C06-A5E6-0654-7376-30DACE8D979D}"/>
              </a:ext>
            </a:extLst>
          </p:cNvPr>
          <p:cNvGraphicFramePr>
            <a:graphicFrameLocks noGrp="1"/>
          </p:cNvGraphicFramePr>
          <p:nvPr>
            <p:extLst>
              <p:ext uri="{D42A27DB-BD31-4B8C-83A1-F6EECF244321}">
                <p14:modId xmlns:p14="http://schemas.microsoft.com/office/powerpoint/2010/main" val="3011971801"/>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756345">
                  <a:extLst>
                    <a:ext uri="{9D8B030D-6E8A-4147-A177-3AD203B41FA5}">
                      <a16:colId xmlns:a16="http://schemas.microsoft.com/office/drawing/2014/main" val="628103347"/>
                    </a:ext>
                  </a:extLst>
                </a:gridCol>
                <a:gridCol w="975129">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Prepaid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16894578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98C1213-2D00-0863-B579-F63659731E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7F4A5A-EB8B-92E8-9EA4-37ED13454648}"/>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Prepaid Expenses</a:t>
            </a:r>
          </a:p>
        </p:txBody>
      </p:sp>
      <p:sp>
        <p:nvSpPr>
          <p:cNvPr id="3" name="Content Placeholder 2">
            <a:extLst>
              <a:ext uri="{FF2B5EF4-FFF2-40B4-BE49-F238E27FC236}">
                <a16:creationId xmlns:a16="http://schemas.microsoft.com/office/drawing/2014/main" id="{A31BD79E-7D66-DB9B-66D8-3FB25B4E7BBD}"/>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08EE950A-FCC1-69C0-728D-90D7337D69CA}"/>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solidFill>
                          <a:srgbClr val="FF0000"/>
                        </a:solidFill>
                      </a:endParaRPr>
                    </a:p>
                  </a:txBody>
                  <a:tcPr/>
                </a:tc>
                <a:tc>
                  <a:txBody>
                    <a:bodyPr/>
                    <a:lstStyle/>
                    <a:p>
                      <a:endParaRPr lang="en-GB" dirty="0">
                        <a:solidFill>
                          <a:srgbClr val="FF0000"/>
                        </a:solidFill>
                      </a:endParaRPr>
                    </a:p>
                  </a:txBody>
                  <a:tcPr/>
                </a:tc>
                <a:tc>
                  <a:txBody>
                    <a:bodyPr/>
                    <a:lstStyle/>
                    <a:p>
                      <a:endParaRPr lang="en-GB" dirty="0">
                        <a:solidFill>
                          <a:srgbClr val="FF0000"/>
                        </a:solidFill>
                      </a:endParaRPr>
                    </a:p>
                  </a:txBody>
                  <a:tcPr/>
                </a:tc>
                <a:tc>
                  <a:txBody>
                    <a:bodyPr/>
                    <a:lstStyle/>
                    <a:p>
                      <a:r>
                        <a:rPr lang="en-GB" dirty="0">
                          <a:solidFill>
                            <a:srgbClr val="FF0000"/>
                          </a:solidFill>
                        </a:rPr>
                        <a:t>1,000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1,000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1,000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B1617B3A-F21D-AB0B-D300-FC0ABF67AA97}"/>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December 2025, Jamie pays an invoice for insurance which is paid quarterly in advance. The expense is for £3,000 and covers the period December 2025 – February 2026.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B1A6ED43-E38D-7FCC-6369-801F6B1CCBF8}"/>
              </a:ext>
            </a:extLst>
          </p:cNvPr>
          <p:cNvGraphicFramePr>
            <a:graphicFrameLocks noGrp="1"/>
          </p:cNvGraphicFramePr>
          <p:nvPr>
            <p:extLst>
              <p:ext uri="{D42A27DB-BD31-4B8C-83A1-F6EECF244321}">
                <p14:modId xmlns:p14="http://schemas.microsoft.com/office/powerpoint/2010/main" val="3302911943"/>
              </p:ext>
            </p:extLst>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Insurance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14,000</a:t>
                      </a: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Pre Exp</a:t>
                      </a:r>
                    </a:p>
                  </a:txBody>
                  <a:tcPr/>
                </a:tc>
                <a:tc>
                  <a:txBody>
                    <a:bodyPr/>
                    <a:lstStyle/>
                    <a:p>
                      <a:r>
                        <a:rPr lang="en-GB" sz="1200" dirty="0">
                          <a:solidFill>
                            <a:srgbClr val="FF0000"/>
                          </a:solidFill>
                          <a:latin typeface="Montserrat" panose="00000500000000000000" pitchFamily="2" charset="0"/>
                        </a:rPr>
                        <a:t>2,000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C26D1468-F1A2-DE8B-B24D-38CFA62B1848}"/>
              </a:ext>
            </a:extLst>
          </p:cNvPr>
          <p:cNvGraphicFramePr>
            <a:graphicFrameLocks noGrp="1"/>
          </p:cNvGraphicFramePr>
          <p:nvPr>
            <p:extLst>
              <p:ext uri="{D42A27DB-BD31-4B8C-83A1-F6EECF244321}">
                <p14:modId xmlns:p14="http://schemas.microsoft.com/office/powerpoint/2010/main" val="4281870371"/>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756345">
                  <a:extLst>
                    <a:ext uri="{9D8B030D-6E8A-4147-A177-3AD203B41FA5}">
                      <a16:colId xmlns:a16="http://schemas.microsoft.com/office/drawing/2014/main" val="628103347"/>
                    </a:ext>
                  </a:extLst>
                </a:gridCol>
                <a:gridCol w="975129">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Prepaid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Insurance</a:t>
                      </a:r>
                    </a:p>
                  </a:txBody>
                  <a:tcPr/>
                </a:tc>
                <a:tc>
                  <a:txBody>
                    <a:bodyPr/>
                    <a:lstStyle/>
                    <a:p>
                      <a:r>
                        <a:rPr lang="en-GB" sz="1200" dirty="0">
                          <a:solidFill>
                            <a:srgbClr val="FF0000"/>
                          </a:solidFill>
                          <a:latin typeface="Montserrat" panose="00000500000000000000" pitchFamily="2" charset="0"/>
                        </a:rPr>
                        <a:t>2,000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37170950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330026-4D7E-DE55-245F-EAD0D160A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D3257F-2A2E-12F6-B6D8-0914C1ADCF74}"/>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Prepaid Expenses</a:t>
            </a:r>
          </a:p>
        </p:txBody>
      </p:sp>
      <p:sp>
        <p:nvSpPr>
          <p:cNvPr id="3" name="Content Placeholder 2">
            <a:extLst>
              <a:ext uri="{FF2B5EF4-FFF2-40B4-BE49-F238E27FC236}">
                <a16:creationId xmlns:a16="http://schemas.microsoft.com/office/drawing/2014/main" id="{DEE13D21-9FE0-E796-F17A-196AD0827CEC}"/>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E29B5B43-CA14-127A-A6EA-6921742871C3}"/>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solidFill>
                          <a:srgbClr val="FF0000"/>
                        </a:solidFill>
                      </a:endParaRPr>
                    </a:p>
                  </a:txBody>
                  <a:tcPr/>
                </a:tc>
                <a:tc>
                  <a:txBody>
                    <a:bodyPr/>
                    <a:lstStyle/>
                    <a:p>
                      <a:endParaRPr lang="en-GB" dirty="0">
                        <a:solidFill>
                          <a:srgbClr val="FF0000"/>
                        </a:solidFill>
                      </a:endParaRPr>
                    </a:p>
                  </a:txBody>
                  <a:tcPr/>
                </a:tc>
                <a:tc>
                  <a:txBody>
                    <a:bodyPr/>
                    <a:lstStyle/>
                    <a:p>
                      <a:endParaRPr lang="en-GB" dirty="0">
                        <a:solidFill>
                          <a:srgbClr val="FF0000"/>
                        </a:solidFill>
                      </a:endParaRPr>
                    </a:p>
                  </a:txBody>
                  <a:tcPr/>
                </a:tc>
                <a:tc>
                  <a:txBody>
                    <a:bodyPr/>
                    <a:lstStyle/>
                    <a:p>
                      <a:r>
                        <a:rPr lang="en-GB" dirty="0">
                          <a:solidFill>
                            <a:srgbClr val="FF0000"/>
                          </a:solidFill>
                        </a:rPr>
                        <a:t>1,000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1,000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1,000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A40565D6-9029-F59F-98BD-22C7AEFEC927}"/>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December 2025, Jamie pays an invoice for insurance which is paid quarterly in advance. The expense is for £3,000 and covers the period December 2025 – February 2026.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71E407E2-A253-45EE-FFC9-1CF32E323A8B}"/>
              </a:ext>
            </a:extLst>
          </p:cNvPr>
          <p:cNvGraphicFramePr>
            <a:graphicFrameLocks noGrp="1"/>
          </p:cNvGraphicFramePr>
          <p:nvPr>
            <p:extLst>
              <p:ext uri="{D42A27DB-BD31-4B8C-83A1-F6EECF244321}">
                <p14:modId xmlns:p14="http://schemas.microsoft.com/office/powerpoint/2010/main" val="1831226926"/>
              </p:ext>
            </p:extLst>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Insurance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14,000</a:t>
                      </a: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Pre Exp</a:t>
                      </a:r>
                    </a:p>
                  </a:txBody>
                  <a:tcPr/>
                </a:tc>
                <a:tc>
                  <a:txBody>
                    <a:bodyPr/>
                    <a:lstStyle/>
                    <a:p>
                      <a:r>
                        <a:rPr lang="en-GB" sz="1200" dirty="0">
                          <a:solidFill>
                            <a:srgbClr val="FF0000"/>
                          </a:solidFill>
                          <a:latin typeface="Montserrat" panose="00000500000000000000" pitchFamily="2" charset="0"/>
                        </a:rPr>
                        <a:t>2,000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12,000</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EC2FB96C-AE32-18D8-CB70-18A74A7D0869}"/>
              </a:ext>
            </a:extLst>
          </p:cNvPr>
          <p:cNvGraphicFramePr>
            <a:graphicFrameLocks noGrp="1"/>
          </p:cNvGraphicFramePr>
          <p:nvPr>
            <p:extLst>
              <p:ext uri="{D42A27DB-BD31-4B8C-83A1-F6EECF244321}">
                <p14:modId xmlns:p14="http://schemas.microsoft.com/office/powerpoint/2010/main" val="1917716612"/>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756345">
                  <a:extLst>
                    <a:ext uri="{9D8B030D-6E8A-4147-A177-3AD203B41FA5}">
                      <a16:colId xmlns:a16="http://schemas.microsoft.com/office/drawing/2014/main" val="628103347"/>
                    </a:ext>
                  </a:extLst>
                </a:gridCol>
                <a:gridCol w="975129">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Prepaid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Insurance</a:t>
                      </a:r>
                    </a:p>
                  </a:txBody>
                  <a:tcPr/>
                </a:tc>
                <a:tc>
                  <a:txBody>
                    <a:bodyPr/>
                    <a:lstStyle/>
                    <a:p>
                      <a:r>
                        <a:rPr lang="en-GB" sz="1200" dirty="0">
                          <a:solidFill>
                            <a:srgbClr val="FF0000"/>
                          </a:solidFill>
                          <a:latin typeface="Montserrat" panose="00000500000000000000" pitchFamily="2" charset="0"/>
                        </a:rPr>
                        <a:t>2,000</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24642717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8FB77F-144D-B0B7-C282-2BB6A56702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2B1F09-1405-A630-79B9-3C87A04FB792}"/>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Prepaid Expenses</a:t>
            </a:r>
          </a:p>
        </p:txBody>
      </p:sp>
      <p:sp>
        <p:nvSpPr>
          <p:cNvPr id="3" name="Content Placeholder 2">
            <a:extLst>
              <a:ext uri="{FF2B5EF4-FFF2-40B4-BE49-F238E27FC236}">
                <a16:creationId xmlns:a16="http://schemas.microsoft.com/office/drawing/2014/main" id="{68503860-703A-A2C6-E499-DD8E345BFDE0}"/>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AF238020-C544-6EAA-6D62-6803EB95E830}"/>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solidFill>
                          <a:srgbClr val="FF0000"/>
                        </a:solidFill>
                      </a:endParaRPr>
                    </a:p>
                  </a:txBody>
                  <a:tcPr/>
                </a:tc>
                <a:tc>
                  <a:txBody>
                    <a:bodyPr/>
                    <a:lstStyle/>
                    <a:p>
                      <a:endParaRPr lang="en-GB" dirty="0">
                        <a:solidFill>
                          <a:srgbClr val="FF0000"/>
                        </a:solidFill>
                      </a:endParaRPr>
                    </a:p>
                  </a:txBody>
                  <a:tcPr/>
                </a:tc>
                <a:tc>
                  <a:txBody>
                    <a:bodyPr/>
                    <a:lstStyle/>
                    <a:p>
                      <a:endParaRPr lang="en-GB" dirty="0">
                        <a:solidFill>
                          <a:srgbClr val="FF0000"/>
                        </a:solidFill>
                      </a:endParaRPr>
                    </a:p>
                  </a:txBody>
                  <a:tcPr/>
                </a:tc>
                <a:tc>
                  <a:txBody>
                    <a:bodyPr/>
                    <a:lstStyle/>
                    <a:p>
                      <a:r>
                        <a:rPr lang="en-GB" dirty="0">
                          <a:solidFill>
                            <a:srgbClr val="FF0000"/>
                          </a:solidFill>
                        </a:rPr>
                        <a:t>1,000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1,000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1,000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87A74980-2EE8-6A1C-08BD-90C6E3CD9D12}"/>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December 2025, Jamie pays an invoice for insurance which is paid quarterly in advance. The expense is for £3,000 and covers the period December 2025 – February 2026.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9860E7B0-10E1-CD1C-8CBB-165C848931CF}"/>
              </a:ext>
            </a:extLst>
          </p:cNvPr>
          <p:cNvGraphicFramePr>
            <a:graphicFrameLocks noGrp="1"/>
          </p:cNvGraphicFramePr>
          <p:nvPr>
            <p:extLst>
              <p:ext uri="{D42A27DB-BD31-4B8C-83A1-F6EECF244321}">
                <p14:modId xmlns:p14="http://schemas.microsoft.com/office/powerpoint/2010/main" val="1048662116"/>
              </p:ext>
            </p:extLst>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Insurance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14,000</a:t>
                      </a: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Pre Exp</a:t>
                      </a:r>
                    </a:p>
                  </a:txBody>
                  <a:tcPr/>
                </a:tc>
                <a:tc>
                  <a:txBody>
                    <a:bodyPr/>
                    <a:lstStyle/>
                    <a:p>
                      <a:r>
                        <a:rPr lang="en-GB" sz="1200" dirty="0">
                          <a:solidFill>
                            <a:srgbClr val="FF0000"/>
                          </a:solidFill>
                          <a:latin typeface="Montserrat" panose="00000500000000000000" pitchFamily="2" charset="0"/>
                        </a:rPr>
                        <a:t>2,000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12,000</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AEF51CE5-0A36-08E1-6AE7-8A97FA2D9AE0}"/>
              </a:ext>
            </a:extLst>
          </p:cNvPr>
          <p:cNvGraphicFramePr>
            <a:graphicFrameLocks noGrp="1"/>
          </p:cNvGraphicFramePr>
          <p:nvPr>
            <p:extLst>
              <p:ext uri="{D42A27DB-BD31-4B8C-83A1-F6EECF244321}">
                <p14:modId xmlns:p14="http://schemas.microsoft.com/office/powerpoint/2010/main" val="3766407016"/>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756345">
                  <a:extLst>
                    <a:ext uri="{9D8B030D-6E8A-4147-A177-3AD203B41FA5}">
                      <a16:colId xmlns:a16="http://schemas.microsoft.com/office/drawing/2014/main" val="628103347"/>
                    </a:ext>
                  </a:extLst>
                </a:gridCol>
                <a:gridCol w="975129">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Prepaid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Insurance</a:t>
                      </a:r>
                    </a:p>
                  </a:txBody>
                  <a:tcPr/>
                </a:tc>
                <a:tc>
                  <a:txBody>
                    <a:bodyPr/>
                    <a:lstStyle/>
                    <a:p>
                      <a:r>
                        <a:rPr lang="en-GB" sz="1200" dirty="0">
                          <a:solidFill>
                            <a:srgbClr val="FF0000"/>
                          </a:solidFill>
                          <a:latin typeface="Montserrat" panose="00000500000000000000" pitchFamily="2" charset="0"/>
                        </a:rPr>
                        <a:t>2,000</a:t>
                      </a:r>
                    </a:p>
                  </a:txBody>
                  <a:tcPr/>
                </a:tc>
                <a:tc>
                  <a:txBody>
                    <a:bodyPr/>
                    <a:lstStyle/>
                    <a:p>
                      <a:r>
                        <a:rPr lang="en-GB" sz="1200" dirty="0">
                          <a:solidFill>
                            <a:srgbClr val="002060"/>
                          </a:solidFill>
                          <a:latin typeface="Montserrat" panose="00000500000000000000" pitchFamily="2" charset="0"/>
                        </a:rPr>
                        <a:t>31/12/X5</a:t>
                      </a:r>
                    </a:p>
                  </a:txBody>
                  <a:tcPr/>
                </a:tc>
                <a:tc>
                  <a:txBody>
                    <a:bodyPr/>
                    <a:lstStyle/>
                    <a:p>
                      <a:r>
                        <a:rPr lang="en-GB" sz="1200" dirty="0">
                          <a:solidFill>
                            <a:srgbClr val="002060"/>
                          </a:solidFill>
                          <a:latin typeface="Montserrat" panose="00000500000000000000" pitchFamily="2" charset="0"/>
                        </a:rPr>
                        <a:t>Bal c/d</a:t>
                      </a:r>
                    </a:p>
                  </a:txBody>
                  <a:tcPr/>
                </a:tc>
                <a:tc>
                  <a:txBody>
                    <a:bodyPr/>
                    <a:lstStyle/>
                    <a:p>
                      <a:r>
                        <a:rPr lang="en-GB" sz="1200" dirty="0">
                          <a:solidFill>
                            <a:srgbClr val="002060"/>
                          </a:solidFill>
                          <a:latin typeface="Montserrat" panose="00000500000000000000" pitchFamily="2" charset="0"/>
                        </a:rPr>
                        <a:t>2,000</a:t>
                      </a:r>
                    </a:p>
                  </a:txBody>
                  <a:tcPr/>
                </a:tc>
                <a:extLst>
                  <a:ext uri="{0D108BD9-81ED-4DB2-BD59-A6C34878D82A}">
                    <a16:rowId xmlns:a16="http://schemas.microsoft.com/office/drawing/2014/main" val="1206754738"/>
                  </a:ext>
                </a:extLst>
              </a:tr>
              <a:tr h="137160">
                <a:tc>
                  <a:txBody>
                    <a:bodyPr/>
                    <a:lstStyle/>
                    <a:p>
                      <a:r>
                        <a:rPr lang="en-GB" sz="1200" dirty="0">
                          <a:solidFill>
                            <a:srgbClr val="002060"/>
                          </a:solidFill>
                          <a:latin typeface="Montserrat" panose="00000500000000000000" pitchFamily="2" charset="0"/>
                        </a:rPr>
                        <a:t>1/1/X6</a:t>
                      </a:r>
                    </a:p>
                  </a:txBody>
                  <a:tcPr/>
                </a:tc>
                <a:tc>
                  <a:txBody>
                    <a:bodyPr/>
                    <a:lstStyle/>
                    <a:p>
                      <a:r>
                        <a:rPr lang="en-GB" sz="1200" dirty="0">
                          <a:solidFill>
                            <a:srgbClr val="002060"/>
                          </a:solidFill>
                          <a:latin typeface="Montserrat" panose="00000500000000000000" pitchFamily="2" charset="0"/>
                        </a:rPr>
                        <a:t>Bal b/d</a:t>
                      </a:r>
                    </a:p>
                  </a:txBody>
                  <a:tcPr/>
                </a:tc>
                <a:tc>
                  <a:txBody>
                    <a:bodyPr/>
                    <a:lstStyle/>
                    <a:p>
                      <a:r>
                        <a:rPr lang="en-GB" sz="1200" dirty="0">
                          <a:solidFill>
                            <a:srgbClr val="002060"/>
                          </a:solidFill>
                          <a:latin typeface="Montserrat" panose="00000500000000000000" pitchFamily="2" charset="0"/>
                        </a:rPr>
                        <a:t>2,000</a:t>
                      </a: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41223698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734ED28-51F6-C4B6-F135-29A2C561C2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4507D9-41BB-56D5-2565-45C1D9C15E05}"/>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Prepaid Expenses</a:t>
            </a:r>
          </a:p>
        </p:txBody>
      </p:sp>
      <p:sp>
        <p:nvSpPr>
          <p:cNvPr id="3" name="Content Placeholder 2">
            <a:extLst>
              <a:ext uri="{FF2B5EF4-FFF2-40B4-BE49-F238E27FC236}">
                <a16:creationId xmlns:a16="http://schemas.microsoft.com/office/drawing/2014/main" id="{80166947-2DF0-F216-598D-1714904FC7FC}"/>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0DCC8C16-2AF6-3A99-727F-41DF9C58FE95}"/>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solidFill>
                          <a:srgbClr val="FF0000"/>
                        </a:solidFill>
                      </a:endParaRPr>
                    </a:p>
                  </a:txBody>
                  <a:tcPr/>
                </a:tc>
                <a:tc>
                  <a:txBody>
                    <a:bodyPr/>
                    <a:lstStyle/>
                    <a:p>
                      <a:endParaRPr lang="en-GB" dirty="0">
                        <a:solidFill>
                          <a:srgbClr val="FF0000"/>
                        </a:solidFill>
                      </a:endParaRPr>
                    </a:p>
                  </a:txBody>
                  <a:tcPr/>
                </a:tc>
                <a:tc>
                  <a:txBody>
                    <a:bodyPr/>
                    <a:lstStyle/>
                    <a:p>
                      <a:endParaRPr lang="en-GB" dirty="0">
                        <a:solidFill>
                          <a:srgbClr val="FF0000"/>
                        </a:solidFill>
                      </a:endParaRPr>
                    </a:p>
                  </a:txBody>
                  <a:tcPr/>
                </a:tc>
                <a:tc>
                  <a:txBody>
                    <a:bodyPr/>
                    <a:lstStyle/>
                    <a:p>
                      <a:r>
                        <a:rPr lang="en-GB" dirty="0">
                          <a:solidFill>
                            <a:srgbClr val="FF0000"/>
                          </a:solidFill>
                        </a:rPr>
                        <a:t>1,000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1,000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1,000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7EA69486-6CC7-3838-4DA3-BB610763B7CF}"/>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In December 2025, Jamie pays an invoice for insurance which is paid quarterly in advance. The expense is for £3,000 and covers the period December 2025 – February 2026. </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A61EAE0A-6FDA-8BB6-FF39-DA6F205740BE}"/>
              </a:ext>
            </a:extLst>
          </p:cNvPr>
          <p:cNvGraphicFramePr>
            <a:graphicFrameLocks noGrp="1"/>
          </p:cNvGraphicFramePr>
          <p:nvPr>
            <p:extLst>
              <p:ext uri="{D42A27DB-BD31-4B8C-83A1-F6EECF244321}">
                <p14:modId xmlns:p14="http://schemas.microsoft.com/office/powerpoint/2010/main" val="1628431839"/>
              </p:ext>
            </p:extLst>
          </p:nvPr>
        </p:nvGraphicFramePr>
        <p:xfrm>
          <a:off x="470019"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Insurance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14,000</a:t>
                      </a: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Pre Exp</a:t>
                      </a:r>
                    </a:p>
                  </a:txBody>
                  <a:tcPr/>
                </a:tc>
                <a:tc>
                  <a:txBody>
                    <a:bodyPr/>
                    <a:lstStyle/>
                    <a:p>
                      <a:r>
                        <a:rPr lang="en-GB" sz="1200" dirty="0">
                          <a:solidFill>
                            <a:srgbClr val="FF0000"/>
                          </a:solidFill>
                          <a:latin typeface="Montserrat" panose="00000500000000000000" pitchFamily="2" charset="0"/>
                        </a:rPr>
                        <a:t>2,000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12,000</a:t>
                      </a:r>
                    </a:p>
                  </a:txBody>
                  <a:tcPr/>
                </a:tc>
                <a:extLst>
                  <a:ext uri="{0D108BD9-81ED-4DB2-BD59-A6C34878D82A}">
                    <a16:rowId xmlns:a16="http://schemas.microsoft.com/office/drawing/2014/main" val="3648993230"/>
                  </a:ext>
                </a:extLst>
              </a:tr>
              <a:tr h="137160">
                <a:tc>
                  <a:txBody>
                    <a:bodyPr/>
                    <a:lstStyle/>
                    <a:p>
                      <a:r>
                        <a:rPr lang="en-GB" sz="1200" dirty="0">
                          <a:solidFill>
                            <a:srgbClr val="00B050"/>
                          </a:solidFill>
                          <a:latin typeface="Montserrat" panose="00000500000000000000" pitchFamily="2" charset="0"/>
                        </a:rPr>
                        <a:t>1/1/X6</a:t>
                      </a:r>
                    </a:p>
                  </a:txBody>
                  <a:tcPr/>
                </a:tc>
                <a:tc>
                  <a:txBody>
                    <a:bodyPr/>
                    <a:lstStyle/>
                    <a:p>
                      <a:r>
                        <a:rPr lang="en-GB" sz="1200" dirty="0">
                          <a:solidFill>
                            <a:srgbClr val="00B050"/>
                          </a:solidFill>
                          <a:latin typeface="Montserrat" panose="00000500000000000000" pitchFamily="2" charset="0"/>
                        </a:rPr>
                        <a:t>Reversal</a:t>
                      </a:r>
                    </a:p>
                  </a:txBody>
                  <a:tcPr/>
                </a:tc>
                <a:tc>
                  <a:txBody>
                    <a:bodyPr/>
                    <a:lstStyle/>
                    <a:p>
                      <a:r>
                        <a:rPr lang="en-GB" sz="1200" dirty="0">
                          <a:solidFill>
                            <a:srgbClr val="00B050"/>
                          </a:solidFill>
                          <a:latin typeface="Montserrat" panose="00000500000000000000" pitchFamily="2" charset="0"/>
                        </a:rPr>
                        <a:t>2,000</a:t>
                      </a: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7" name="Table 6">
            <a:extLst>
              <a:ext uri="{FF2B5EF4-FFF2-40B4-BE49-F238E27FC236}">
                <a16:creationId xmlns:a16="http://schemas.microsoft.com/office/drawing/2014/main" id="{F561BEDC-CBCC-3C00-E0D8-540BACB4D6A7}"/>
              </a:ext>
            </a:extLst>
          </p:cNvPr>
          <p:cNvGraphicFramePr>
            <a:graphicFrameLocks noGrp="1"/>
          </p:cNvGraphicFramePr>
          <p:nvPr>
            <p:extLst>
              <p:ext uri="{D42A27DB-BD31-4B8C-83A1-F6EECF244321}">
                <p14:modId xmlns:p14="http://schemas.microsoft.com/office/powerpoint/2010/main" val="3690766928"/>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756345">
                  <a:extLst>
                    <a:ext uri="{9D8B030D-6E8A-4147-A177-3AD203B41FA5}">
                      <a16:colId xmlns:a16="http://schemas.microsoft.com/office/drawing/2014/main" val="628103347"/>
                    </a:ext>
                  </a:extLst>
                </a:gridCol>
                <a:gridCol w="975129">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Prepaid Expense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Insurance</a:t>
                      </a:r>
                    </a:p>
                  </a:txBody>
                  <a:tcPr/>
                </a:tc>
                <a:tc>
                  <a:txBody>
                    <a:bodyPr/>
                    <a:lstStyle/>
                    <a:p>
                      <a:r>
                        <a:rPr lang="en-GB" sz="1200" dirty="0">
                          <a:solidFill>
                            <a:srgbClr val="FF0000"/>
                          </a:solidFill>
                          <a:latin typeface="Montserrat" panose="00000500000000000000" pitchFamily="2" charset="0"/>
                        </a:rPr>
                        <a:t>2,000</a:t>
                      </a:r>
                    </a:p>
                  </a:txBody>
                  <a:tcPr/>
                </a:tc>
                <a:tc>
                  <a:txBody>
                    <a:bodyPr/>
                    <a:lstStyle/>
                    <a:p>
                      <a:r>
                        <a:rPr lang="en-GB" sz="1200" dirty="0">
                          <a:solidFill>
                            <a:srgbClr val="002060"/>
                          </a:solidFill>
                          <a:latin typeface="Montserrat" panose="00000500000000000000" pitchFamily="2" charset="0"/>
                        </a:rPr>
                        <a:t>31/12/X5</a:t>
                      </a:r>
                    </a:p>
                  </a:txBody>
                  <a:tcPr/>
                </a:tc>
                <a:tc>
                  <a:txBody>
                    <a:bodyPr/>
                    <a:lstStyle/>
                    <a:p>
                      <a:r>
                        <a:rPr lang="en-GB" sz="1200" dirty="0">
                          <a:solidFill>
                            <a:srgbClr val="002060"/>
                          </a:solidFill>
                          <a:latin typeface="Montserrat" panose="00000500000000000000" pitchFamily="2" charset="0"/>
                        </a:rPr>
                        <a:t>Bal c/d</a:t>
                      </a:r>
                    </a:p>
                  </a:txBody>
                  <a:tcPr/>
                </a:tc>
                <a:tc>
                  <a:txBody>
                    <a:bodyPr/>
                    <a:lstStyle/>
                    <a:p>
                      <a:r>
                        <a:rPr lang="en-GB" sz="1200" dirty="0">
                          <a:solidFill>
                            <a:srgbClr val="002060"/>
                          </a:solidFill>
                          <a:latin typeface="Montserrat" panose="00000500000000000000" pitchFamily="2" charset="0"/>
                        </a:rPr>
                        <a:t>2,000</a:t>
                      </a:r>
                    </a:p>
                  </a:txBody>
                  <a:tcPr/>
                </a:tc>
                <a:extLst>
                  <a:ext uri="{0D108BD9-81ED-4DB2-BD59-A6C34878D82A}">
                    <a16:rowId xmlns:a16="http://schemas.microsoft.com/office/drawing/2014/main" val="1206754738"/>
                  </a:ext>
                </a:extLst>
              </a:tr>
              <a:tr h="137160">
                <a:tc>
                  <a:txBody>
                    <a:bodyPr/>
                    <a:lstStyle/>
                    <a:p>
                      <a:r>
                        <a:rPr lang="en-GB" sz="1200" dirty="0">
                          <a:solidFill>
                            <a:srgbClr val="002060"/>
                          </a:solidFill>
                          <a:latin typeface="Montserrat" panose="00000500000000000000" pitchFamily="2" charset="0"/>
                        </a:rPr>
                        <a:t>1/1/X6</a:t>
                      </a:r>
                    </a:p>
                  </a:txBody>
                  <a:tcPr/>
                </a:tc>
                <a:tc>
                  <a:txBody>
                    <a:bodyPr/>
                    <a:lstStyle/>
                    <a:p>
                      <a:r>
                        <a:rPr lang="en-GB" sz="1200" dirty="0">
                          <a:solidFill>
                            <a:srgbClr val="002060"/>
                          </a:solidFill>
                          <a:latin typeface="Montserrat" panose="00000500000000000000" pitchFamily="2" charset="0"/>
                        </a:rPr>
                        <a:t>Bal b/d</a:t>
                      </a:r>
                    </a:p>
                  </a:txBody>
                  <a:tcPr/>
                </a:tc>
                <a:tc>
                  <a:txBody>
                    <a:bodyPr/>
                    <a:lstStyle/>
                    <a:p>
                      <a:r>
                        <a:rPr lang="en-GB" sz="1200" dirty="0">
                          <a:solidFill>
                            <a:srgbClr val="002060"/>
                          </a:solidFill>
                          <a:latin typeface="Montserrat" panose="00000500000000000000" pitchFamily="2" charset="0"/>
                        </a:rPr>
                        <a:t>2,000</a:t>
                      </a:r>
                    </a:p>
                  </a:txBody>
                  <a:tcPr/>
                </a:tc>
                <a:tc>
                  <a:txBody>
                    <a:bodyPr/>
                    <a:lstStyle/>
                    <a:p>
                      <a:r>
                        <a:rPr lang="en-GB" sz="1200" dirty="0">
                          <a:solidFill>
                            <a:srgbClr val="00B050"/>
                          </a:solidFill>
                          <a:latin typeface="Montserrat" panose="00000500000000000000" pitchFamily="2" charset="0"/>
                        </a:rPr>
                        <a:t>1/1/X6</a:t>
                      </a:r>
                    </a:p>
                  </a:txBody>
                  <a:tcPr/>
                </a:tc>
                <a:tc>
                  <a:txBody>
                    <a:bodyPr/>
                    <a:lstStyle/>
                    <a:p>
                      <a:r>
                        <a:rPr lang="en-GB" sz="1200" dirty="0">
                          <a:solidFill>
                            <a:srgbClr val="00B050"/>
                          </a:solidFill>
                          <a:latin typeface="Montserrat" panose="00000500000000000000" pitchFamily="2" charset="0"/>
                        </a:rPr>
                        <a:t>Reversal</a:t>
                      </a:r>
                    </a:p>
                  </a:txBody>
                  <a:tcPr/>
                </a:tc>
                <a:tc>
                  <a:txBody>
                    <a:bodyPr/>
                    <a:lstStyle/>
                    <a:p>
                      <a:r>
                        <a:rPr lang="en-GB" sz="1200" dirty="0">
                          <a:solidFill>
                            <a:srgbClr val="00B050"/>
                          </a:solidFill>
                          <a:latin typeface="Montserrat" panose="00000500000000000000" pitchFamily="2" charset="0"/>
                        </a:rPr>
                        <a:t>2,000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40715916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8BD905-0379-BD34-F37F-ED8E4B70C4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339AD3-21C9-E12D-9C56-237E70E3DB69}"/>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Prepaid Income</a:t>
            </a:r>
          </a:p>
        </p:txBody>
      </p:sp>
      <p:sp>
        <p:nvSpPr>
          <p:cNvPr id="3" name="Content Placeholder 2">
            <a:extLst>
              <a:ext uri="{FF2B5EF4-FFF2-40B4-BE49-F238E27FC236}">
                <a16:creationId xmlns:a16="http://schemas.microsoft.com/office/drawing/2014/main" id="{EEC56A74-BB4D-2475-9492-123E6E159E29}"/>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51004470-67CF-F185-05C4-AEA22A06B6EF}"/>
              </a:ext>
            </a:extLst>
          </p:cNvPr>
          <p:cNvGraphicFramePr>
            <a:graphicFrameLocks noGrp="1"/>
          </p:cNvGraphicFramePr>
          <p:nvPr>
            <p:extLst>
              <p:ext uri="{D42A27DB-BD31-4B8C-83A1-F6EECF244321}">
                <p14:modId xmlns:p14="http://schemas.microsoft.com/office/powerpoint/2010/main" val="1942853920"/>
              </p:ext>
            </p:extLst>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dirty="0"/>
                    </a:p>
                  </a:txBody>
                  <a:tcPr/>
                </a:tc>
                <a:tc>
                  <a:txBody>
                    <a:bodyPr/>
                    <a:lstStyle/>
                    <a:p>
                      <a:endParaRPr lang="en-GB" dirty="0"/>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800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800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26EB08EA-BE30-3954-ABF3-6993E0E70D1D}"/>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Jamie receives rental income for a small office which is paid in advance every 12 months. The annual income received is £9,600 and this covers the period March 2025 – February 2026.</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A52AE2AA-AFD3-5ED0-AAC1-01CFD05E98DC}"/>
              </a:ext>
            </a:extLst>
          </p:cNvPr>
          <p:cNvGraphicFramePr>
            <a:graphicFrameLocks noGrp="1"/>
          </p:cNvGraphicFramePr>
          <p:nvPr>
            <p:extLst>
              <p:ext uri="{D42A27DB-BD31-4B8C-83A1-F6EECF244321}">
                <p14:modId xmlns:p14="http://schemas.microsoft.com/office/powerpoint/2010/main" val="3647112789"/>
              </p:ext>
            </p:extLst>
          </p:nvPr>
        </p:nvGraphicFramePr>
        <p:xfrm>
          <a:off x="470019" y="4431671"/>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Rental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11,200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00B0F0"/>
                        </a:solidFill>
                        <a:latin typeface="Montserrat" panose="00000500000000000000" pitchFamily="2" charset="0"/>
                      </a:endParaRPr>
                    </a:p>
                  </a:txBody>
                  <a:tcPr/>
                </a:tc>
                <a:tc>
                  <a:txBody>
                    <a:bodyPr/>
                    <a:lstStyle/>
                    <a:p>
                      <a:endParaRPr lang="en-GB" sz="1200" dirty="0">
                        <a:solidFill>
                          <a:srgbClr val="00B0F0"/>
                        </a:solidFill>
                        <a:latin typeface="Montserrat" panose="00000500000000000000" pitchFamily="2" charset="0"/>
                      </a:endParaRPr>
                    </a:p>
                  </a:txBody>
                  <a:tcPr/>
                </a:tc>
                <a:tc>
                  <a:txBody>
                    <a:bodyPr/>
                    <a:lstStyle/>
                    <a:p>
                      <a:endParaRPr lang="en-GB" sz="1200" dirty="0">
                        <a:solidFill>
                          <a:srgbClr val="00B0F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4081413923"/>
                  </a:ext>
                </a:extLst>
              </a:tr>
            </a:tbl>
          </a:graphicData>
        </a:graphic>
      </p:graphicFrame>
      <p:graphicFrame>
        <p:nvGraphicFramePr>
          <p:cNvPr id="7" name="Table 6">
            <a:extLst>
              <a:ext uri="{FF2B5EF4-FFF2-40B4-BE49-F238E27FC236}">
                <a16:creationId xmlns:a16="http://schemas.microsoft.com/office/drawing/2014/main" id="{71259BFB-AB05-CE7A-6166-84EBAE93BD90}"/>
              </a:ext>
            </a:extLst>
          </p:cNvPr>
          <p:cNvGraphicFramePr>
            <a:graphicFrameLocks noGrp="1"/>
          </p:cNvGraphicFramePr>
          <p:nvPr>
            <p:extLst>
              <p:ext uri="{D42A27DB-BD31-4B8C-83A1-F6EECF244321}">
                <p14:modId xmlns:p14="http://schemas.microsoft.com/office/powerpoint/2010/main" val="1929285271"/>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Prepaid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32449316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E10B945-EC5A-8EDA-8650-C884C02C6F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3B8EDB-272F-C558-856E-B5099B42E80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Prepaid Income</a:t>
            </a:r>
          </a:p>
        </p:txBody>
      </p:sp>
      <p:sp>
        <p:nvSpPr>
          <p:cNvPr id="3" name="Content Placeholder 2">
            <a:extLst>
              <a:ext uri="{FF2B5EF4-FFF2-40B4-BE49-F238E27FC236}">
                <a16:creationId xmlns:a16="http://schemas.microsoft.com/office/drawing/2014/main" id="{8AACB9AD-5393-2E10-5D45-A590EB499A19}"/>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0B8AB146-37AB-016C-1831-F84313ED394B}"/>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dirty="0"/>
                    </a:p>
                  </a:txBody>
                  <a:tcPr/>
                </a:tc>
                <a:tc>
                  <a:txBody>
                    <a:bodyPr/>
                    <a:lstStyle/>
                    <a:p>
                      <a:endParaRPr lang="en-GB" dirty="0"/>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800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800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213795D6-ACBC-B1FA-A960-1FD72A2EFBF3}"/>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Jamie receives rental income for a small office which is paid in advance every 12 months. The annual income received is £9,600 and this covers the period March 2025 – February 2026.</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3C3013EB-635E-68F5-0EA0-371A92DD0632}"/>
              </a:ext>
            </a:extLst>
          </p:cNvPr>
          <p:cNvGraphicFramePr>
            <a:graphicFrameLocks noGrp="1"/>
          </p:cNvGraphicFramePr>
          <p:nvPr>
            <p:extLst>
              <p:ext uri="{D42A27DB-BD31-4B8C-83A1-F6EECF244321}">
                <p14:modId xmlns:p14="http://schemas.microsoft.com/office/powerpoint/2010/main" val="604093429"/>
              </p:ext>
            </p:extLst>
          </p:nvPr>
        </p:nvGraphicFramePr>
        <p:xfrm>
          <a:off x="470019" y="4431671"/>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Rental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Pre Inc</a:t>
                      </a:r>
                    </a:p>
                  </a:txBody>
                  <a:tcPr/>
                </a:tc>
                <a:tc>
                  <a:txBody>
                    <a:bodyPr/>
                    <a:lstStyle/>
                    <a:p>
                      <a:r>
                        <a:rPr lang="en-GB" sz="1200" dirty="0">
                          <a:solidFill>
                            <a:srgbClr val="FF0000"/>
                          </a:solidFill>
                          <a:latin typeface="Montserrat" panose="00000500000000000000" pitchFamily="2" charset="0"/>
                        </a:rPr>
                        <a:t>1,600</a:t>
                      </a: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11,200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00B0F0"/>
                        </a:solidFill>
                        <a:latin typeface="Montserrat" panose="00000500000000000000" pitchFamily="2" charset="0"/>
                      </a:endParaRPr>
                    </a:p>
                  </a:txBody>
                  <a:tcPr/>
                </a:tc>
                <a:tc>
                  <a:txBody>
                    <a:bodyPr/>
                    <a:lstStyle/>
                    <a:p>
                      <a:endParaRPr lang="en-GB" sz="1200" dirty="0">
                        <a:solidFill>
                          <a:srgbClr val="00B0F0"/>
                        </a:solidFill>
                        <a:latin typeface="Montserrat" panose="00000500000000000000" pitchFamily="2" charset="0"/>
                      </a:endParaRPr>
                    </a:p>
                  </a:txBody>
                  <a:tcPr/>
                </a:tc>
                <a:tc>
                  <a:txBody>
                    <a:bodyPr/>
                    <a:lstStyle/>
                    <a:p>
                      <a:endParaRPr lang="en-GB" sz="1200" dirty="0">
                        <a:solidFill>
                          <a:srgbClr val="00B0F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4081413923"/>
                  </a:ext>
                </a:extLst>
              </a:tr>
            </a:tbl>
          </a:graphicData>
        </a:graphic>
      </p:graphicFrame>
      <p:graphicFrame>
        <p:nvGraphicFramePr>
          <p:cNvPr id="7" name="Table 6">
            <a:extLst>
              <a:ext uri="{FF2B5EF4-FFF2-40B4-BE49-F238E27FC236}">
                <a16:creationId xmlns:a16="http://schemas.microsoft.com/office/drawing/2014/main" id="{155FE4D7-9CD7-6022-AA2A-72463D148393}"/>
              </a:ext>
            </a:extLst>
          </p:cNvPr>
          <p:cNvGraphicFramePr>
            <a:graphicFrameLocks noGrp="1"/>
          </p:cNvGraphicFramePr>
          <p:nvPr>
            <p:extLst>
              <p:ext uri="{D42A27DB-BD31-4B8C-83A1-F6EECF244321}">
                <p14:modId xmlns:p14="http://schemas.microsoft.com/office/powerpoint/2010/main" val="1218831824"/>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Prepaid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Rent</a:t>
                      </a:r>
                    </a:p>
                  </a:txBody>
                  <a:tcPr/>
                </a:tc>
                <a:tc>
                  <a:txBody>
                    <a:bodyPr/>
                    <a:lstStyle/>
                    <a:p>
                      <a:r>
                        <a:rPr lang="en-GB" sz="1200" dirty="0">
                          <a:solidFill>
                            <a:srgbClr val="FF0000"/>
                          </a:solidFill>
                          <a:latin typeface="Montserrat" panose="00000500000000000000" pitchFamily="2" charset="0"/>
                        </a:rPr>
                        <a:t>1,600</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15464616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02ECA2-0EB0-0A65-9CE9-395461F535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A097B9-271C-BDA6-1712-2112D725F47D}"/>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Prepaid Income</a:t>
            </a:r>
          </a:p>
        </p:txBody>
      </p:sp>
      <p:sp>
        <p:nvSpPr>
          <p:cNvPr id="3" name="Content Placeholder 2">
            <a:extLst>
              <a:ext uri="{FF2B5EF4-FFF2-40B4-BE49-F238E27FC236}">
                <a16:creationId xmlns:a16="http://schemas.microsoft.com/office/drawing/2014/main" id="{6EA4B99C-6D08-466C-B7C5-275416CFD80E}"/>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39D28F13-EDCE-8EDA-C4B4-FBAA652C780A}"/>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dirty="0"/>
                    </a:p>
                  </a:txBody>
                  <a:tcPr/>
                </a:tc>
                <a:tc>
                  <a:txBody>
                    <a:bodyPr/>
                    <a:lstStyle/>
                    <a:p>
                      <a:endParaRPr lang="en-GB" dirty="0"/>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800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800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6F93CB7F-EA6C-0191-8CCD-ADC33740A77F}"/>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Jamie receives rental income for a small office which is paid in advance every 12 months. The annual income received is £9,600 and this covers the period March 2025 – February 2026.</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3FB364A7-9A75-D0CC-175A-6653614A066B}"/>
              </a:ext>
            </a:extLst>
          </p:cNvPr>
          <p:cNvGraphicFramePr>
            <a:graphicFrameLocks noGrp="1"/>
          </p:cNvGraphicFramePr>
          <p:nvPr>
            <p:extLst>
              <p:ext uri="{D42A27DB-BD31-4B8C-83A1-F6EECF244321}">
                <p14:modId xmlns:p14="http://schemas.microsoft.com/office/powerpoint/2010/main" val="1242951303"/>
              </p:ext>
            </p:extLst>
          </p:nvPr>
        </p:nvGraphicFramePr>
        <p:xfrm>
          <a:off x="470019" y="4431671"/>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Rental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Pre Inc</a:t>
                      </a:r>
                    </a:p>
                  </a:txBody>
                  <a:tcPr/>
                </a:tc>
                <a:tc>
                  <a:txBody>
                    <a:bodyPr/>
                    <a:lstStyle/>
                    <a:p>
                      <a:r>
                        <a:rPr lang="en-GB" sz="1200" dirty="0">
                          <a:solidFill>
                            <a:srgbClr val="FF0000"/>
                          </a:solidFill>
                          <a:latin typeface="Montserrat" panose="00000500000000000000" pitchFamily="2" charset="0"/>
                        </a:rPr>
                        <a:t>1,600</a:t>
                      </a: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11,200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9,600</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4081413923"/>
                  </a:ext>
                </a:extLst>
              </a:tr>
            </a:tbl>
          </a:graphicData>
        </a:graphic>
      </p:graphicFrame>
      <p:graphicFrame>
        <p:nvGraphicFramePr>
          <p:cNvPr id="7" name="Table 6">
            <a:extLst>
              <a:ext uri="{FF2B5EF4-FFF2-40B4-BE49-F238E27FC236}">
                <a16:creationId xmlns:a16="http://schemas.microsoft.com/office/drawing/2014/main" id="{721BB544-96E1-B0CB-B1F3-C4DD2233DEEC}"/>
              </a:ext>
            </a:extLst>
          </p:cNvPr>
          <p:cNvGraphicFramePr>
            <a:graphicFrameLocks noGrp="1"/>
          </p:cNvGraphicFramePr>
          <p:nvPr>
            <p:extLst>
              <p:ext uri="{D42A27DB-BD31-4B8C-83A1-F6EECF244321}">
                <p14:modId xmlns:p14="http://schemas.microsoft.com/office/powerpoint/2010/main" val="516455043"/>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Prepaid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Rent</a:t>
                      </a:r>
                    </a:p>
                  </a:txBody>
                  <a:tcPr/>
                </a:tc>
                <a:tc>
                  <a:txBody>
                    <a:bodyPr/>
                    <a:lstStyle/>
                    <a:p>
                      <a:r>
                        <a:rPr lang="en-GB" sz="1200" dirty="0">
                          <a:solidFill>
                            <a:srgbClr val="FF0000"/>
                          </a:solidFill>
                          <a:latin typeface="Montserrat" panose="00000500000000000000" pitchFamily="2" charset="0"/>
                        </a:rPr>
                        <a:t>1,600</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tc>
                  <a:txBody>
                    <a:bodyPr/>
                    <a:lstStyle/>
                    <a:p>
                      <a:endParaRPr lang="en-GB" sz="1200" dirty="0">
                        <a:solidFill>
                          <a:srgbClr val="00206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42667211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D783C56-3F78-F4C7-D811-2FCDC8496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99050-99E0-406A-7677-AB5A5E5646E2}"/>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Prepaid Income</a:t>
            </a:r>
          </a:p>
        </p:txBody>
      </p:sp>
      <p:sp>
        <p:nvSpPr>
          <p:cNvPr id="3" name="Content Placeholder 2">
            <a:extLst>
              <a:ext uri="{FF2B5EF4-FFF2-40B4-BE49-F238E27FC236}">
                <a16:creationId xmlns:a16="http://schemas.microsoft.com/office/drawing/2014/main" id="{8DF08A0B-BBFA-43D2-F42E-BDC727EDA35B}"/>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3FA8F0BA-545C-05CE-C63F-955023C100C7}"/>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dirty="0"/>
                    </a:p>
                  </a:txBody>
                  <a:tcPr/>
                </a:tc>
                <a:tc>
                  <a:txBody>
                    <a:bodyPr/>
                    <a:lstStyle/>
                    <a:p>
                      <a:endParaRPr lang="en-GB" dirty="0"/>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800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800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B0382029-F166-ECED-4D00-58AB049344A1}"/>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Jamie receives rental income for a small office which is paid in advance every 12 months. The annual income received is £9,600 and this covers the period March 2025 – February 2026.</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1B00C3EB-6F50-0F67-C00E-B10CA5D74CA2}"/>
              </a:ext>
            </a:extLst>
          </p:cNvPr>
          <p:cNvGraphicFramePr>
            <a:graphicFrameLocks noGrp="1"/>
          </p:cNvGraphicFramePr>
          <p:nvPr>
            <p:extLst>
              <p:ext uri="{D42A27DB-BD31-4B8C-83A1-F6EECF244321}">
                <p14:modId xmlns:p14="http://schemas.microsoft.com/office/powerpoint/2010/main" val="2160122011"/>
              </p:ext>
            </p:extLst>
          </p:nvPr>
        </p:nvGraphicFramePr>
        <p:xfrm>
          <a:off x="470019" y="4431671"/>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Rental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Pre Inc</a:t>
                      </a:r>
                    </a:p>
                  </a:txBody>
                  <a:tcPr/>
                </a:tc>
                <a:tc>
                  <a:txBody>
                    <a:bodyPr/>
                    <a:lstStyle/>
                    <a:p>
                      <a:r>
                        <a:rPr lang="en-GB" sz="1200" dirty="0">
                          <a:solidFill>
                            <a:srgbClr val="FF0000"/>
                          </a:solidFill>
                          <a:latin typeface="Montserrat" panose="00000500000000000000" pitchFamily="2" charset="0"/>
                        </a:rPr>
                        <a:t>1,600</a:t>
                      </a: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11,200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9,600</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4081413923"/>
                  </a:ext>
                </a:extLst>
              </a:tr>
            </a:tbl>
          </a:graphicData>
        </a:graphic>
      </p:graphicFrame>
      <p:graphicFrame>
        <p:nvGraphicFramePr>
          <p:cNvPr id="7" name="Table 6">
            <a:extLst>
              <a:ext uri="{FF2B5EF4-FFF2-40B4-BE49-F238E27FC236}">
                <a16:creationId xmlns:a16="http://schemas.microsoft.com/office/drawing/2014/main" id="{DAB0DB0A-8591-3834-3CAF-DB0F625FA7B7}"/>
              </a:ext>
            </a:extLst>
          </p:cNvPr>
          <p:cNvGraphicFramePr>
            <a:graphicFrameLocks noGrp="1"/>
          </p:cNvGraphicFramePr>
          <p:nvPr>
            <p:extLst>
              <p:ext uri="{D42A27DB-BD31-4B8C-83A1-F6EECF244321}">
                <p14:modId xmlns:p14="http://schemas.microsoft.com/office/powerpoint/2010/main" val="3369359369"/>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Prepaid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002060"/>
                          </a:solidFill>
                          <a:latin typeface="Montserrat" panose="00000500000000000000" pitchFamily="2" charset="0"/>
                        </a:rPr>
                        <a:t>31/12/X5</a:t>
                      </a:r>
                    </a:p>
                  </a:txBody>
                  <a:tcPr/>
                </a:tc>
                <a:tc>
                  <a:txBody>
                    <a:bodyPr/>
                    <a:lstStyle/>
                    <a:p>
                      <a:r>
                        <a:rPr lang="en-GB" sz="1200" dirty="0">
                          <a:solidFill>
                            <a:srgbClr val="002060"/>
                          </a:solidFill>
                          <a:latin typeface="Montserrat" panose="00000500000000000000" pitchFamily="2" charset="0"/>
                        </a:rPr>
                        <a:t>Bal c/d</a:t>
                      </a:r>
                    </a:p>
                  </a:txBody>
                  <a:tcPr/>
                </a:tc>
                <a:tc>
                  <a:txBody>
                    <a:bodyPr/>
                    <a:lstStyle/>
                    <a:p>
                      <a:r>
                        <a:rPr lang="en-GB" sz="1200" dirty="0">
                          <a:solidFill>
                            <a:srgbClr val="002060"/>
                          </a:solidFill>
                          <a:latin typeface="Montserrat" panose="00000500000000000000" pitchFamily="2" charset="0"/>
                        </a:rPr>
                        <a:t>1,600</a:t>
                      </a: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Rent</a:t>
                      </a:r>
                    </a:p>
                  </a:txBody>
                  <a:tcPr/>
                </a:tc>
                <a:tc>
                  <a:txBody>
                    <a:bodyPr/>
                    <a:lstStyle/>
                    <a:p>
                      <a:r>
                        <a:rPr lang="en-GB" sz="1200" dirty="0">
                          <a:solidFill>
                            <a:srgbClr val="FF0000"/>
                          </a:solidFill>
                          <a:latin typeface="Montserrat" panose="00000500000000000000" pitchFamily="2" charset="0"/>
                        </a:rPr>
                        <a:t>1,600</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dirty="0">
                          <a:solidFill>
                            <a:srgbClr val="002060"/>
                          </a:solidFill>
                          <a:latin typeface="Montserrat" panose="00000500000000000000" pitchFamily="2" charset="0"/>
                        </a:rPr>
                        <a:t>1/1/X6</a:t>
                      </a:r>
                    </a:p>
                  </a:txBody>
                  <a:tcPr/>
                </a:tc>
                <a:tc>
                  <a:txBody>
                    <a:bodyPr/>
                    <a:lstStyle/>
                    <a:p>
                      <a:r>
                        <a:rPr lang="en-GB" sz="1200" dirty="0">
                          <a:solidFill>
                            <a:srgbClr val="002060"/>
                          </a:solidFill>
                          <a:latin typeface="Montserrat" panose="00000500000000000000" pitchFamily="2" charset="0"/>
                        </a:rPr>
                        <a:t>Bal b/d</a:t>
                      </a:r>
                    </a:p>
                  </a:txBody>
                  <a:tcPr/>
                </a:tc>
                <a:tc>
                  <a:txBody>
                    <a:bodyPr/>
                    <a:lstStyle/>
                    <a:p>
                      <a:r>
                        <a:rPr lang="en-GB" sz="1200" dirty="0">
                          <a:solidFill>
                            <a:srgbClr val="002060"/>
                          </a:solidFill>
                          <a:latin typeface="Montserrat" panose="00000500000000000000" pitchFamily="2" charset="0"/>
                        </a:rPr>
                        <a:t>1,600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13169294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E675D7-B140-C454-8D9A-E5A73B94C0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11A473-DE6A-19D3-B2E1-D1CE5671A103}"/>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Prepaid Income</a:t>
            </a:r>
          </a:p>
        </p:txBody>
      </p:sp>
      <p:sp>
        <p:nvSpPr>
          <p:cNvPr id="3" name="Content Placeholder 2">
            <a:extLst>
              <a:ext uri="{FF2B5EF4-FFF2-40B4-BE49-F238E27FC236}">
                <a16:creationId xmlns:a16="http://schemas.microsoft.com/office/drawing/2014/main" id="{48D9A526-AE39-425E-B5D4-7701A58937F2}"/>
              </a:ext>
            </a:extLst>
          </p:cNvPr>
          <p:cNvSpPr>
            <a:spLocks noGrp="1"/>
          </p:cNvSpPr>
          <p:nvPr>
            <p:ph idx="1"/>
          </p:nvPr>
        </p:nvSpPr>
        <p:spPr>
          <a:xfrm>
            <a:off x="571117" y="1258432"/>
            <a:ext cx="10863410" cy="5721790"/>
          </a:xfrm>
        </p:spPr>
        <p:txBody>
          <a:bodyPr>
            <a:normAutofit/>
          </a:bodyPr>
          <a:lstStyle/>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4" name="Table 3">
            <a:extLst>
              <a:ext uri="{FF2B5EF4-FFF2-40B4-BE49-F238E27FC236}">
                <a16:creationId xmlns:a16="http://schemas.microsoft.com/office/drawing/2014/main" id="{658747B4-A254-4F15-DA6F-EA5967C50946}"/>
              </a:ext>
            </a:extLst>
          </p:cNvPr>
          <p:cNvGraphicFramePr>
            <a:graphicFrameLocks noGrp="1"/>
          </p:cNvGraphicFramePr>
          <p:nvPr/>
        </p:nvGraphicFramePr>
        <p:xfrm>
          <a:off x="723517" y="2744641"/>
          <a:ext cx="10152702" cy="1325562"/>
        </p:xfrm>
        <a:graphic>
          <a:graphicData uri="http://schemas.openxmlformats.org/drawingml/2006/table">
            <a:tbl>
              <a:tblPr firstRow="1" bandRow="1">
                <a:tableStyleId>{21E4AEA4-8DFA-4A89-87EB-49C32662AFE0}</a:tableStyleId>
              </a:tblPr>
              <a:tblGrid>
                <a:gridCol w="725193">
                  <a:extLst>
                    <a:ext uri="{9D8B030D-6E8A-4147-A177-3AD203B41FA5}">
                      <a16:colId xmlns:a16="http://schemas.microsoft.com/office/drawing/2014/main" val="1991263625"/>
                    </a:ext>
                  </a:extLst>
                </a:gridCol>
                <a:gridCol w="725193">
                  <a:extLst>
                    <a:ext uri="{9D8B030D-6E8A-4147-A177-3AD203B41FA5}">
                      <a16:colId xmlns:a16="http://schemas.microsoft.com/office/drawing/2014/main" val="3618004337"/>
                    </a:ext>
                  </a:extLst>
                </a:gridCol>
                <a:gridCol w="725193">
                  <a:extLst>
                    <a:ext uri="{9D8B030D-6E8A-4147-A177-3AD203B41FA5}">
                      <a16:colId xmlns:a16="http://schemas.microsoft.com/office/drawing/2014/main" val="3266490121"/>
                    </a:ext>
                  </a:extLst>
                </a:gridCol>
                <a:gridCol w="725193">
                  <a:extLst>
                    <a:ext uri="{9D8B030D-6E8A-4147-A177-3AD203B41FA5}">
                      <a16:colId xmlns:a16="http://schemas.microsoft.com/office/drawing/2014/main" val="2021161668"/>
                    </a:ext>
                  </a:extLst>
                </a:gridCol>
                <a:gridCol w="725193">
                  <a:extLst>
                    <a:ext uri="{9D8B030D-6E8A-4147-A177-3AD203B41FA5}">
                      <a16:colId xmlns:a16="http://schemas.microsoft.com/office/drawing/2014/main" val="106867284"/>
                    </a:ext>
                  </a:extLst>
                </a:gridCol>
                <a:gridCol w="725193">
                  <a:extLst>
                    <a:ext uri="{9D8B030D-6E8A-4147-A177-3AD203B41FA5}">
                      <a16:colId xmlns:a16="http://schemas.microsoft.com/office/drawing/2014/main" val="3857811524"/>
                    </a:ext>
                  </a:extLst>
                </a:gridCol>
                <a:gridCol w="725193">
                  <a:extLst>
                    <a:ext uri="{9D8B030D-6E8A-4147-A177-3AD203B41FA5}">
                      <a16:colId xmlns:a16="http://schemas.microsoft.com/office/drawing/2014/main" val="358112074"/>
                    </a:ext>
                  </a:extLst>
                </a:gridCol>
                <a:gridCol w="725193">
                  <a:extLst>
                    <a:ext uri="{9D8B030D-6E8A-4147-A177-3AD203B41FA5}">
                      <a16:colId xmlns:a16="http://schemas.microsoft.com/office/drawing/2014/main" val="3878104909"/>
                    </a:ext>
                  </a:extLst>
                </a:gridCol>
                <a:gridCol w="725193">
                  <a:extLst>
                    <a:ext uri="{9D8B030D-6E8A-4147-A177-3AD203B41FA5}">
                      <a16:colId xmlns:a16="http://schemas.microsoft.com/office/drawing/2014/main" val="484914057"/>
                    </a:ext>
                  </a:extLst>
                </a:gridCol>
                <a:gridCol w="725193">
                  <a:extLst>
                    <a:ext uri="{9D8B030D-6E8A-4147-A177-3AD203B41FA5}">
                      <a16:colId xmlns:a16="http://schemas.microsoft.com/office/drawing/2014/main" val="261722848"/>
                    </a:ext>
                  </a:extLst>
                </a:gridCol>
                <a:gridCol w="725193">
                  <a:extLst>
                    <a:ext uri="{9D8B030D-6E8A-4147-A177-3AD203B41FA5}">
                      <a16:colId xmlns:a16="http://schemas.microsoft.com/office/drawing/2014/main" val="4046677378"/>
                    </a:ext>
                  </a:extLst>
                </a:gridCol>
                <a:gridCol w="725193">
                  <a:extLst>
                    <a:ext uri="{9D8B030D-6E8A-4147-A177-3AD203B41FA5}">
                      <a16:colId xmlns:a16="http://schemas.microsoft.com/office/drawing/2014/main" val="209939044"/>
                    </a:ext>
                  </a:extLst>
                </a:gridCol>
                <a:gridCol w="725193">
                  <a:extLst>
                    <a:ext uri="{9D8B030D-6E8A-4147-A177-3AD203B41FA5}">
                      <a16:colId xmlns:a16="http://schemas.microsoft.com/office/drawing/2014/main" val="1414820053"/>
                    </a:ext>
                  </a:extLst>
                </a:gridCol>
                <a:gridCol w="725193">
                  <a:extLst>
                    <a:ext uri="{9D8B030D-6E8A-4147-A177-3AD203B41FA5}">
                      <a16:colId xmlns:a16="http://schemas.microsoft.com/office/drawing/2014/main" val="2148296252"/>
                    </a:ext>
                  </a:extLst>
                </a:gridCol>
              </a:tblGrid>
              <a:tr h="441854">
                <a:tc gridSpan="12">
                  <a:txBody>
                    <a:bodyPr/>
                    <a:lstStyle/>
                    <a:p>
                      <a:pPr algn="ctr"/>
                      <a:r>
                        <a:rPr lang="en-GB" dirty="0"/>
                        <a:t>Jan 2025 – Dec 2025</a:t>
                      </a:r>
                    </a:p>
                  </a:txBody>
                  <a:tcPr>
                    <a:lnR w="12700" cap="flat" cmpd="sng" algn="ctr">
                      <a:solidFill>
                        <a:schemeClr val="tx1"/>
                      </a:solidFill>
                      <a:prstDash val="solid"/>
                      <a:round/>
                      <a:headEnd type="none" w="med" len="med"/>
                      <a:tailEnd type="none" w="med" len="med"/>
                    </a:lnR>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gridSpan="2">
                  <a:txBody>
                    <a:bodyPr/>
                    <a:lstStyle/>
                    <a:p>
                      <a:r>
                        <a:rPr lang="en-GB" dirty="0"/>
                        <a:t>2026…</a:t>
                      </a:r>
                    </a:p>
                  </a:txBody>
                  <a:tcPr>
                    <a:lnL w="12700" cap="flat" cmpd="sng" algn="ctr">
                      <a:solidFill>
                        <a:schemeClr val="tx1"/>
                      </a:solidFill>
                      <a:prstDash val="solid"/>
                      <a:round/>
                      <a:headEnd type="none" w="med" len="med"/>
                      <a:tailEnd type="none" w="med" len="med"/>
                    </a:lnL>
                  </a:tcPr>
                </a:tc>
                <a:tc hMerge="1">
                  <a:txBody>
                    <a:bodyPr/>
                    <a:lstStyle/>
                    <a:p>
                      <a:endParaRPr lang="en-GB" dirty="0"/>
                    </a:p>
                  </a:txBody>
                  <a:tcPr/>
                </a:tc>
                <a:extLst>
                  <a:ext uri="{0D108BD9-81ED-4DB2-BD59-A6C34878D82A}">
                    <a16:rowId xmlns:a16="http://schemas.microsoft.com/office/drawing/2014/main" val="890844760"/>
                  </a:ext>
                </a:extLst>
              </a:tr>
              <a:tr h="441854">
                <a:tc>
                  <a:txBody>
                    <a:bodyPr/>
                    <a:lstStyle/>
                    <a:p>
                      <a:r>
                        <a:rPr lang="en-GB" dirty="0"/>
                        <a:t>Jan</a:t>
                      </a:r>
                    </a:p>
                  </a:txBody>
                  <a:tcPr/>
                </a:tc>
                <a:tc>
                  <a:txBody>
                    <a:bodyPr/>
                    <a:lstStyle/>
                    <a:p>
                      <a:r>
                        <a:rPr lang="en-GB" dirty="0"/>
                        <a:t>Feb</a:t>
                      </a:r>
                    </a:p>
                  </a:txBody>
                  <a:tcPr/>
                </a:tc>
                <a:tc>
                  <a:txBody>
                    <a:bodyPr/>
                    <a:lstStyle/>
                    <a:p>
                      <a:r>
                        <a:rPr lang="en-GB" dirty="0"/>
                        <a:t>Mar</a:t>
                      </a:r>
                    </a:p>
                  </a:txBody>
                  <a:tcPr/>
                </a:tc>
                <a:tc>
                  <a:txBody>
                    <a:bodyPr/>
                    <a:lstStyle/>
                    <a:p>
                      <a:r>
                        <a:rPr lang="en-GB" dirty="0"/>
                        <a:t>Apr</a:t>
                      </a:r>
                    </a:p>
                  </a:txBody>
                  <a:tcPr/>
                </a:tc>
                <a:tc>
                  <a:txBody>
                    <a:bodyPr/>
                    <a:lstStyle/>
                    <a:p>
                      <a:r>
                        <a:rPr lang="en-GB" dirty="0"/>
                        <a:t>May</a:t>
                      </a:r>
                    </a:p>
                  </a:txBody>
                  <a:tcPr/>
                </a:tc>
                <a:tc>
                  <a:txBody>
                    <a:bodyPr/>
                    <a:lstStyle/>
                    <a:p>
                      <a:r>
                        <a:rPr lang="en-GB" dirty="0"/>
                        <a:t>Jun</a:t>
                      </a:r>
                    </a:p>
                  </a:txBody>
                  <a:tcPr/>
                </a:tc>
                <a:tc>
                  <a:txBody>
                    <a:bodyPr/>
                    <a:lstStyle/>
                    <a:p>
                      <a:r>
                        <a:rPr lang="en-GB" dirty="0"/>
                        <a:t>Jul</a:t>
                      </a:r>
                    </a:p>
                  </a:txBody>
                  <a:tcPr/>
                </a:tc>
                <a:tc>
                  <a:txBody>
                    <a:bodyPr/>
                    <a:lstStyle/>
                    <a:p>
                      <a:r>
                        <a:rPr lang="en-GB" dirty="0"/>
                        <a:t>Aug</a:t>
                      </a:r>
                    </a:p>
                  </a:txBody>
                  <a:tcPr/>
                </a:tc>
                <a:tc>
                  <a:txBody>
                    <a:bodyPr/>
                    <a:lstStyle/>
                    <a:p>
                      <a:r>
                        <a:rPr lang="en-GB" dirty="0"/>
                        <a:t>Sep</a:t>
                      </a:r>
                    </a:p>
                  </a:txBody>
                  <a:tcPr/>
                </a:tc>
                <a:tc>
                  <a:txBody>
                    <a:bodyPr/>
                    <a:lstStyle/>
                    <a:p>
                      <a:r>
                        <a:rPr lang="en-GB" dirty="0"/>
                        <a:t>Oct</a:t>
                      </a:r>
                    </a:p>
                  </a:txBody>
                  <a:tcPr/>
                </a:tc>
                <a:tc>
                  <a:txBody>
                    <a:bodyPr/>
                    <a:lstStyle/>
                    <a:p>
                      <a:r>
                        <a:rPr lang="en-GB" dirty="0"/>
                        <a:t>Nov</a:t>
                      </a:r>
                    </a:p>
                  </a:txBody>
                  <a:tcPr/>
                </a:tc>
                <a:tc>
                  <a:txBody>
                    <a:bodyPr/>
                    <a:lstStyle/>
                    <a:p>
                      <a:r>
                        <a:rPr lang="en-GB" dirty="0"/>
                        <a:t>Dec</a:t>
                      </a:r>
                    </a:p>
                  </a:txBody>
                  <a:tcPr>
                    <a:lnR w="12700" cap="flat" cmpd="sng" algn="ctr">
                      <a:solidFill>
                        <a:schemeClr val="tx1"/>
                      </a:solidFill>
                      <a:prstDash val="solid"/>
                      <a:round/>
                      <a:headEnd type="none" w="med" len="med"/>
                      <a:tailEnd type="none" w="med" len="med"/>
                    </a:lnR>
                  </a:tcPr>
                </a:tc>
                <a:tc>
                  <a:txBody>
                    <a:bodyPr/>
                    <a:lstStyle/>
                    <a:p>
                      <a:r>
                        <a:rPr lang="en-GB" dirty="0"/>
                        <a:t>Jan</a:t>
                      </a:r>
                    </a:p>
                  </a:txBody>
                  <a:tcPr>
                    <a:lnL w="12700" cap="flat" cmpd="sng" algn="ctr">
                      <a:solidFill>
                        <a:schemeClr val="tx1"/>
                      </a:solidFill>
                      <a:prstDash val="solid"/>
                      <a:round/>
                      <a:headEnd type="none" w="med" len="med"/>
                      <a:tailEnd type="none" w="med" len="med"/>
                    </a:lnL>
                  </a:tcPr>
                </a:tc>
                <a:tc>
                  <a:txBody>
                    <a:bodyPr/>
                    <a:lstStyle/>
                    <a:p>
                      <a:r>
                        <a:rPr lang="en-GB" dirty="0"/>
                        <a:t>Feb</a:t>
                      </a:r>
                    </a:p>
                  </a:txBody>
                  <a:tcPr/>
                </a:tc>
                <a:extLst>
                  <a:ext uri="{0D108BD9-81ED-4DB2-BD59-A6C34878D82A}">
                    <a16:rowId xmlns:a16="http://schemas.microsoft.com/office/drawing/2014/main" val="1268242669"/>
                  </a:ext>
                </a:extLst>
              </a:tr>
              <a:tr h="441854">
                <a:tc>
                  <a:txBody>
                    <a:bodyPr/>
                    <a:lstStyle/>
                    <a:p>
                      <a:endParaRPr lang="en-GB" dirty="0"/>
                    </a:p>
                  </a:txBody>
                  <a:tcPr/>
                </a:tc>
                <a:tc>
                  <a:txBody>
                    <a:bodyPr/>
                    <a:lstStyle/>
                    <a:p>
                      <a:endParaRPr lang="en-GB" dirty="0"/>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tc>
                <a:tc>
                  <a:txBody>
                    <a:bodyPr/>
                    <a:lstStyle/>
                    <a:p>
                      <a:r>
                        <a:rPr lang="en-GB" dirty="0">
                          <a:solidFill>
                            <a:srgbClr val="FF0000"/>
                          </a:solidFill>
                        </a:rPr>
                        <a:t>800</a:t>
                      </a:r>
                    </a:p>
                  </a:txBody>
                  <a:tcPr>
                    <a:lnR w="12700" cap="flat" cmpd="sng" algn="ctr">
                      <a:solidFill>
                        <a:schemeClr val="tx1"/>
                      </a:solidFill>
                      <a:prstDash val="solid"/>
                      <a:round/>
                      <a:headEnd type="none" w="med" len="med"/>
                      <a:tailEnd type="none" w="med" len="med"/>
                    </a:lnR>
                  </a:tcPr>
                </a:tc>
                <a:tc>
                  <a:txBody>
                    <a:bodyPr/>
                    <a:lstStyle/>
                    <a:p>
                      <a:r>
                        <a:rPr lang="en-GB" dirty="0">
                          <a:solidFill>
                            <a:srgbClr val="FF0000"/>
                          </a:solidFill>
                        </a:rPr>
                        <a:t>800</a:t>
                      </a:r>
                    </a:p>
                  </a:txBody>
                  <a:tcPr>
                    <a:lnL w="12700" cap="flat" cmpd="sng" algn="ctr">
                      <a:solidFill>
                        <a:schemeClr val="tx1"/>
                      </a:solidFill>
                      <a:prstDash val="solid"/>
                      <a:round/>
                      <a:headEnd type="none" w="med" len="med"/>
                      <a:tailEnd type="none" w="med" len="med"/>
                    </a:lnL>
                  </a:tcPr>
                </a:tc>
                <a:tc>
                  <a:txBody>
                    <a:bodyPr/>
                    <a:lstStyle/>
                    <a:p>
                      <a:r>
                        <a:rPr lang="en-GB" dirty="0">
                          <a:solidFill>
                            <a:srgbClr val="FF0000"/>
                          </a:solidFill>
                        </a:rPr>
                        <a:t>800</a:t>
                      </a:r>
                    </a:p>
                  </a:txBody>
                  <a:tcPr/>
                </a:tc>
                <a:extLst>
                  <a:ext uri="{0D108BD9-81ED-4DB2-BD59-A6C34878D82A}">
                    <a16:rowId xmlns:a16="http://schemas.microsoft.com/office/drawing/2014/main" val="1669386548"/>
                  </a:ext>
                </a:extLst>
              </a:tr>
            </a:tbl>
          </a:graphicData>
        </a:graphic>
      </p:graphicFrame>
      <p:sp>
        <p:nvSpPr>
          <p:cNvPr id="5" name="Content Placeholder 2">
            <a:extLst>
              <a:ext uri="{FF2B5EF4-FFF2-40B4-BE49-F238E27FC236}">
                <a16:creationId xmlns:a16="http://schemas.microsoft.com/office/drawing/2014/main" id="{3B20B6BD-88E6-F6EA-3A79-7B2BA6640761}"/>
              </a:ext>
            </a:extLst>
          </p:cNvPr>
          <p:cNvSpPr txBox="1">
            <a:spLocks/>
          </p:cNvSpPr>
          <p:nvPr/>
        </p:nvSpPr>
        <p:spPr>
          <a:xfrm>
            <a:off x="605073" y="1136210"/>
            <a:ext cx="10863410" cy="5721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chemeClr val="bg1"/>
                </a:solidFill>
                <a:latin typeface="Montserrat" panose="00000500000000000000" pitchFamily="2" charset="0"/>
              </a:rPr>
              <a:t>Jamie is a sole trader and is working on the business accounts which has a financial year end of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Jamie receives rental income for a small office which is paid in advance every 12 months. The annual income received is £9,600 and this covers the period March 2025 – February 2026.</a:t>
            </a:r>
          </a:p>
          <a:p>
            <a:pPr marL="0" indent="0">
              <a:buNone/>
            </a:pPr>
            <a:r>
              <a:rPr lang="en-US" sz="1600" dirty="0">
                <a:solidFill>
                  <a:schemeClr val="bg1"/>
                </a:solidFill>
                <a:latin typeface="Montserrat" panose="00000500000000000000" pitchFamily="2" charset="0"/>
              </a:rPr>
              <a:t>How will Jamie record the year-end adjustment in the accounts?</a:t>
            </a:r>
            <a:endParaRPr lang="en-US" sz="1600" dirty="0">
              <a:solidFill>
                <a:schemeClr val="bg1"/>
              </a:solidFill>
              <a:latin typeface="Montserrat" pitchFamily="2" charset="77"/>
            </a:endParaRPr>
          </a:p>
        </p:txBody>
      </p:sp>
      <p:graphicFrame>
        <p:nvGraphicFramePr>
          <p:cNvPr id="6" name="Table 5">
            <a:extLst>
              <a:ext uri="{FF2B5EF4-FFF2-40B4-BE49-F238E27FC236}">
                <a16:creationId xmlns:a16="http://schemas.microsoft.com/office/drawing/2014/main" id="{08FB68D8-865E-4AED-E26F-FA11E285CC03}"/>
              </a:ext>
            </a:extLst>
          </p:cNvPr>
          <p:cNvGraphicFramePr>
            <a:graphicFrameLocks noGrp="1"/>
          </p:cNvGraphicFramePr>
          <p:nvPr>
            <p:extLst>
              <p:ext uri="{D42A27DB-BD31-4B8C-83A1-F6EECF244321}">
                <p14:modId xmlns:p14="http://schemas.microsoft.com/office/powerpoint/2010/main" val="3121823576"/>
              </p:ext>
            </p:extLst>
          </p:nvPr>
        </p:nvGraphicFramePr>
        <p:xfrm>
          <a:off x="470019" y="4431671"/>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Rental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Pre Inc</a:t>
                      </a:r>
                    </a:p>
                  </a:txBody>
                  <a:tcPr/>
                </a:tc>
                <a:tc>
                  <a:txBody>
                    <a:bodyPr/>
                    <a:lstStyle/>
                    <a:p>
                      <a:r>
                        <a:rPr lang="en-GB" sz="1200" dirty="0">
                          <a:solidFill>
                            <a:srgbClr val="FF0000"/>
                          </a:solidFill>
                          <a:latin typeface="Montserrat" panose="00000500000000000000" pitchFamily="2" charset="0"/>
                        </a:rPr>
                        <a:t>1,600</a:t>
                      </a:r>
                    </a:p>
                  </a:txBody>
                  <a:tcPr/>
                </a:tc>
                <a:tc>
                  <a:txBody>
                    <a:bodyPr/>
                    <a:lstStyle/>
                    <a:p>
                      <a:r>
                        <a:rPr lang="en-GB" sz="1200" dirty="0">
                          <a:solidFill>
                            <a:schemeClr val="tx1"/>
                          </a:solidFill>
                          <a:latin typeface="Montserrat" panose="00000500000000000000" pitchFamily="2" charset="0"/>
                        </a:rPr>
                        <a:t>31/12/X5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11,200</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00B0F0"/>
                          </a:solidFill>
                          <a:latin typeface="Montserrat" panose="00000500000000000000" pitchFamily="2" charset="0"/>
                        </a:rPr>
                        <a:t>31/12/X5</a:t>
                      </a:r>
                    </a:p>
                  </a:txBody>
                  <a:tcPr/>
                </a:tc>
                <a:tc>
                  <a:txBody>
                    <a:bodyPr/>
                    <a:lstStyle/>
                    <a:p>
                      <a:r>
                        <a:rPr lang="en-GB" sz="1200" dirty="0">
                          <a:solidFill>
                            <a:srgbClr val="00B0F0"/>
                          </a:solidFill>
                          <a:latin typeface="Montserrat" panose="00000500000000000000" pitchFamily="2" charset="0"/>
                        </a:rPr>
                        <a:t>SPL</a:t>
                      </a:r>
                    </a:p>
                  </a:txBody>
                  <a:tcPr/>
                </a:tc>
                <a:tc>
                  <a:txBody>
                    <a:bodyPr/>
                    <a:lstStyle/>
                    <a:p>
                      <a:r>
                        <a:rPr lang="en-GB" sz="1200" dirty="0">
                          <a:solidFill>
                            <a:srgbClr val="00B0F0"/>
                          </a:solidFill>
                          <a:latin typeface="Montserrat" panose="00000500000000000000" pitchFamily="2" charset="0"/>
                        </a:rPr>
                        <a:t>9,600</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1/1/X6</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Reversal</a:t>
                      </a:r>
                      <a:endParaRPr lang="en-GB" sz="1200" dirty="0">
                        <a:solidFill>
                          <a:srgbClr val="00B050"/>
                        </a:solidFill>
                        <a:latin typeface="Montserrat" panose="00000500000000000000" pitchFamily="2" charset="0"/>
                      </a:endParaRPr>
                    </a:p>
                  </a:txBody>
                  <a:tcPr/>
                </a:tc>
                <a:tc>
                  <a:txBody>
                    <a:bodyPr/>
                    <a:lstStyle/>
                    <a:p>
                      <a:r>
                        <a:rPr lang="en-GB" sz="1200" dirty="0">
                          <a:solidFill>
                            <a:srgbClr val="00B050"/>
                          </a:solidFill>
                          <a:latin typeface="Montserrat" panose="00000500000000000000" pitchFamily="2" charset="0"/>
                        </a:rPr>
                        <a:t>1,600</a:t>
                      </a: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4081413923"/>
                  </a:ext>
                </a:extLst>
              </a:tr>
            </a:tbl>
          </a:graphicData>
        </a:graphic>
      </p:graphicFrame>
      <p:graphicFrame>
        <p:nvGraphicFramePr>
          <p:cNvPr id="7" name="Table 6">
            <a:extLst>
              <a:ext uri="{FF2B5EF4-FFF2-40B4-BE49-F238E27FC236}">
                <a16:creationId xmlns:a16="http://schemas.microsoft.com/office/drawing/2014/main" id="{48E5525D-6627-D596-8DE9-0C022B10DFF4}"/>
              </a:ext>
            </a:extLst>
          </p:cNvPr>
          <p:cNvGraphicFramePr>
            <a:graphicFrameLocks noGrp="1"/>
          </p:cNvGraphicFramePr>
          <p:nvPr>
            <p:extLst>
              <p:ext uri="{D42A27DB-BD31-4B8C-83A1-F6EECF244321}">
                <p14:modId xmlns:p14="http://schemas.microsoft.com/office/powerpoint/2010/main" val="3336050472"/>
              </p:ext>
            </p:extLst>
          </p:nvPr>
        </p:nvGraphicFramePr>
        <p:xfrm>
          <a:off x="5952273" y="4431671"/>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Prepaid Income Account</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002060"/>
                          </a:solidFill>
                          <a:latin typeface="Montserrat" panose="00000500000000000000" pitchFamily="2" charset="0"/>
                        </a:rPr>
                        <a:t>31/12/X5</a:t>
                      </a:r>
                    </a:p>
                  </a:txBody>
                  <a:tcPr/>
                </a:tc>
                <a:tc>
                  <a:txBody>
                    <a:bodyPr/>
                    <a:lstStyle/>
                    <a:p>
                      <a:r>
                        <a:rPr lang="en-GB" sz="1200" dirty="0">
                          <a:solidFill>
                            <a:srgbClr val="002060"/>
                          </a:solidFill>
                          <a:latin typeface="Montserrat" panose="00000500000000000000" pitchFamily="2" charset="0"/>
                        </a:rPr>
                        <a:t>Bal c/d</a:t>
                      </a:r>
                    </a:p>
                  </a:txBody>
                  <a:tcPr/>
                </a:tc>
                <a:tc>
                  <a:txBody>
                    <a:bodyPr/>
                    <a:lstStyle/>
                    <a:p>
                      <a:r>
                        <a:rPr lang="en-GB" sz="1200" dirty="0">
                          <a:solidFill>
                            <a:srgbClr val="002060"/>
                          </a:solidFill>
                          <a:latin typeface="Montserrat" panose="00000500000000000000" pitchFamily="2" charset="0"/>
                        </a:rPr>
                        <a:t>1,600</a:t>
                      </a:r>
                    </a:p>
                  </a:txBody>
                  <a:tcPr/>
                </a:tc>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Rent</a:t>
                      </a:r>
                    </a:p>
                  </a:txBody>
                  <a:tcPr/>
                </a:tc>
                <a:tc>
                  <a:txBody>
                    <a:bodyPr/>
                    <a:lstStyle/>
                    <a:p>
                      <a:r>
                        <a:rPr lang="en-GB" sz="1200" dirty="0">
                          <a:solidFill>
                            <a:srgbClr val="FF0000"/>
                          </a:solidFill>
                          <a:latin typeface="Montserrat" panose="00000500000000000000" pitchFamily="2" charset="0"/>
                        </a:rPr>
                        <a:t>1,600</a:t>
                      </a:r>
                    </a:p>
                  </a:txBody>
                  <a:tcPr/>
                </a:tc>
                <a:extLst>
                  <a:ext uri="{0D108BD9-81ED-4DB2-BD59-A6C34878D82A}">
                    <a16:rowId xmlns:a16="http://schemas.microsoft.com/office/drawing/2014/main" val="1206754738"/>
                  </a:ext>
                </a:extLst>
              </a:tr>
              <a:tr h="137160">
                <a:tc>
                  <a:txBody>
                    <a:bodyPr/>
                    <a:lstStyle/>
                    <a:p>
                      <a:r>
                        <a:rPr lang="en-GB" sz="1200">
                          <a:solidFill>
                            <a:srgbClr val="00B050"/>
                          </a:solidFill>
                          <a:latin typeface="Montserrat" panose="00000500000000000000" pitchFamily="2" charset="0"/>
                        </a:rPr>
                        <a:t>1/1/X6</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Reversal</a:t>
                      </a:r>
                      <a:endParaRPr lang="en-GB" sz="1200" dirty="0">
                        <a:solidFill>
                          <a:srgbClr val="00B050"/>
                        </a:solidFill>
                        <a:latin typeface="Montserrat" panose="00000500000000000000" pitchFamily="2" charset="0"/>
                      </a:endParaRPr>
                    </a:p>
                  </a:txBody>
                  <a:tcPr/>
                </a:tc>
                <a:tc>
                  <a:txBody>
                    <a:bodyPr/>
                    <a:lstStyle/>
                    <a:p>
                      <a:r>
                        <a:rPr lang="en-GB" sz="1200" dirty="0">
                          <a:solidFill>
                            <a:srgbClr val="00B050"/>
                          </a:solidFill>
                          <a:latin typeface="Montserrat" panose="00000500000000000000" pitchFamily="2" charset="0"/>
                        </a:rPr>
                        <a:t>1,600</a:t>
                      </a:r>
                    </a:p>
                  </a:txBody>
                  <a:tcPr/>
                </a:tc>
                <a:tc>
                  <a:txBody>
                    <a:bodyPr/>
                    <a:lstStyle/>
                    <a:p>
                      <a:r>
                        <a:rPr lang="en-GB" sz="1200" dirty="0">
                          <a:solidFill>
                            <a:srgbClr val="002060"/>
                          </a:solidFill>
                          <a:latin typeface="Montserrat" panose="00000500000000000000" pitchFamily="2" charset="0"/>
                        </a:rPr>
                        <a:t>1/1/X6</a:t>
                      </a:r>
                    </a:p>
                  </a:txBody>
                  <a:tcPr/>
                </a:tc>
                <a:tc>
                  <a:txBody>
                    <a:bodyPr/>
                    <a:lstStyle/>
                    <a:p>
                      <a:r>
                        <a:rPr lang="en-GB" sz="1200" dirty="0">
                          <a:solidFill>
                            <a:srgbClr val="002060"/>
                          </a:solidFill>
                          <a:latin typeface="Montserrat" panose="00000500000000000000" pitchFamily="2" charset="0"/>
                        </a:rPr>
                        <a:t>Bal b/d</a:t>
                      </a:r>
                    </a:p>
                  </a:txBody>
                  <a:tcPr/>
                </a:tc>
                <a:tc>
                  <a:txBody>
                    <a:bodyPr/>
                    <a:lstStyle/>
                    <a:p>
                      <a:r>
                        <a:rPr lang="en-GB" sz="1200" dirty="0">
                          <a:solidFill>
                            <a:srgbClr val="002060"/>
                          </a:solidFill>
                          <a:latin typeface="Montserrat" panose="00000500000000000000" pitchFamily="2" charset="0"/>
                        </a:rPr>
                        <a:t>1,600</a:t>
                      </a:r>
                    </a:p>
                  </a:txBody>
                  <a:tcPr/>
                </a:tc>
                <a:extLst>
                  <a:ext uri="{0D108BD9-81ED-4DB2-BD59-A6C34878D82A}">
                    <a16:rowId xmlns:a16="http://schemas.microsoft.com/office/drawing/2014/main" val="3648993230"/>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tc>
                  <a:txBody>
                    <a:bodyPr/>
                    <a:lstStyle/>
                    <a:p>
                      <a:endParaRPr lang="en-GB" sz="1200" dirty="0">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39071520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BD0E14-6180-A97A-4177-83943AD68E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805183-1B79-D988-9EED-7B8C4C7FA928}"/>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Creating an Allowance</a:t>
            </a:r>
          </a:p>
        </p:txBody>
      </p:sp>
      <p:sp>
        <p:nvSpPr>
          <p:cNvPr id="3" name="Content Placeholder 2">
            <a:extLst>
              <a:ext uri="{FF2B5EF4-FFF2-40B4-BE49-F238E27FC236}">
                <a16:creationId xmlns:a16="http://schemas.microsoft.com/office/drawing/2014/main" id="{5CFED171-C427-67A3-7A56-9F62C6E0BA1D}"/>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2023. This is his first-year trading, and he has decided to create an allowance for doubtful receivables based on 4% of the RLCA balance. </a:t>
            </a:r>
          </a:p>
          <a:p>
            <a:pPr marL="0" indent="0">
              <a:buNone/>
            </a:pPr>
            <a:r>
              <a:rPr lang="en-US" sz="1600" dirty="0">
                <a:solidFill>
                  <a:schemeClr val="bg1"/>
                </a:solidFill>
                <a:latin typeface="Montserrat" panose="00000500000000000000" pitchFamily="2" charset="0"/>
              </a:rPr>
              <a:t>As at 31/12/2023, the RLCA balance is £13,600 and no further transactions are to be posted.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a:t>
            </a: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00A2AD3B-450E-95EC-4DFF-91B16558D63E}"/>
              </a:ext>
            </a:extLst>
          </p:cNvPr>
          <p:cNvGraphicFramePr>
            <a:graphicFrameLocks noGrp="1"/>
          </p:cNvGraphicFramePr>
          <p:nvPr>
            <p:extLst>
              <p:ext uri="{D42A27DB-BD31-4B8C-83A1-F6EECF244321}">
                <p14:modId xmlns:p14="http://schemas.microsoft.com/office/powerpoint/2010/main" val="1392460311"/>
              </p:ext>
            </p:extLst>
          </p:nvPr>
        </p:nvGraphicFramePr>
        <p:xfrm>
          <a:off x="571117" y="3418287"/>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9" name="Table 8">
            <a:extLst>
              <a:ext uri="{FF2B5EF4-FFF2-40B4-BE49-F238E27FC236}">
                <a16:creationId xmlns:a16="http://schemas.microsoft.com/office/drawing/2014/main" id="{1ED5A092-348F-385D-05CF-78FA037D8841}"/>
              </a:ext>
            </a:extLst>
          </p:cNvPr>
          <p:cNvGraphicFramePr>
            <a:graphicFrameLocks noGrp="1"/>
          </p:cNvGraphicFramePr>
          <p:nvPr>
            <p:extLst>
              <p:ext uri="{D42A27DB-BD31-4B8C-83A1-F6EECF244321}">
                <p14:modId xmlns:p14="http://schemas.microsoft.com/office/powerpoint/2010/main" val="3728537484"/>
              </p:ext>
            </p:extLst>
          </p:nvPr>
        </p:nvGraphicFramePr>
        <p:xfrm>
          <a:off x="5911153" y="3418287"/>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27225874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9942F8-877C-B852-CC3C-6DC9664F22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74FAE3-990D-CF2D-EE4B-48887F82D6F7}"/>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Creating an Allowance</a:t>
            </a:r>
          </a:p>
        </p:txBody>
      </p:sp>
      <p:sp>
        <p:nvSpPr>
          <p:cNvPr id="3" name="Content Placeholder 2">
            <a:extLst>
              <a:ext uri="{FF2B5EF4-FFF2-40B4-BE49-F238E27FC236}">
                <a16:creationId xmlns:a16="http://schemas.microsoft.com/office/drawing/2014/main" id="{9CC19399-3782-1850-D8F4-903C8AD331FC}"/>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2023. This is his first-year trading, and he has decided to create an allowance for doubtful receivables based on 4% of the RLCA balance. </a:t>
            </a:r>
          </a:p>
          <a:p>
            <a:pPr marL="0" indent="0">
              <a:buNone/>
            </a:pPr>
            <a:r>
              <a:rPr lang="en-US" sz="1600" dirty="0">
                <a:solidFill>
                  <a:schemeClr val="bg1"/>
                </a:solidFill>
                <a:latin typeface="Montserrat" panose="00000500000000000000" pitchFamily="2" charset="0"/>
              </a:rPr>
              <a:t>As at 31/12/2023, the RLCA balance is £13,600 and no further transactions are to be posted.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£13,600 x 4% = £544</a:t>
            </a: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2C6C2DCF-7D4A-3F61-956C-2116672844EB}"/>
              </a:ext>
            </a:extLst>
          </p:cNvPr>
          <p:cNvGraphicFramePr>
            <a:graphicFrameLocks noGrp="1"/>
          </p:cNvGraphicFramePr>
          <p:nvPr>
            <p:extLst>
              <p:ext uri="{D42A27DB-BD31-4B8C-83A1-F6EECF244321}">
                <p14:modId xmlns:p14="http://schemas.microsoft.com/office/powerpoint/2010/main" val="3038063946"/>
              </p:ext>
            </p:extLst>
          </p:nvPr>
        </p:nvGraphicFramePr>
        <p:xfrm>
          <a:off x="571117" y="3418287"/>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9" name="Table 8">
            <a:extLst>
              <a:ext uri="{FF2B5EF4-FFF2-40B4-BE49-F238E27FC236}">
                <a16:creationId xmlns:a16="http://schemas.microsoft.com/office/drawing/2014/main" id="{28C95487-3970-08AA-F901-C8F9827971EC}"/>
              </a:ext>
            </a:extLst>
          </p:cNvPr>
          <p:cNvGraphicFramePr>
            <a:graphicFrameLocks noGrp="1"/>
          </p:cNvGraphicFramePr>
          <p:nvPr>
            <p:extLst>
              <p:ext uri="{D42A27DB-BD31-4B8C-83A1-F6EECF244321}">
                <p14:modId xmlns:p14="http://schemas.microsoft.com/office/powerpoint/2010/main" val="1981441051"/>
              </p:ext>
            </p:extLst>
          </p:nvPr>
        </p:nvGraphicFramePr>
        <p:xfrm>
          <a:off x="5911153" y="3418287"/>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34411835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814BFD-8C9F-1EE3-2992-6AB151D67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70C90D-5573-A87F-FB42-1D6D1A7F05DE}"/>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Creating an Allowance</a:t>
            </a:r>
          </a:p>
        </p:txBody>
      </p:sp>
      <p:sp>
        <p:nvSpPr>
          <p:cNvPr id="3" name="Content Placeholder 2">
            <a:extLst>
              <a:ext uri="{FF2B5EF4-FFF2-40B4-BE49-F238E27FC236}">
                <a16:creationId xmlns:a16="http://schemas.microsoft.com/office/drawing/2014/main" id="{D0A8476A-6304-A9AB-22E9-0F9E410690B7}"/>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2023. This is his first-year trading, and he has decided to create an allowance for doubtful receivables based on 4% of the RLCA balance. </a:t>
            </a:r>
          </a:p>
          <a:p>
            <a:pPr marL="0" indent="0">
              <a:buNone/>
            </a:pPr>
            <a:r>
              <a:rPr lang="en-US" sz="1600" dirty="0">
                <a:solidFill>
                  <a:schemeClr val="bg1"/>
                </a:solidFill>
                <a:latin typeface="Montserrat" panose="00000500000000000000" pitchFamily="2" charset="0"/>
              </a:rPr>
              <a:t>As at 31/12/2023, the RLCA balance is £13,600 and no further transactions are to be posted.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£13,600 x 4% = £544</a:t>
            </a: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4FC7B77E-8792-AD5D-50F6-55C8425ACCFD}"/>
              </a:ext>
            </a:extLst>
          </p:cNvPr>
          <p:cNvGraphicFramePr>
            <a:graphicFrameLocks noGrp="1"/>
          </p:cNvGraphicFramePr>
          <p:nvPr>
            <p:extLst>
              <p:ext uri="{D42A27DB-BD31-4B8C-83A1-F6EECF244321}">
                <p14:modId xmlns:p14="http://schemas.microsoft.com/office/powerpoint/2010/main" val="1310154274"/>
              </p:ext>
            </p:extLst>
          </p:nvPr>
        </p:nvGraphicFramePr>
        <p:xfrm>
          <a:off x="571117" y="3418287"/>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31/12/X3</a:t>
                      </a:r>
                    </a:p>
                  </a:txBody>
                  <a:tcPr/>
                </a:tc>
                <a:tc>
                  <a:txBody>
                    <a:bodyPr/>
                    <a:lstStyle/>
                    <a:p>
                      <a:r>
                        <a:rPr lang="en-GB" sz="1200" dirty="0">
                          <a:solidFill>
                            <a:srgbClr val="FF0000"/>
                          </a:solidFill>
                          <a:latin typeface="Montserrat" panose="00000500000000000000" pitchFamily="2" charset="0"/>
                        </a:rPr>
                        <a:t>ADR</a:t>
                      </a:r>
                    </a:p>
                  </a:txBody>
                  <a:tcPr/>
                </a:tc>
                <a:tc>
                  <a:txBody>
                    <a:bodyPr/>
                    <a:lstStyle/>
                    <a:p>
                      <a:r>
                        <a:rPr lang="en-GB" sz="1200" dirty="0">
                          <a:solidFill>
                            <a:srgbClr val="FF0000"/>
                          </a:solidFill>
                          <a:latin typeface="Montserrat" panose="00000500000000000000" pitchFamily="2" charset="0"/>
                        </a:rPr>
                        <a:t>544</a:t>
                      </a: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9" name="Table 8">
            <a:extLst>
              <a:ext uri="{FF2B5EF4-FFF2-40B4-BE49-F238E27FC236}">
                <a16:creationId xmlns:a16="http://schemas.microsoft.com/office/drawing/2014/main" id="{8D2E0C38-A195-BB3D-6A30-AE8E5C4AD16B}"/>
              </a:ext>
            </a:extLst>
          </p:cNvPr>
          <p:cNvGraphicFramePr>
            <a:graphicFrameLocks noGrp="1"/>
          </p:cNvGraphicFramePr>
          <p:nvPr>
            <p:extLst>
              <p:ext uri="{D42A27DB-BD31-4B8C-83A1-F6EECF244321}">
                <p14:modId xmlns:p14="http://schemas.microsoft.com/office/powerpoint/2010/main" val="4205461806"/>
              </p:ext>
            </p:extLst>
          </p:nvPr>
        </p:nvGraphicFramePr>
        <p:xfrm>
          <a:off x="5911153" y="3418287"/>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31/12/X3</a:t>
                      </a:r>
                    </a:p>
                  </a:txBody>
                  <a:tcPr/>
                </a:tc>
                <a:tc>
                  <a:txBody>
                    <a:bodyPr/>
                    <a:lstStyle/>
                    <a:p>
                      <a:r>
                        <a:rPr lang="en-GB" sz="1200" dirty="0">
                          <a:solidFill>
                            <a:srgbClr val="FF0000"/>
                          </a:solidFill>
                          <a:latin typeface="Montserrat" panose="00000500000000000000" pitchFamily="2" charset="0"/>
                        </a:rPr>
                        <a:t>ADRA</a:t>
                      </a:r>
                    </a:p>
                  </a:txBody>
                  <a:tcPr/>
                </a:tc>
                <a:tc>
                  <a:txBody>
                    <a:bodyPr/>
                    <a:lstStyle/>
                    <a:p>
                      <a:r>
                        <a:rPr lang="en-GB" sz="1200" dirty="0">
                          <a:solidFill>
                            <a:srgbClr val="FF0000"/>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7967555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F391932-9787-2F88-583D-24DCCCF5B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8D14D0-C920-BD45-9130-B487B658B80C}"/>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Creating an Allowance</a:t>
            </a:r>
          </a:p>
        </p:txBody>
      </p:sp>
      <p:sp>
        <p:nvSpPr>
          <p:cNvPr id="3" name="Content Placeholder 2">
            <a:extLst>
              <a:ext uri="{FF2B5EF4-FFF2-40B4-BE49-F238E27FC236}">
                <a16:creationId xmlns:a16="http://schemas.microsoft.com/office/drawing/2014/main" id="{26BA84C7-8964-A64C-32C7-C473AB472BD0}"/>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2023. This is his first-year trading, and he has decided to create an allowance for doubtful receivables based on 4% of the RLCA balance. </a:t>
            </a:r>
          </a:p>
          <a:p>
            <a:pPr marL="0" indent="0">
              <a:buNone/>
            </a:pPr>
            <a:r>
              <a:rPr lang="en-US" sz="1600" dirty="0">
                <a:solidFill>
                  <a:schemeClr val="bg1"/>
                </a:solidFill>
                <a:latin typeface="Montserrat" panose="00000500000000000000" pitchFamily="2" charset="0"/>
              </a:rPr>
              <a:t>As at 31/12/2023, the RLCA balance is £13,600 and no further transactions are to be posted.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£13,600 x 4% = £544</a:t>
            </a: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F44D2214-BF70-8D0E-2D63-34636E8AEFC9}"/>
              </a:ext>
            </a:extLst>
          </p:cNvPr>
          <p:cNvGraphicFramePr>
            <a:graphicFrameLocks noGrp="1"/>
          </p:cNvGraphicFramePr>
          <p:nvPr>
            <p:extLst>
              <p:ext uri="{D42A27DB-BD31-4B8C-83A1-F6EECF244321}">
                <p14:modId xmlns:p14="http://schemas.microsoft.com/office/powerpoint/2010/main" val="2478832665"/>
              </p:ext>
            </p:extLst>
          </p:nvPr>
        </p:nvGraphicFramePr>
        <p:xfrm>
          <a:off x="571117" y="3418287"/>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rgbClr val="FF0000"/>
                          </a:solidFill>
                          <a:latin typeface="Montserrat" panose="00000500000000000000" pitchFamily="2" charset="0"/>
                        </a:rPr>
                        <a:t>31/12/X3</a:t>
                      </a:r>
                    </a:p>
                  </a:txBody>
                  <a:tcPr/>
                </a:tc>
                <a:tc>
                  <a:txBody>
                    <a:bodyPr/>
                    <a:lstStyle/>
                    <a:p>
                      <a:r>
                        <a:rPr lang="en-GB" sz="1200" dirty="0">
                          <a:solidFill>
                            <a:srgbClr val="FF0000"/>
                          </a:solidFill>
                          <a:latin typeface="Montserrat" panose="00000500000000000000" pitchFamily="2" charset="0"/>
                        </a:rPr>
                        <a:t>SPL</a:t>
                      </a:r>
                    </a:p>
                  </a:txBody>
                  <a:tcPr/>
                </a:tc>
                <a:tc>
                  <a:txBody>
                    <a:bodyPr/>
                    <a:lstStyle/>
                    <a:p>
                      <a:r>
                        <a:rPr lang="en-GB" sz="1200" dirty="0">
                          <a:solidFill>
                            <a:srgbClr val="FF0000"/>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9" name="Table 8">
            <a:extLst>
              <a:ext uri="{FF2B5EF4-FFF2-40B4-BE49-F238E27FC236}">
                <a16:creationId xmlns:a16="http://schemas.microsoft.com/office/drawing/2014/main" id="{15181F6E-8EA3-E76B-9559-559D23CC894E}"/>
              </a:ext>
            </a:extLst>
          </p:cNvPr>
          <p:cNvGraphicFramePr>
            <a:graphicFrameLocks noGrp="1"/>
          </p:cNvGraphicFramePr>
          <p:nvPr>
            <p:extLst>
              <p:ext uri="{D42A27DB-BD31-4B8C-83A1-F6EECF244321}">
                <p14:modId xmlns:p14="http://schemas.microsoft.com/office/powerpoint/2010/main" val="1427056330"/>
              </p:ext>
            </p:extLst>
          </p:nvPr>
        </p:nvGraphicFramePr>
        <p:xfrm>
          <a:off x="5911153" y="3418287"/>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12227038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28B998-B32B-FD6C-EBE9-5EE09C107E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70CFF2-1A39-E7F8-2F9A-E0F6C536429B}"/>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Creating an Allowance</a:t>
            </a:r>
          </a:p>
        </p:txBody>
      </p:sp>
      <p:sp>
        <p:nvSpPr>
          <p:cNvPr id="3" name="Content Placeholder 2">
            <a:extLst>
              <a:ext uri="{FF2B5EF4-FFF2-40B4-BE49-F238E27FC236}">
                <a16:creationId xmlns:a16="http://schemas.microsoft.com/office/drawing/2014/main" id="{12FA7AD5-B0A4-B540-7391-A37EDC40E000}"/>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2023. This is his first-year trading, and he has decided to create an allowance for doubtful receivables based on 4% of the RLCA balance. </a:t>
            </a:r>
          </a:p>
          <a:p>
            <a:pPr marL="0" indent="0">
              <a:buNone/>
            </a:pPr>
            <a:r>
              <a:rPr lang="en-US" sz="1600" dirty="0">
                <a:solidFill>
                  <a:schemeClr val="bg1"/>
                </a:solidFill>
                <a:latin typeface="Montserrat" panose="00000500000000000000" pitchFamily="2" charset="0"/>
              </a:rPr>
              <a:t>As at 31/12/2023, the RLCA balance is £13,600 and no further transactions are to be posted.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£13,600 x 4% = £544</a:t>
            </a: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D49E392E-1E4A-4925-BD33-82BAF5E23703}"/>
              </a:ext>
            </a:extLst>
          </p:cNvPr>
          <p:cNvGraphicFramePr>
            <a:graphicFrameLocks noGrp="1"/>
          </p:cNvGraphicFramePr>
          <p:nvPr>
            <p:extLst>
              <p:ext uri="{D42A27DB-BD31-4B8C-83A1-F6EECF244321}">
                <p14:modId xmlns:p14="http://schemas.microsoft.com/office/powerpoint/2010/main" val="2923995125"/>
              </p:ext>
            </p:extLst>
          </p:nvPr>
        </p:nvGraphicFramePr>
        <p:xfrm>
          <a:off x="571117" y="3418287"/>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graphicFrame>
        <p:nvGraphicFramePr>
          <p:cNvPr id="9" name="Table 8">
            <a:extLst>
              <a:ext uri="{FF2B5EF4-FFF2-40B4-BE49-F238E27FC236}">
                <a16:creationId xmlns:a16="http://schemas.microsoft.com/office/drawing/2014/main" id="{CD5C5453-0B0F-877E-A7DB-F0D3C291E87A}"/>
              </a:ext>
            </a:extLst>
          </p:cNvPr>
          <p:cNvGraphicFramePr>
            <a:graphicFrameLocks noGrp="1"/>
          </p:cNvGraphicFramePr>
          <p:nvPr>
            <p:extLst>
              <p:ext uri="{D42A27DB-BD31-4B8C-83A1-F6EECF244321}">
                <p14:modId xmlns:p14="http://schemas.microsoft.com/office/powerpoint/2010/main" val="1230226946"/>
              </p:ext>
            </p:extLst>
          </p:nvPr>
        </p:nvGraphicFramePr>
        <p:xfrm>
          <a:off x="5911153" y="3418287"/>
          <a:ext cx="5194422" cy="140208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rgbClr val="FF0000"/>
                          </a:solidFill>
                          <a:latin typeface="Montserrat" panose="00000500000000000000" pitchFamily="2" charset="0"/>
                        </a:rPr>
                        <a:t>31/12/X3</a:t>
                      </a:r>
                    </a:p>
                  </a:txBody>
                  <a:tcPr/>
                </a:tc>
                <a:tc>
                  <a:txBody>
                    <a:bodyPr/>
                    <a:lstStyle/>
                    <a:p>
                      <a:r>
                        <a:rPr lang="en-GB" sz="1200" dirty="0">
                          <a:solidFill>
                            <a:srgbClr val="FF0000"/>
                          </a:solidFill>
                          <a:latin typeface="Montserrat" panose="00000500000000000000" pitchFamily="2" charset="0"/>
                        </a:rPr>
                        <a:t>Bal c/d</a:t>
                      </a:r>
                    </a:p>
                  </a:txBody>
                  <a:tcPr/>
                </a:tc>
                <a:tc>
                  <a:txBody>
                    <a:bodyPr/>
                    <a:lstStyle/>
                    <a:p>
                      <a:r>
                        <a:rPr lang="en-GB" sz="1200" dirty="0">
                          <a:solidFill>
                            <a:srgbClr val="FF0000"/>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01/01/X4</a:t>
                      </a:r>
                    </a:p>
                  </a:txBody>
                  <a:tcPr/>
                </a:tc>
                <a:tc>
                  <a:txBody>
                    <a:bodyPr/>
                    <a:lstStyle/>
                    <a:p>
                      <a:r>
                        <a:rPr lang="en-GB" sz="1200" dirty="0">
                          <a:solidFill>
                            <a:srgbClr val="FF0000"/>
                          </a:solidFill>
                          <a:latin typeface="Montserrat" panose="00000500000000000000" pitchFamily="2" charset="0"/>
                        </a:rPr>
                        <a:t>Bal b/d</a:t>
                      </a:r>
                    </a:p>
                  </a:txBody>
                  <a:tcPr/>
                </a:tc>
                <a:tc>
                  <a:txBody>
                    <a:bodyPr/>
                    <a:lstStyle/>
                    <a:p>
                      <a:r>
                        <a:rPr lang="en-GB" sz="1200" dirty="0">
                          <a:solidFill>
                            <a:srgbClr val="FF0000"/>
                          </a:solidFill>
                          <a:latin typeface="Montserrat" panose="00000500000000000000" pitchFamily="2" charset="0"/>
                        </a:rPr>
                        <a:t>544</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bl>
          </a:graphicData>
        </a:graphic>
      </p:graphicFrame>
    </p:spTree>
    <p:extLst>
      <p:ext uri="{BB962C8B-B14F-4D97-AF65-F5344CB8AC3E}">
        <p14:creationId xmlns:p14="http://schemas.microsoft.com/office/powerpoint/2010/main" val="15663629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7A39F81-8AEE-0805-501D-473B52B93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B4BB57-0AAD-A5B0-DE5E-6B228DC3DCEB}"/>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Increasing an Allowance</a:t>
            </a:r>
          </a:p>
        </p:txBody>
      </p:sp>
      <p:sp>
        <p:nvSpPr>
          <p:cNvPr id="3" name="Content Placeholder 2">
            <a:extLst>
              <a:ext uri="{FF2B5EF4-FFF2-40B4-BE49-F238E27FC236}">
                <a16:creationId xmlns:a16="http://schemas.microsoft.com/office/drawing/2014/main" id="{ABA23A05-96CB-B14F-4FD7-869F92306BC2}"/>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2024. This is his second-year trading, and he has decided to increase the current allowance for doubtful receivables from 4% to 5%. </a:t>
            </a:r>
          </a:p>
          <a:p>
            <a:pPr marL="0" indent="0">
              <a:buNone/>
            </a:pPr>
            <a:r>
              <a:rPr lang="en-US" sz="1600" dirty="0">
                <a:solidFill>
                  <a:schemeClr val="bg1"/>
                </a:solidFill>
                <a:latin typeface="Montserrat" panose="00000500000000000000" pitchFamily="2" charset="0"/>
              </a:rPr>
              <a:t>As at 31/12/2024, the RLCA balance is £24,950 but an irrecoverable debt for £480 </a:t>
            </a:r>
            <a:r>
              <a:rPr lang="en-US" sz="1600" dirty="0" err="1">
                <a:solidFill>
                  <a:schemeClr val="bg1"/>
                </a:solidFill>
                <a:latin typeface="Montserrat" panose="00000500000000000000" pitchFamily="2" charset="0"/>
              </a:rPr>
              <a:t>inc</a:t>
            </a:r>
            <a:r>
              <a:rPr lang="en-US" sz="1600" dirty="0">
                <a:solidFill>
                  <a:schemeClr val="bg1"/>
                </a:solidFill>
                <a:latin typeface="Montserrat" panose="00000500000000000000" pitchFamily="2" charset="0"/>
              </a:rPr>
              <a:t> VAT is yet to be posted into the accounts.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a:t>
            </a:r>
            <a:endParaRPr lang="en-US" sz="1600" dirty="0">
              <a:solidFill>
                <a:srgbClr val="FF0000"/>
              </a:solidFill>
              <a:latin typeface="Montserrat" panose="00000500000000000000" pitchFamily="2" charset="0"/>
            </a:endParaRP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F753729F-21FC-BABC-3E80-9270F203040A}"/>
              </a:ext>
            </a:extLst>
          </p:cNvPr>
          <p:cNvGraphicFramePr>
            <a:graphicFrameLocks noGrp="1"/>
          </p:cNvGraphicFramePr>
          <p:nvPr>
            <p:extLst>
              <p:ext uri="{D42A27DB-BD31-4B8C-83A1-F6EECF244321}">
                <p14:modId xmlns:p14="http://schemas.microsoft.com/office/powerpoint/2010/main" val="1494610865"/>
              </p:ext>
            </p:extLst>
          </p:nvPr>
        </p:nvGraphicFramePr>
        <p:xfrm>
          <a:off x="571117" y="4119327"/>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3643698671"/>
                  </a:ext>
                </a:extLst>
              </a:tr>
            </a:tbl>
          </a:graphicData>
        </a:graphic>
      </p:graphicFrame>
      <p:graphicFrame>
        <p:nvGraphicFramePr>
          <p:cNvPr id="9" name="Table 8">
            <a:extLst>
              <a:ext uri="{FF2B5EF4-FFF2-40B4-BE49-F238E27FC236}">
                <a16:creationId xmlns:a16="http://schemas.microsoft.com/office/drawing/2014/main" id="{7EFC5350-0367-1ED8-D18F-E91759D2DD47}"/>
              </a:ext>
            </a:extLst>
          </p:cNvPr>
          <p:cNvGraphicFramePr>
            <a:graphicFrameLocks noGrp="1"/>
          </p:cNvGraphicFramePr>
          <p:nvPr>
            <p:extLst>
              <p:ext uri="{D42A27DB-BD31-4B8C-83A1-F6EECF244321}">
                <p14:modId xmlns:p14="http://schemas.microsoft.com/office/powerpoint/2010/main" val="3615761302"/>
              </p:ext>
            </p:extLst>
          </p:nvPr>
        </p:nvGraphicFramePr>
        <p:xfrm>
          <a:off x="5883993" y="4119327"/>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01/01/X4</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4143592341"/>
                  </a:ext>
                </a:extLst>
              </a:tr>
            </a:tbl>
          </a:graphicData>
        </a:graphic>
      </p:graphicFrame>
    </p:spTree>
    <p:extLst>
      <p:ext uri="{BB962C8B-B14F-4D97-AF65-F5344CB8AC3E}">
        <p14:creationId xmlns:p14="http://schemas.microsoft.com/office/powerpoint/2010/main" val="5129032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7E23AC-8CC6-CABF-8616-0D02C2E07B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99C44-F71C-CAF6-0C7A-7E99483B316F}"/>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Increasing an Allowance</a:t>
            </a:r>
          </a:p>
        </p:txBody>
      </p:sp>
      <p:sp>
        <p:nvSpPr>
          <p:cNvPr id="3" name="Content Placeholder 2">
            <a:extLst>
              <a:ext uri="{FF2B5EF4-FFF2-40B4-BE49-F238E27FC236}">
                <a16:creationId xmlns:a16="http://schemas.microsoft.com/office/drawing/2014/main" id="{F4B06CBA-E80C-2DD4-AAFE-A392134A1362}"/>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2024. This is his second-year trading, and he has decided to increase the current allowance for doubtful receivables from 4% to 5%. </a:t>
            </a:r>
          </a:p>
          <a:p>
            <a:pPr marL="0" indent="0">
              <a:buNone/>
            </a:pPr>
            <a:r>
              <a:rPr lang="en-US" sz="1600" dirty="0">
                <a:solidFill>
                  <a:schemeClr val="bg1"/>
                </a:solidFill>
                <a:latin typeface="Montserrat" panose="00000500000000000000" pitchFamily="2" charset="0"/>
              </a:rPr>
              <a:t>As at 31/12/2024, the RLCA balance is £24,950 but an irrecoverable debt for £480 </a:t>
            </a:r>
            <a:r>
              <a:rPr lang="en-US" sz="1600" dirty="0" err="1">
                <a:solidFill>
                  <a:schemeClr val="bg1"/>
                </a:solidFill>
                <a:latin typeface="Montserrat" panose="00000500000000000000" pitchFamily="2" charset="0"/>
              </a:rPr>
              <a:t>inc</a:t>
            </a:r>
            <a:r>
              <a:rPr lang="en-US" sz="1600" dirty="0">
                <a:solidFill>
                  <a:schemeClr val="bg1"/>
                </a:solidFill>
                <a:latin typeface="Montserrat" panose="00000500000000000000" pitchFamily="2" charset="0"/>
              </a:rPr>
              <a:t> VAT is yet to be posted into the accounts.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£24,950 - £480 = £24,470 RLCA balance</a:t>
            </a:r>
          </a:p>
          <a:p>
            <a:pPr marL="0" indent="0">
              <a:buNone/>
            </a:pPr>
            <a:r>
              <a:rPr lang="en-US" sz="1600" dirty="0">
                <a:solidFill>
                  <a:srgbClr val="FFC000"/>
                </a:solidFill>
                <a:latin typeface="Montserrat" panose="00000500000000000000" pitchFamily="2" charset="0"/>
              </a:rPr>
              <a:t>£24,750 x 5% allowance = £1,223.50 new allowance</a:t>
            </a:r>
          </a:p>
          <a:p>
            <a:pPr marL="0" indent="0">
              <a:buNone/>
            </a:pPr>
            <a:r>
              <a:rPr lang="en-US" sz="1600" dirty="0">
                <a:solidFill>
                  <a:srgbClr val="FFC000"/>
                </a:solidFill>
                <a:latin typeface="Montserrat" panose="00000500000000000000" pitchFamily="2" charset="0"/>
              </a:rPr>
              <a:t>£1,233.50 - £544 existing allowance = £679.50 adjustment</a:t>
            </a: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15192911-D47E-65DB-9BC9-E48DAE3170C8}"/>
              </a:ext>
            </a:extLst>
          </p:cNvPr>
          <p:cNvGraphicFramePr>
            <a:graphicFrameLocks noGrp="1"/>
          </p:cNvGraphicFramePr>
          <p:nvPr>
            <p:extLst>
              <p:ext uri="{D42A27DB-BD31-4B8C-83A1-F6EECF244321}">
                <p14:modId xmlns:p14="http://schemas.microsoft.com/office/powerpoint/2010/main" val="1715508724"/>
              </p:ext>
            </p:extLst>
          </p:nvPr>
        </p:nvGraphicFramePr>
        <p:xfrm>
          <a:off x="571117" y="4119327"/>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3643698671"/>
                  </a:ext>
                </a:extLst>
              </a:tr>
            </a:tbl>
          </a:graphicData>
        </a:graphic>
      </p:graphicFrame>
      <p:graphicFrame>
        <p:nvGraphicFramePr>
          <p:cNvPr id="9" name="Table 8">
            <a:extLst>
              <a:ext uri="{FF2B5EF4-FFF2-40B4-BE49-F238E27FC236}">
                <a16:creationId xmlns:a16="http://schemas.microsoft.com/office/drawing/2014/main" id="{DF53A0DD-6521-5B53-3090-ED595617A520}"/>
              </a:ext>
            </a:extLst>
          </p:cNvPr>
          <p:cNvGraphicFramePr>
            <a:graphicFrameLocks noGrp="1"/>
          </p:cNvGraphicFramePr>
          <p:nvPr>
            <p:extLst>
              <p:ext uri="{D42A27DB-BD31-4B8C-83A1-F6EECF244321}">
                <p14:modId xmlns:p14="http://schemas.microsoft.com/office/powerpoint/2010/main" val="427127698"/>
              </p:ext>
            </p:extLst>
          </p:nvPr>
        </p:nvGraphicFramePr>
        <p:xfrm>
          <a:off x="5883993" y="4119327"/>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01/01/X4</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4143592341"/>
                  </a:ext>
                </a:extLst>
              </a:tr>
            </a:tbl>
          </a:graphicData>
        </a:graphic>
      </p:graphicFrame>
    </p:spTree>
    <p:extLst>
      <p:ext uri="{BB962C8B-B14F-4D97-AF65-F5344CB8AC3E}">
        <p14:creationId xmlns:p14="http://schemas.microsoft.com/office/powerpoint/2010/main" val="29463575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7A51666-DD6C-AD28-C2E6-BCF55AD2F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850503-E8E3-4C95-EF54-267A850D666B}"/>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Increasing an Allowance</a:t>
            </a:r>
          </a:p>
        </p:txBody>
      </p:sp>
      <p:sp>
        <p:nvSpPr>
          <p:cNvPr id="3" name="Content Placeholder 2">
            <a:extLst>
              <a:ext uri="{FF2B5EF4-FFF2-40B4-BE49-F238E27FC236}">
                <a16:creationId xmlns:a16="http://schemas.microsoft.com/office/drawing/2014/main" id="{460D148D-602A-E1B9-0AB3-D8F7C01F1164}"/>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2024. This is his second-year trading, and he has decided to increase the current allowance for doubtful receivables from 4% to 5%. </a:t>
            </a:r>
          </a:p>
          <a:p>
            <a:pPr marL="0" indent="0">
              <a:buNone/>
            </a:pPr>
            <a:r>
              <a:rPr lang="en-US" sz="1600" dirty="0">
                <a:solidFill>
                  <a:schemeClr val="bg1"/>
                </a:solidFill>
                <a:latin typeface="Montserrat" panose="00000500000000000000" pitchFamily="2" charset="0"/>
              </a:rPr>
              <a:t>As at 31/12/2024, the RLCA balance is £24,950 but an irrecoverable debt for £480 </a:t>
            </a:r>
            <a:r>
              <a:rPr lang="en-US" sz="1600" dirty="0" err="1">
                <a:solidFill>
                  <a:schemeClr val="bg1"/>
                </a:solidFill>
                <a:latin typeface="Montserrat" panose="00000500000000000000" pitchFamily="2" charset="0"/>
              </a:rPr>
              <a:t>inc</a:t>
            </a:r>
            <a:r>
              <a:rPr lang="en-US" sz="1600" dirty="0">
                <a:solidFill>
                  <a:schemeClr val="bg1"/>
                </a:solidFill>
                <a:latin typeface="Montserrat" panose="00000500000000000000" pitchFamily="2" charset="0"/>
              </a:rPr>
              <a:t> VAT is yet to be posted into the accounts.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£24,950 - £480 = £24,470 RLCA balance</a:t>
            </a:r>
          </a:p>
          <a:p>
            <a:pPr marL="0" indent="0">
              <a:buNone/>
            </a:pPr>
            <a:r>
              <a:rPr lang="en-US" sz="1600" dirty="0">
                <a:solidFill>
                  <a:srgbClr val="FFC000"/>
                </a:solidFill>
                <a:latin typeface="Montserrat" panose="00000500000000000000" pitchFamily="2" charset="0"/>
              </a:rPr>
              <a:t>£24,750 x 5% allowance = £1,223.50 new allowance</a:t>
            </a:r>
          </a:p>
          <a:p>
            <a:pPr marL="0" indent="0">
              <a:buNone/>
            </a:pPr>
            <a:r>
              <a:rPr lang="en-US" sz="1600" dirty="0">
                <a:solidFill>
                  <a:srgbClr val="FFC000"/>
                </a:solidFill>
                <a:latin typeface="Montserrat" panose="00000500000000000000" pitchFamily="2" charset="0"/>
              </a:rPr>
              <a:t>£1,233.50 - £544 existing allowance = £679.50 adjustment</a:t>
            </a: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6BF2B812-6C48-DF93-F863-F7A362D0A0D2}"/>
              </a:ext>
            </a:extLst>
          </p:cNvPr>
          <p:cNvGraphicFramePr>
            <a:graphicFrameLocks noGrp="1"/>
          </p:cNvGraphicFramePr>
          <p:nvPr>
            <p:extLst>
              <p:ext uri="{D42A27DB-BD31-4B8C-83A1-F6EECF244321}">
                <p14:modId xmlns:p14="http://schemas.microsoft.com/office/powerpoint/2010/main" val="3845302443"/>
              </p:ext>
            </p:extLst>
          </p:nvPr>
        </p:nvGraphicFramePr>
        <p:xfrm>
          <a:off x="571117" y="4119327"/>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a:solidFill>
                            <a:srgbClr val="00B050"/>
                          </a:solidFill>
                          <a:latin typeface="Montserrat" panose="00000500000000000000" pitchFamily="2" charset="0"/>
                        </a:rPr>
                        <a:t>31/12/X4</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ADR</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679.50</a:t>
                      </a:r>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3643698671"/>
                  </a:ext>
                </a:extLst>
              </a:tr>
            </a:tbl>
          </a:graphicData>
        </a:graphic>
      </p:graphicFrame>
      <p:graphicFrame>
        <p:nvGraphicFramePr>
          <p:cNvPr id="9" name="Table 8">
            <a:extLst>
              <a:ext uri="{FF2B5EF4-FFF2-40B4-BE49-F238E27FC236}">
                <a16:creationId xmlns:a16="http://schemas.microsoft.com/office/drawing/2014/main" id="{8AA8AA72-E7E9-8790-A97A-BF751E31C714}"/>
              </a:ext>
            </a:extLst>
          </p:cNvPr>
          <p:cNvGraphicFramePr>
            <a:graphicFrameLocks noGrp="1"/>
          </p:cNvGraphicFramePr>
          <p:nvPr>
            <p:extLst>
              <p:ext uri="{D42A27DB-BD31-4B8C-83A1-F6EECF244321}">
                <p14:modId xmlns:p14="http://schemas.microsoft.com/office/powerpoint/2010/main" val="605667237"/>
              </p:ext>
            </p:extLst>
          </p:nvPr>
        </p:nvGraphicFramePr>
        <p:xfrm>
          <a:off x="5883993" y="4119327"/>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01/01/X4</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dirty="0">
                          <a:solidFill>
                            <a:srgbClr val="00B050"/>
                          </a:solidFill>
                          <a:latin typeface="Montserrat" panose="00000500000000000000" pitchFamily="2" charset="0"/>
                        </a:rPr>
                        <a:t>31/12/X4</a:t>
                      </a:r>
                    </a:p>
                  </a:txBody>
                  <a:tcPr/>
                </a:tc>
                <a:tc>
                  <a:txBody>
                    <a:bodyPr/>
                    <a:lstStyle/>
                    <a:p>
                      <a:r>
                        <a:rPr lang="en-GB" sz="1200">
                          <a:solidFill>
                            <a:srgbClr val="00B050"/>
                          </a:solidFill>
                          <a:latin typeface="Montserrat" panose="00000500000000000000" pitchFamily="2" charset="0"/>
                        </a:rPr>
                        <a:t>ADRA</a:t>
                      </a:r>
                      <a:endParaRPr lang="en-GB" sz="1200" dirty="0">
                        <a:solidFill>
                          <a:srgbClr val="00B050"/>
                        </a:solidFill>
                        <a:latin typeface="Montserrat" panose="00000500000000000000" pitchFamily="2" charset="0"/>
                      </a:endParaRPr>
                    </a:p>
                  </a:txBody>
                  <a:tcPr/>
                </a:tc>
                <a:tc>
                  <a:txBody>
                    <a:bodyPr/>
                    <a:lstStyle/>
                    <a:p>
                      <a:r>
                        <a:rPr lang="en-GB" sz="1200" dirty="0">
                          <a:solidFill>
                            <a:srgbClr val="00B050"/>
                          </a:solidFill>
                          <a:latin typeface="Montserrat" panose="00000500000000000000" pitchFamily="2" charset="0"/>
                        </a:rPr>
                        <a:t>679.50</a:t>
                      </a: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4143592341"/>
                  </a:ext>
                </a:extLst>
              </a:tr>
            </a:tbl>
          </a:graphicData>
        </a:graphic>
      </p:graphicFrame>
    </p:spTree>
    <p:extLst>
      <p:ext uri="{BB962C8B-B14F-4D97-AF65-F5344CB8AC3E}">
        <p14:creationId xmlns:p14="http://schemas.microsoft.com/office/powerpoint/2010/main" val="11626532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499FD8C-1FB9-A781-51B4-887E1CD68C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FDC709-F060-4D85-B062-74ACFCC463C9}"/>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Increasing an Allowance</a:t>
            </a:r>
          </a:p>
        </p:txBody>
      </p:sp>
      <p:sp>
        <p:nvSpPr>
          <p:cNvPr id="3" name="Content Placeholder 2">
            <a:extLst>
              <a:ext uri="{FF2B5EF4-FFF2-40B4-BE49-F238E27FC236}">
                <a16:creationId xmlns:a16="http://schemas.microsoft.com/office/drawing/2014/main" id="{BA9EAB93-75BD-59BF-CA85-DE93DB0EAFB0}"/>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2024. This is his second-year trading, and he has decided to increase the current allowance for doubtful receivables from 4% to 5%. </a:t>
            </a:r>
          </a:p>
          <a:p>
            <a:pPr marL="0" indent="0">
              <a:buNone/>
            </a:pPr>
            <a:r>
              <a:rPr lang="en-US" sz="1600" dirty="0">
                <a:solidFill>
                  <a:schemeClr val="bg1"/>
                </a:solidFill>
                <a:latin typeface="Montserrat" panose="00000500000000000000" pitchFamily="2" charset="0"/>
              </a:rPr>
              <a:t>As at 31/12/2024, the RLCA balance is £24,950 but an irrecoverable debt for £480 </a:t>
            </a:r>
            <a:r>
              <a:rPr lang="en-US" sz="1600" dirty="0" err="1">
                <a:solidFill>
                  <a:schemeClr val="bg1"/>
                </a:solidFill>
                <a:latin typeface="Montserrat" panose="00000500000000000000" pitchFamily="2" charset="0"/>
              </a:rPr>
              <a:t>inc</a:t>
            </a:r>
            <a:r>
              <a:rPr lang="en-US" sz="1600" dirty="0">
                <a:solidFill>
                  <a:schemeClr val="bg1"/>
                </a:solidFill>
                <a:latin typeface="Montserrat" panose="00000500000000000000" pitchFamily="2" charset="0"/>
              </a:rPr>
              <a:t> VAT is yet to be posted into the accounts.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£24,950 - £480 = £24,470 RLCA balance</a:t>
            </a:r>
          </a:p>
          <a:p>
            <a:pPr marL="0" indent="0">
              <a:buNone/>
            </a:pPr>
            <a:r>
              <a:rPr lang="en-US" sz="1600" dirty="0">
                <a:solidFill>
                  <a:srgbClr val="FFC000"/>
                </a:solidFill>
                <a:latin typeface="Montserrat" panose="00000500000000000000" pitchFamily="2" charset="0"/>
              </a:rPr>
              <a:t>£24,750 x 5% allowance = £1,223.50 new allowance</a:t>
            </a:r>
          </a:p>
          <a:p>
            <a:pPr marL="0" indent="0">
              <a:buNone/>
            </a:pPr>
            <a:r>
              <a:rPr lang="en-US" sz="1600" dirty="0">
                <a:solidFill>
                  <a:srgbClr val="FFC000"/>
                </a:solidFill>
                <a:latin typeface="Montserrat" panose="00000500000000000000" pitchFamily="2" charset="0"/>
              </a:rPr>
              <a:t>£1,233.50 - £544 existing allowance = £679.50 adjustment</a:t>
            </a: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5AA166B1-E67C-89FD-F9FF-FE57F2EA681E}"/>
              </a:ext>
            </a:extLst>
          </p:cNvPr>
          <p:cNvGraphicFramePr>
            <a:graphicFrameLocks noGrp="1"/>
          </p:cNvGraphicFramePr>
          <p:nvPr>
            <p:extLst>
              <p:ext uri="{D42A27DB-BD31-4B8C-83A1-F6EECF244321}">
                <p14:modId xmlns:p14="http://schemas.microsoft.com/office/powerpoint/2010/main" val="663057268"/>
              </p:ext>
            </p:extLst>
          </p:nvPr>
        </p:nvGraphicFramePr>
        <p:xfrm>
          <a:off x="571117" y="4119327"/>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rgbClr val="00B050"/>
                          </a:solidFill>
                          <a:latin typeface="Montserrat" panose="00000500000000000000" pitchFamily="2" charset="0"/>
                        </a:rPr>
                        <a:t>31/12/X4</a:t>
                      </a:r>
                    </a:p>
                  </a:txBody>
                  <a:tcPr/>
                </a:tc>
                <a:tc>
                  <a:txBody>
                    <a:bodyPr/>
                    <a:lstStyle/>
                    <a:p>
                      <a:r>
                        <a:rPr lang="en-GB" sz="1200" dirty="0">
                          <a:solidFill>
                            <a:srgbClr val="00B050"/>
                          </a:solidFill>
                          <a:latin typeface="Montserrat" panose="00000500000000000000" pitchFamily="2" charset="0"/>
                        </a:rPr>
                        <a:t>ADR</a:t>
                      </a:r>
                    </a:p>
                  </a:txBody>
                  <a:tcPr/>
                </a:tc>
                <a:tc>
                  <a:txBody>
                    <a:bodyPr/>
                    <a:lstStyle/>
                    <a:p>
                      <a:r>
                        <a:rPr lang="en-GB" sz="1200" dirty="0">
                          <a:solidFill>
                            <a:srgbClr val="00B050"/>
                          </a:solidFill>
                          <a:latin typeface="Montserrat" panose="00000500000000000000" pitchFamily="2" charset="0"/>
                        </a:rPr>
                        <a:t>679.50</a:t>
                      </a:r>
                    </a:p>
                  </a:txBody>
                  <a:tcPr/>
                </a:tc>
                <a:tc>
                  <a:txBody>
                    <a:bodyPr/>
                    <a:lstStyle/>
                    <a:p>
                      <a:r>
                        <a:rPr lang="en-GB" sz="1200" dirty="0">
                          <a:solidFill>
                            <a:srgbClr val="7030A0"/>
                          </a:solidFill>
                          <a:latin typeface="Montserrat" panose="00000500000000000000" pitchFamily="2" charset="0"/>
                        </a:rPr>
                        <a:t>31/12/X4</a:t>
                      </a:r>
                    </a:p>
                  </a:txBody>
                  <a:tcPr/>
                </a:tc>
                <a:tc>
                  <a:txBody>
                    <a:bodyPr/>
                    <a:lstStyle/>
                    <a:p>
                      <a:r>
                        <a:rPr lang="en-GB" sz="1200" dirty="0">
                          <a:solidFill>
                            <a:srgbClr val="7030A0"/>
                          </a:solidFill>
                          <a:latin typeface="Montserrat" panose="00000500000000000000" pitchFamily="2" charset="0"/>
                        </a:rPr>
                        <a:t>SPL</a:t>
                      </a:r>
                    </a:p>
                  </a:txBody>
                  <a:tcPr/>
                </a:tc>
                <a:tc>
                  <a:txBody>
                    <a:bodyPr/>
                    <a:lstStyle/>
                    <a:p>
                      <a:r>
                        <a:rPr lang="en-GB" sz="1200" dirty="0">
                          <a:solidFill>
                            <a:srgbClr val="7030A0"/>
                          </a:solidFill>
                          <a:latin typeface="Montserrat" panose="00000500000000000000" pitchFamily="2" charset="0"/>
                        </a:rPr>
                        <a:t>679.50</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3643698671"/>
                  </a:ext>
                </a:extLst>
              </a:tr>
            </a:tbl>
          </a:graphicData>
        </a:graphic>
      </p:graphicFrame>
      <p:graphicFrame>
        <p:nvGraphicFramePr>
          <p:cNvPr id="9" name="Table 8">
            <a:extLst>
              <a:ext uri="{FF2B5EF4-FFF2-40B4-BE49-F238E27FC236}">
                <a16:creationId xmlns:a16="http://schemas.microsoft.com/office/drawing/2014/main" id="{CFCECBA4-AE19-5F23-F896-01AEA36A75F7}"/>
              </a:ext>
            </a:extLst>
          </p:cNvPr>
          <p:cNvGraphicFramePr>
            <a:graphicFrameLocks noGrp="1"/>
          </p:cNvGraphicFramePr>
          <p:nvPr>
            <p:extLst>
              <p:ext uri="{D42A27DB-BD31-4B8C-83A1-F6EECF244321}">
                <p14:modId xmlns:p14="http://schemas.microsoft.com/office/powerpoint/2010/main" val="338916078"/>
              </p:ext>
            </p:extLst>
          </p:nvPr>
        </p:nvGraphicFramePr>
        <p:xfrm>
          <a:off x="5883993" y="4119327"/>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01/01/X4</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a:solidFill>
                            <a:schemeClr val="tx1"/>
                          </a:solidFill>
                          <a:latin typeface="Montserrat" panose="00000500000000000000" pitchFamily="2" charset="0"/>
                        </a:rPr>
                        <a:t>544</a:t>
                      </a:r>
                      <a:endParaRPr lang="en-GB" sz="1200" dirty="0">
                        <a:solidFill>
                          <a:schemeClr val="tx1"/>
                        </a:solidFill>
                        <a:latin typeface="Montserrat" panose="00000500000000000000" pitchFamily="2" charset="0"/>
                      </a:endParaRP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dirty="0">
                          <a:solidFill>
                            <a:srgbClr val="00B050"/>
                          </a:solidFill>
                          <a:latin typeface="Montserrat" panose="00000500000000000000" pitchFamily="2" charset="0"/>
                        </a:rPr>
                        <a:t>31/12/X4</a:t>
                      </a:r>
                    </a:p>
                  </a:txBody>
                  <a:tcPr/>
                </a:tc>
                <a:tc>
                  <a:txBody>
                    <a:bodyPr/>
                    <a:lstStyle/>
                    <a:p>
                      <a:r>
                        <a:rPr lang="en-GB" sz="1200" dirty="0">
                          <a:solidFill>
                            <a:srgbClr val="00B050"/>
                          </a:solidFill>
                          <a:latin typeface="Montserrat" panose="00000500000000000000" pitchFamily="2" charset="0"/>
                        </a:rPr>
                        <a:t>ADRA</a:t>
                      </a:r>
                    </a:p>
                  </a:txBody>
                  <a:tcPr/>
                </a:tc>
                <a:tc>
                  <a:txBody>
                    <a:bodyPr/>
                    <a:lstStyle/>
                    <a:p>
                      <a:r>
                        <a:rPr lang="en-GB" sz="1200" dirty="0">
                          <a:solidFill>
                            <a:srgbClr val="00B050"/>
                          </a:solidFill>
                          <a:latin typeface="Montserrat" panose="00000500000000000000" pitchFamily="2" charset="0"/>
                        </a:rPr>
                        <a:t>679.50</a:t>
                      </a: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4143592341"/>
                  </a:ext>
                </a:extLst>
              </a:tr>
            </a:tbl>
          </a:graphicData>
        </a:graphic>
      </p:graphicFrame>
    </p:spTree>
    <p:extLst>
      <p:ext uri="{BB962C8B-B14F-4D97-AF65-F5344CB8AC3E}">
        <p14:creationId xmlns:p14="http://schemas.microsoft.com/office/powerpoint/2010/main" val="8709931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D3362C-97CF-E1C8-AD6F-2A10793ADD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59E214-82ED-4F9B-579B-12A6E92C2353}"/>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Increasing an Allowance</a:t>
            </a:r>
          </a:p>
        </p:txBody>
      </p:sp>
      <p:sp>
        <p:nvSpPr>
          <p:cNvPr id="3" name="Content Placeholder 2">
            <a:extLst>
              <a:ext uri="{FF2B5EF4-FFF2-40B4-BE49-F238E27FC236}">
                <a16:creationId xmlns:a16="http://schemas.microsoft.com/office/drawing/2014/main" id="{D0BB75AD-FA5B-8D32-20B6-132660CCE6B7}"/>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2024. This is his second-year trading, and he has decided to increase the current allowance for doubtful receivables from 4% to 5%. </a:t>
            </a:r>
          </a:p>
          <a:p>
            <a:pPr marL="0" indent="0">
              <a:buNone/>
            </a:pPr>
            <a:r>
              <a:rPr lang="en-US" sz="1600" dirty="0">
                <a:solidFill>
                  <a:schemeClr val="bg1"/>
                </a:solidFill>
                <a:latin typeface="Montserrat" panose="00000500000000000000" pitchFamily="2" charset="0"/>
              </a:rPr>
              <a:t>As at 31/12/2024, the RLCA balance is £24,950 but an irrecoverable debt for £480 </a:t>
            </a:r>
            <a:r>
              <a:rPr lang="en-US" sz="1600" dirty="0" err="1">
                <a:solidFill>
                  <a:schemeClr val="bg1"/>
                </a:solidFill>
                <a:latin typeface="Montserrat" panose="00000500000000000000" pitchFamily="2" charset="0"/>
              </a:rPr>
              <a:t>inc</a:t>
            </a:r>
            <a:r>
              <a:rPr lang="en-US" sz="1600" dirty="0">
                <a:solidFill>
                  <a:schemeClr val="bg1"/>
                </a:solidFill>
                <a:latin typeface="Montserrat" panose="00000500000000000000" pitchFamily="2" charset="0"/>
              </a:rPr>
              <a:t> VAT is yet to be posted into the accounts.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£24,950 - £480 = £24,470 RLCA balance</a:t>
            </a:r>
          </a:p>
          <a:p>
            <a:pPr marL="0" indent="0">
              <a:buNone/>
            </a:pPr>
            <a:r>
              <a:rPr lang="en-US" sz="1600" dirty="0">
                <a:solidFill>
                  <a:srgbClr val="FFC000"/>
                </a:solidFill>
                <a:latin typeface="Montserrat" panose="00000500000000000000" pitchFamily="2" charset="0"/>
              </a:rPr>
              <a:t>£24,750 x 5% allowance = £1,223.50 new allowance</a:t>
            </a:r>
          </a:p>
          <a:p>
            <a:pPr marL="0" indent="0">
              <a:buNone/>
            </a:pPr>
            <a:r>
              <a:rPr lang="en-US" sz="1600" dirty="0">
                <a:solidFill>
                  <a:srgbClr val="FFC000"/>
                </a:solidFill>
                <a:latin typeface="Montserrat" panose="00000500000000000000" pitchFamily="2" charset="0"/>
              </a:rPr>
              <a:t>£1,233.50 - £544 existing allowance = £679.50 adjustment</a:t>
            </a: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01AF89AF-E029-2875-8E23-3BCAE50572B3}"/>
              </a:ext>
            </a:extLst>
          </p:cNvPr>
          <p:cNvGraphicFramePr>
            <a:graphicFrameLocks noGrp="1"/>
          </p:cNvGraphicFramePr>
          <p:nvPr/>
        </p:nvGraphicFramePr>
        <p:xfrm>
          <a:off x="571117" y="4119327"/>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a:solidFill>
                            <a:srgbClr val="00B050"/>
                          </a:solidFill>
                          <a:latin typeface="Montserrat" panose="00000500000000000000" pitchFamily="2" charset="0"/>
                        </a:rPr>
                        <a:t>31/12/X4</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ADR</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679.50</a:t>
                      </a:r>
                      <a:endParaRPr lang="en-GB" sz="1200" dirty="0">
                        <a:solidFill>
                          <a:srgbClr val="00B050"/>
                        </a:solidFill>
                        <a:latin typeface="Montserrat" panose="00000500000000000000" pitchFamily="2" charset="0"/>
                      </a:endParaRPr>
                    </a:p>
                  </a:txBody>
                  <a:tcPr/>
                </a:tc>
                <a:tc>
                  <a:txBody>
                    <a:bodyPr/>
                    <a:lstStyle/>
                    <a:p>
                      <a:r>
                        <a:rPr lang="en-GB" sz="1200" dirty="0">
                          <a:solidFill>
                            <a:srgbClr val="7030A0"/>
                          </a:solidFill>
                          <a:latin typeface="Montserrat" panose="00000500000000000000" pitchFamily="2" charset="0"/>
                        </a:rPr>
                        <a:t>31/12/X4</a:t>
                      </a:r>
                    </a:p>
                  </a:txBody>
                  <a:tcPr/>
                </a:tc>
                <a:tc>
                  <a:txBody>
                    <a:bodyPr/>
                    <a:lstStyle/>
                    <a:p>
                      <a:r>
                        <a:rPr lang="en-GB" sz="1200" dirty="0">
                          <a:solidFill>
                            <a:srgbClr val="7030A0"/>
                          </a:solidFill>
                          <a:latin typeface="Montserrat" panose="00000500000000000000" pitchFamily="2" charset="0"/>
                        </a:rPr>
                        <a:t>SPL</a:t>
                      </a:r>
                    </a:p>
                  </a:txBody>
                  <a:tcPr/>
                </a:tc>
                <a:tc>
                  <a:txBody>
                    <a:bodyPr/>
                    <a:lstStyle/>
                    <a:p>
                      <a:r>
                        <a:rPr lang="en-GB" sz="1200" dirty="0">
                          <a:solidFill>
                            <a:srgbClr val="7030A0"/>
                          </a:solidFill>
                          <a:latin typeface="Montserrat" panose="00000500000000000000" pitchFamily="2" charset="0"/>
                        </a:rPr>
                        <a:t>679.50</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3643698671"/>
                  </a:ext>
                </a:extLst>
              </a:tr>
            </a:tbl>
          </a:graphicData>
        </a:graphic>
      </p:graphicFrame>
      <p:graphicFrame>
        <p:nvGraphicFramePr>
          <p:cNvPr id="9" name="Table 8">
            <a:extLst>
              <a:ext uri="{FF2B5EF4-FFF2-40B4-BE49-F238E27FC236}">
                <a16:creationId xmlns:a16="http://schemas.microsoft.com/office/drawing/2014/main" id="{646D04A7-1D0B-4343-E1BB-D2D1C1F5E9D0}"/>
              </a:ext>
            </a:extLst>
          </p:cNvPr>
          <p:cNvGraphicFramePr>
            <a:graphicFrameLocks noGrp="1"/>
          </p:cNvGraphicFramePr>
          <p:nvPr>
            <p:extLst>
              <p:ext uri="{D42A27DB-BD31-4B8C-83A1-F6EECF244321}">
                <p14:modId xmlns:p14="http://schemas.microsoft.com/office/powerpoint/2010/main" val="3510604274"/>
              </p:ext>
            </p:extLst>
          </p:nvPr>
        </p:nvGraphicFramePr>
        <p:xfrm>
          <a:off x="5883993" y="4119327"/>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rgbClr val="FF0000"/>
                          </a:solidFill>
                          <a:latin typeface="Montserrat" panose="00000500000000000000" pitchFamily="2" charset="0"/>
                        </a:rPr>
                        <a:t>31/12/X4</a:t>
                      </a:r>
                    </a:p>
                  </a:txBody>
                  <a:tcPr/>
                </a:tc>
                <a:tc>
                  <a:txBody>
                    <a:bodyPr/>
                    <a:lstStyle/>
                    <a:p>
                      <a:r>
                        <a:rPr lang="en-GB" sz="1200" dirty="0">
                          <a:solidFill>
                            <a:srgbClr val="FF0000"/>
                          </a:solidFill>
                          <a:latin typeface="Montserrat" panose="00000500000000000000" pitchFamily="2" charset="0"/>
                        </a:rPr>
                        <a:t>Bal c/d</a:t>
                      </a:r>
                    </a:p>
                  </a:txBody>
                  <a:tcPr/>
                </a:tc>
                <a:tc>
                  <a:txBody>
                    <a:bodyPr/>
                    <a:lstStyle/>
                    <a:p>
                      <a:r>
                        <a:rPr lang="en-GB" sz="1200" dirty="0">
                          <a:solidFill>
                            <a:srgbClr val="FF0000"/>
                          </a:solidFill>
                          <a:latin typeface="Montserrat" panose="00000500000000000000" pitchFamily="2" charset="0"/>
                        </a:rPr>
                        <a:t>1,223.50</a:t>
                      </a:r>
                    </a:p>
                  </a:txBody>
                  <a:tcPr/>
                </a:tc>
                <a:tc>
                  <a:txBody>
                    <a:bodyPr/>
                    <a:lstStyle/>
                    <a:p>
                      <a:r>
                        <a:rPr lang="en-GB" sz="1200" dirty="0">
                          <a:solidFill>
                            <a:schemeClr val="tx1"/>
                          </a:solidFill>
                          <a:latin typeface="Montserrat" panose="00000500000000000000" pitchFamily="2" charset="0"/>
                        </a:rPr>
                        <a:t>01/01/X4</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3648993230"/>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31/12/X4</a:t>
                      </a:r>
                      <a:endParaRPr lang="en-GB" sz="1200" dirty="0">
                        <a:solidFill>
                          <a:srgbClr val="00B050"/>
                        </a:solidFill>
                        <a:latin typeface="Montserrat" panose="00000500000000000000" pitchFamily="2" charset="0"/>
                      </a:endParaRPr>
                    </a:p>
                  </a:txBody>
                  <a:tcPr/>
                </a:tc>
                <a:tc>
                  <a:txBody>
                    <a:bodyPr/>
                    <a:lstStyle/>
                    <a:p>
                      <a:r>
                        <a:rPr lang="en-GB" sz="1200">
                          <a:solidFill>
                            <a:srgbClr val="00B050"/>
                          </a:solidFill>
                          <a:latin typeface="Montserrat" panose="00000500000000000000" pitchFamily="2" charset="0"/>
                        </a:rPr>
                        <a:t>ADRA</a:t>
                      </a:r>
                      <a:endParaRPr lang="en-GB" sz="1200" dirty="0">
                        <a:solidFill>
                          <a:srgbClr val="00B050"/>
                        </a:solidFill>
                        <a:latin typeface="Montserrat" panose="00000500000000000000" pitchFamily="2" charset="0"/>
                      </a:endParaRPr>
                    </a:p>
                  </a:txBody>
                  <a:tcPr/>
                </a:tc>
                <a:tc>
                  <a:txBody>
                    <a:bodyPr/>
                    <a:lstStyle/>
                    <a:p>
                      <a:r>
                        <a:rPr lang="en-GB" sz="1200" dirty="0">
                          <a:solidFill>
                            <a:srgbClr val="00B050"/>
                          </a:solidFill>
                          <a:latin typeface="Montserrat" panose="00000500000000000000" pitchFamily="2" charset="0"/>
                        </a:rPr>
                        <a:t>679.50</a:t>
                      </a: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01/01/X5</a:t>
                      </a:r>
                    </a:p>
                  </a:txBody>
                  <a:tcPr/>
                </a:tc>
                <a:tc>
                  <a:txBody>
                    <a:bodyPr/>
                    <a:lstStyle/>
                    <a:p>
                      <a:r>
                        <a:rPr lang="en-GB" sz="1200" dirty="0">
                          <a:solidFill>
                            <a:srgbClr val="FF0000"/>
                          </a:solidFill>
                          <a:latin typeface="Montserrat" panose="00000500000000000000" pitchFamily="2" charset="0"/>
                        </a:rPr>
                        <a:t>Bal b/d</a:t>
                      </a:r>
                    </a:p>
                  </a:txBody>
                  <a:tcPr/>
                </a:tc>
                <a:tc>
                  <a:txBody>
                    <a:bodyPr/>
                    <a:lstStyle/>
                    <a:p>
                      <a:r>
                        <a:rPr lang="en-GB" sz="1200" dirty="0">
                          <a:solidFill>
                            <a:srgbClr val="FF0000"/>
                          </a:solidFill>
                          <a:latin typeface="Montserrat" panose="00000500000000000000" pitchFamily="2" charset="0"/>
                        </a:rPr>
                        <a:t>1,223.50</a:t>
                      </a:r>
                    </a:p>
                  </a:txBody>
                  <a:tcPr/>
                </a:tc>
                <a:extLst>
                  <a:ext uri="{0D108BD9-81ED-4DB2-BD59-A6C34878D82A}">
                    <a16:rowId xmlns:a16="http://schemas.microsoft.com/office/drawing/2014/main" val="4143592341"/>
                  </a:ext>
                </a:extLst>
              </a:tr>
            </a:tbl>
          </a:graphicData>
        </a:graphic>
      </p:graphicFrame>
    </p:spTree>
    <p:extLst>
      <p:ext uri="{BB962C8B-B14F-4D97-AF65-F5344CB8AC3E}">
        <p14:creationId xmlns:p14="http://schemas.microsoft.com/office/powerpoint/2010/main" val="14517864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BF11EF-0C96-7A4C-B1B0-577FA13B46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021D69-6ECB-E6ED-5607-124F9C424802}"/>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Decreasing an Allowance</a:t>
            </a:r>
          </a:p>
        </p:txBody>
      </p:sp>
      <p:sp>
        <p:nvSpPr>
          <p:cNvPr id="3" name="Content Placeholder 2">
            <a:extLst>
              <a:ext uri="{FF2B5EF4-FFF2-40B4-BE49-F238E27FC236}">
                <a16:creationId xmlns:a16="http://schemas.microsoft.com/office/drawing/2014/main" id="{4752B4F5-744B-6087-69E9-A14E63689F13}"/>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2025. This is his third-year trading, and he has decided to decrease the current allowance for doubtful receivables from 5% to 3%. </a:t>
            </a:r>
          </a:p>
          <a:p>
            <a:pPr marL="0" indent="0">
              <a:buNone/>
            </a:pPr>
            <a:r>
              <a:rPr lang="en-US" sz="1600" dirty="0">
                <a:solidFill>
                  <a:schemeClr val="bg1"/>
                </a:solidFill>
                <a:latin typeface="Montserrat" panose="00000500000000000000" pitchFamily="2" charset="0"/>
              </a:rPr>
              <a:t>As at 31/12/2024, the RLCA balance is £28,600 and no further adjustments are to be made to this account. However, there is a specific allowance for a customer relating to outstanding amounts of £300.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a:t>
            </a:r>
            <a:endParaRPr lang="en-US" sz="1600" dirty="0">
              <a:solidFill>
                <a:srgbClr val="FF0000"/>
              </a:solidFill>
              <a:latin typeface="Montserrat" panose="00000500000000000000" pitchFamily="2" charset="0"/>
            </a:endParaRP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82B379AF-167D-BD64-7E81-899AB076005A}"/>
              </a:ext>
            </a:extLst>
          </p:cNvPr>
          <p:cNvGraphicFramePr>
            <a:graphicFrameLocks noGrp="1"/>
          </p:cNvGraphicFramePr>
          <p:nvPr>
            <p:extLst>
              <p:ext uri="{D42A27DB-BD31-4B8C-83A1-F6EECF244321}">
                <p14:modId xmlns:p14="http://schemas.microsoft.com/office/powerpoint/2010/main" val="3723158959"/>
              </p:ext>
            </p:extLst>
          </p:nvPr>
        </p:nvGraphicFramePr>
        <p:xfrm>
          <a:off x="571117" y="4170933"/>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679.50</a:t>
                      </a:r>
                    </a:p>
                  </a:txBody>
                  <a:tcPr/>
                </a:tc>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679.50</a:t>
                      </a:r>
                    </a:p>
                  </a:txBody>
                  <a:tcPr/>
                </a:tc>
                <a:extLst>
                  <a:ext uri="{0D108BD9-81ED-4DB2-BD59-A6C34878D82A}">
                    <a16:rowId xmlns:a16="http://schemas.microsoft.com/office/drawing/2014/main" val="3648993230"/>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3643698671"/>
                  </a:ext>
                </a:extLst>
              </a:tr>
            </a:tbl>
          </a:graphicData>
        </a:graphic>
      </p:graphicFrame>
      <p:graphicFrame>
        <p:nvGraphicFramePr>
          <p:cNvPr id="9" name="Table 8">
            <a:extLst>
              <a:ext uri="{FF2B5EF4-FFF2-40B4-BE49-F238E27FC236}">
                <a16:creationId xmlns:a16="http://schemas.microsoft.com/office/drawing/2014/main" id="{9509668D-58A7-AB77-2A4F-9B3D76C7CE16}"/>
              </a:ext>
            </a:extLst>
          </p:cNvPr>
          <p:cNvGraphicFramePr>
            <a:graphicFrameLocks noGrp="1"/>
          </p:cNvGraphicFramePr>
          <p:nvPr>
            <p:extLst>
              <p:ext uri="{D42A27DB-BD31-4B8C-83A1-F6EECF244321}">
                <p14:modId xmlns:p14="http://schemas.microsoft.com/office/powerpoint/2010/main" val="467725582"/>
              </p:ext>
            </p:extLst>
          </p:nvPr>
        </p:nvGraphicFramePr>
        <p:xfrm>
          <a:off x="5865886" y="4170933"/>
          <a:ext cx="5194422" cy="195072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1,223.50</a:t>
                      </a:r>
                    </a:p>
                  </a:txBody>
                  <a:tcPr/>
                </a:tc>
                <a:tc>
                  <a:txBody>
                    <a:bodyPr/>
                    <a:lstStyle/>
                    <a:p>
                      <a:r>
                        <a:rPr lang="en-GB" sz="1200" dirty="0">
                          <a:solidFill>
                            <a:schemeClr val="tx1"/>
                          </a:solidFill>
                          <a:latin typeface="Montserrat" panose="00000500000000000000" pitchFamily="2" charset="0"/>
                        </a:rPr>
                        <a:t>01/01/X4</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3648993230"/>
                  </a:ext>
                </a:extLst>
              </a:tr>
              <a:tr h="137160">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679.50</a:t>
                      </a:r>
                    </a:p>
                  </a:txBody>
                  <a:tcPr/>
                </a:tc>
                <a:extLst>
                  <a:ext uri="{0D108BD9-81ED-4DB2-BD59-A6C34878D82A}">
                    <a16:rowId xmlns:a16="http://schemas.microsoft.com/office/drawing/2014/main" val="2473272987"/>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1,223.50</a:t>
                      </a:r>
                    </a:p>
                  </a:txBody>
                  <a:tcPr/>
                </a:tc>
                <a:extLst>
                  <a:ext uri="{0D108BD9-81ED-4DB2-BD59-A6C34878D82A}">
                    <a16:rowId xmlns:a16="http://schemas.microsoft.com/office/drawing/2014/main" val="4143592341"/>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1011019806"/>
                  </a:ext>
                </a:extLst>
              </a:tr>
            </a:tbl>
          </a:graphicData>
        </a:graphic>
      </p:graphicFrame>
    </p:spTree>
    <p:extLst>
      <p:ext uri="{BB962C8B-B14F-4D97-AF65-F5344CB8AC3E}">
        <p14:creationId xmlns:p14="http://schemas.microsoft.com/office/powerpoint/2010/main" val="21694466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6F0EB1-4424-2BB4-499B-66B069A5D2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A2B815-BC7C-AD32-14B0-BB95134777C8}"/>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Decreasing an Allowance</a:t>
            </a:r>
          </a:p>
        </p:txBody>
      </p:sp>
      <p:sp>
        <p:nvSpPr>
          <p:cNvPr id="3" name="Content Placeholder 2">
            <a:extLst>
              <a:ext uri="{FF2B5EF4-FFF2-40B4-BE49-F238E27FC236}">
                <a16:creationId xmlns:a16="http://schemas.microsoft.com/office/drawing/2014/main" id="{97FE3F71-29BA-CD55-1BB8-DC51EA92774D}"/>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2025. This is his third-year trading, and he has decided to decrease the current allowance for doubtful receivables from 5% to 3%. </a:t>
            </a:r>
          </a:p>
          <a:p>
            <a:pPr marL="0" indent="0">
              <a:buNone/>
            </a:pPr>
            <a:r>
              <a:rPr lang="en-US" sz="1600" dirty="0">
                <a:solidFill>
                  <a:schemeClr val="bg1"/>
                </a:solidFill>
                <a:latin typeface="Montserrat" panose="00000500000000000000" pitchFamily="2" charset="0"/>
              </a:rPr>
              <a:t>As at 31/12/2024, the RLCA balance is £28,600 and no further adjustments are to be made to this account. However, there is a specific allowance for a customer relating to outstanding amounts of £300.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£28,600 - £300 = £28,300</a:t>
            </a:r>
          </a:p>
          <a:p>
            <a:pPr marL="0" indent="0">
              <a:buNone/>
            </a:pPr>
            <a:r>
              <a:rPr lang="en-US" sz="1600" dirty="0">
                <a:solidFill>
                  <a:srgbClr val="FFC000"/>
                </a:solidFill>
                <a:latin typeface="Montserrat" panose="00000500000000000000" pitchFamily="2" charset="0"/>
              </a:rPr>
              <a:t>£28,300 x 3% = £849 general allowance</a:t>
            </a:r>
          </a:p>
          <a:p>
            <a:pPr marL="0" indent="0">
              <a:buNone/>
            </a:pPr>
            <a:r>
              <a:rPr lang="en-US" sz="1600" dirty="0">
                <a:solidFill>
                  <a:srgbClr val="FFC000"/>
                </a:solidFill>
                <a:latin typeface="Montserrat" panose="00000500000000000000" pitchFamily="2" charset="0"/>
              </a:rPr>
              <a:t>£849 general allowance + £300 specific allowance = £1,149 total allowance</a:t>
            </a:r>
          </a:p>
          <a:p>
            <a:pPr marL="0" indent="0">
              <a:buNone/>
            </a:pPr>
            <a:r>
              <a:rPr lang="en-US" sz="1600" dirty="0">
                <a:solidFill>
                  <a:srgbClr val="FFC000"/>
                </a:solidFill>
                <a:latin typeface="Montserrat" panose="00000500000000000000" pitchFamily="2" charset="0"/>
              </a:rPr>
              <a:t>£1,223.50 - £1,149 = £74.50 adjustment required</a:t>
            </a: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9255744D-021C-FD92-82A9-FC5B0CCCB412}"/>
              </a:ext>
            </a:extLst>
          </p:cNvPr>
          <p:cNvGraphicFramePr>
            <a:graphicFrameLocks noGrp="1"/>
          </p:cNvGraphicFramePr>
          <p:nvPr>
            <p:extLst>
              <p:ext uri="{D42A27DB-BD31-4B8C-83A1-F6EECF244321}">
                <p14:modId xmlns:p14="http://schemas.microsoft.com/office/powerpoint/2010/main" val="1241454556"/>
              </p:ext>
            </p:extLst>
          </p:nvPr>
        </p:nvGraphicFramePr>
        <p:xfrm>
          <a:off x="571117" y="4170933"/>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679.50</a:t>
                      </a:r>
                    </a:p>
                  </a:txBody>
                  <a:tcPr/>
                </a:tc>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679.50</a:t>
                      </a:r>
                    </a:p>
                  </a:txBody>
                  <a:tcPr/>
                </a:tc>
                <a:extLst>
                  <a:ext uri="{0D108BD9-81ED-4DB2-BD59-A6C34878D82A}">
                    <a16:rowId xmlns:a16="http://schemas.microsoft.com/office/drawing/2014/main" val="3648993230"/>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3643698671"/>
                  </a:ext>
                </a:extLst>
              </a:tr>
            </a:tbl>
          </a:graphicData>
        </a:graphic>
      </p:graphicFrame>
      <p:graphicFrame>
        <p:nvGraphicFramePr>
          <p:cNvPr id="9" name="Table 8">
            <a:extLst>
              <a:ext uri="{FF2B5EF4-FFF2-40B4-BE49-F238E27FC236}">
                <a16:creationId xmlns:a16="http://schemas.microsoft.com/office/drawing/2014/main" id="{0B6AFF09-D3B5-FC7A-6F76-49317E54905B}"/>
              </a:ext>
            </a:extLst>
          </p:cNvPr>
          <p:cNvGraphicFramePr>
            <a:graphicFrameLocks noGrp="1"/>
          </p:cNvGraphicFramePr>
          <p:nvPr>
            <p:extLst>
              <p:ext uri="{D42A27DB-BD31-4B8C-83A1-F6EECF244321}">
                <p14:modId xmlns:p14="http://schemas.microsoft.com/office/powerpoint/2010/main" val="3960164982"/>
              </p:ext>
            </p:extLst>
          </p:nvPr>
        </p:nvGraphicFramePr>
        <p:xfrm>
          <a:off x="5865886" y="4170933"/>
          <a:ext cx="5194422" cy="195072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1,223.50</a:t>
                      </a:r>
                    </a:p>
                  </a:txBody>
                  <a:tcPr/>
                </a:tc>
                <a:tc>
                  <a:txBody>
                    <a:bodyPr/>
                    <a:lstStyle/>
                    <a:p>
                      <a:r>
                        <a:rPr lang="en-GB" sz="1200" dirty="0">
                          <a:solidFill>
                            <a:schemeClr val="tx1"/>
                          </a:solidFill>
                          <a:latin typeface="Montserrat" panose="00000500000000000000" pitchFamily="2" charset="0"/>
                        </a:rPr>
                        <a:t>01/01/X4</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3648993230"/>
                  </a:ext>
                </a:extLst>
              </a:tr>
              <a:tr h="137160">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679.50</a:t>
                      </a:r>
                    </a:p>
                  </a:txBody>
                  <a:tcPr/>
                </a:tc>
                <a:extLst>
                  <a:ext uri="{0D108BD9-81ED-4DB2-BD59-A6C34878D82A}">
                    <a16:rowId xmlns:a16="http://schemas.microsoft.com/office/drawing/2014/main" val="2473272987"/>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1,223.50</a:t>
                      </a:r>
                    </a:p>
                  </a:txBody>
                  <a:tcPr/>
                </a:tc>
                <a:extLst>
                  <a:ext uri="{0D108BD9-81ED-4DB2-BD59-A6C34878D82A}">
                    <a16:rowId xmlns:a16="http://schemas.microsoft.com/office/drawing/2014/main" val="4143592341"/>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1011019806"/>
                  </a:ext>
                </a:extLst>
              </a:tr>
            </a:tbl>
          </a:graphicData>
        </a:graphic>
      </p:graphicFrame>
    </p:spTree>
    <p:extLst>
      <p:ext uri="{BB962C8B-B14F-4D97-AF65-F5344CB8AC3E}">
        <p14:creationId xmlns:p14="http://schemas.microsoft.com/office/powerpoint/2010/main" val="26346002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508F32-D88D-34AF-DCD5-32A8AEE404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A24A1B-05A8-DC39-A5AB-367E9E50E2D1}"/>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Decreasing an Allowance</a:t>
            </a:r>
          </a:p>
        </p:txBody>
      </p:sp>
      <p:sp>
        <p:nvSpPr>
          <p:cNvPr id="3" name="Content Placeholder 2">
            <a:extLst>
              <a:ext uri="{FF2B5EF4-FFF2-40B4-BE49-F238E27FC236}">
                <a16:creationId xmlns:a16="http://schemas.microsoft.com/office/drawing/2014/main" id="{757D0125-95C7-E87B-9669-FE13CFCD4FE6}"/>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2025. This is his third-year trading, and he has decided to decrease the current allowance for doubtful receivables from 5% to 3%. </a:t>
            </a:r>
          </a:p>
          <a:p>
            <a:pPr marL="0" indent="0">
              <a:buNone/>
            </a:pPr>
            <a:r>
              <a:rPr lang="en-US" sz="1600" dirty="0">
                <a:solidFill>
                  <a:schemeClr val="bg1"/>
                </a:solidFill>
                <a:latin typeface="Montserrat" panose="00000500000000000000" pitchFamily="2" charset="0"/>
              </a:rPr>
              <a:t>As at 31/12/2024, the RLCA balance is £28,600 and no further adjustments are to be made to this account. However, there is a specific allowance for a customer relating to outstanding amounts of £300.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£28,600 - £300 = £28,300</a:t>
            </a:r>
          </a:p>
          <a:p>
            <a:pPr marL="0" indent="0">
              <a:buNone/>
            </a:pPr>
            <a:r>
              <a:rPr lang="en-US" sz="1600" dirty="0">
                <a:solidFill>
                  <a:srgbClr val="FFC000"/>
                </a:solidFill>
                <a:latin typeface="Montserrat" panose="00000500000000000000" pitchFamily="2" charset="0"/>
              </a:rPr>
              <a:t>£28,300 x 3% = £849 general allowance</a:t>
            </a:r>
          </a:p>
          <a:p>
            <a:pPr marL="0" indent="0">
              <a:buNone/>
            </a:pPr>
            <a:r>
              <a:rPr lang="en-US" sz="1600" dirty="0">
                <a:solidFill>
                  <a:srgbClr val="FFC000"/>
                </a:solidFill>
                <a:latin typeface="Montserrat" panose="00000500000000000000" pitchFamily="2" charset="0"/>
              </a:rPr>
              <a:t>£849 general allowance + £300 specific allowance = £1,149 total allowance</a:t>
            </a:r>
          </a:p>
          <a:p>
            <a:pPr marL="0" indent="0">
              <a:buNone/>
            </a:pPr>
            <a:r>
              <a:rPr lang="en-US" sz="1600" dirty="0">
                <a:solidFill>
                  <a:srgbClr val="FFC000"/>
                </a:solidFill>
                <a:latin typeface="Montserrat" panose="00000500000000000000" pitchFamily="2" charset="0"/>
              </a:rPr>
              <a:t>£1,223.50 - £1,149 = £74.50 adjustment required</a:t>
            </a: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ABEEE7B5-26B3-227C-8DFC-7FD01D6E35EB}"/>
              </a:ext>
            </a:extLst>
          </p:cNvPr>
          <p:cNvGraphicFramePr>
            <a:graphicFrameLocks noGrp="1"/>
          </p:cNvGraphicFramePr>
          <p:nvPr>
            <p:extLst>
              <p:ext uri="{D42A27DB-BD31-4B8C-83A1-F6EECF244321}">
                <p14:modId xmlns:p14="http://schemas.microsoft.com/office/powerpoint/2010/main" val="294964573"/>
              </p:ext>
            </p:extLst>
          </p:nvPr>
        </p:nvGraphicFramePr>
        <p:xfrm>
          <a:off x="571117" y="4170933"/>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679.50</a:t>
                      </a:r>
                    </a:p>
                  </a:txBody>
                  <a:tcPr/>
                </a:tc>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679.50</a:t>
                      </a:r>
                    </a:p>
                  </a:txBody>
                  <a:tcPr/>
                </a:tc>
                <a:extLst>
                  <a:ext uri="{0D108BD9-81ED-4DB2-BD59-A6C34878D82A}">
                    <a16:rowId xmlns:a16="http://schemas.microsoft.com/office/drawing/2014/main" val="3648993230"/>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r>
                        <a:rPr lang="en-GB" sz="1200" dirty="0">
                          <a:solidFill>
                            <a:srgbClr val="7030A0"/>
                          </a:solidFill>
                          <a:latin typeface="Montserrat" panose="00000500000000000000" pitchFamily="2" charset="0"/>
                        </a:rPr>
                        <a:t>31/12/X5</a:t>
                      </a:r>
                    </a:p>
                  </a:txBody>
                  <a:tcPr/>
                </a:tc>
                <a:tc>
                  <a:txBody>
                    <a:bodyPr/>
                    <a:lstStyle/>
                    <a:p>
                      <a:r>
                        <a:rPr lang="en-GB" sz="1200" dirty="0">
                          <a:solidFill>
                            <a:srgbClr val="7030A0"/>
                          </a:solidFill>
                          <a:latin typeface="Montserrat" panose="00000500000000000000" pitchFamily="2" charset="0"/>
                        </a:rPr>
                        <a:t>ADR</a:t>
                      </a:r>
                    </a:p>
                  </a:txBody>
                  <a:tcPr/>
                </a:tc>
                <a:tc>
                  <a:txBody>
                    <a:bodyPr/>
                    <a:lstStyle/>
                    <a:p>
                      <a:r>
                        <a:rPr lang="en-GB" sz="1200" dirty="0">
                          <a:solidFill>
                            <a:srgbClr val="7030A0"/>
                          </a:solidFill>
                          <a:latin typeface="Montserrat" panose="00000500000000000000" pitchFamily="2" charset="0"/>
                        </a:rPr>
                        <a:t>74.50</a:t>
                      </a: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3643698671"/>
                  </a:ext>
                </a:extLst>
              </a:tr>
            </a:tbl>
          </a:graphicData>
        </a:graphic>
      </p:graphicFrame>
      <p:graphicFrame>
        <p:nvGraphicFramePr>
          <p:cNvPr id="9" name="Table 8">
            <a:extLst>
              <a:ext uri="{FF2B5EF4-FFF2-40B4-BE49-F238E27FC236}">
                <a16:creationId xmlns:a16="http://schemas.microsoft.com/office/drawing/2014/main" id="{EB04C6F3-7B09-EA31-83DA-47457A98614E}"/>
              </a:ext>
            </a:extLst>
          </p:cNvPr>
          <p:cNvGraphicFramePr>
            <a:graphicFrameLocks noGrp="1"/>
          </p:cNvGraphicFramePr>
          <p:nvPr>
            <p:extLst>
              <p:ext uri="{D42A27DB-BD31-4B8C-83A1-F6EECF244321}">
                <p14:modId xmlns:p14="http://schemas.microsoft.com/office/powerpoint/2010/main" val="1448792423"/>
              </p:ext>
            </p:extLst>
          </p:nvPr>
        </p:nvGraphicFramePr>
        <p:xfrm>
          <a:off x="5865886" y="4170933"/>
          <a:ext cx="5194422" cy="195072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1,223.50</a:t>
                      </a:r>
                    </a:p>
                  </a:txBody>
                  <a:tcPr/>
                </a:tc>
                <a:tc>
                  <a:txBody>
                    <a:bodyPr/>
                    <a:lstStyle/>
                    <a:p>
                      <a:r>
                        <a:rPr lang="en-GB" sz="1200" dirty="0">
                          <a:solidFill>
                            <a:schemeClr val="tx1"/>
                          </a:solidFill>
                          <a:latin typeface="Montserrat" panose="00000500000000000000" pitchFamily="2" charset="0"/>
                        </a:rPr>
                        <a:t>01/01/X4</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3648993230"/>
                  </a:ext>
                </a:extLst>
              </a:tr>
              <a:tr h="137160">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679.50</a:t>
                      </a:r>
                    </a:p>
                  </a:txBody>
                  <a:tcPr/>
                </a:tc>
                <a:extLst>
                  <a:ext uri="{0D108BD9-81ED-4DB2-BD59-A6C34878D82A}">
                    <a16:rowId xmlns:a16="http://schemas.microsoft.com/office/drawing/2014/main" val="2473272987"/>
                  </a:ext>
                </a:extLst>
              </a:tr>
              <a:tr h="137160">
                <a:tc>
                  <a:txBody>
                    <a:bodyPr/>
                    <a:lstStyle/>
                    <a:p>
                      <a:r>
                        <a:rPr lang="en-GB" sz="1200" dirty="0">
                          <a:solidFill>
                            <a:srgbClr val="7030A0"/>
                          </a:solidFill>
                          <a:latin typeface="Montserrat" panose="00000500000000000000" pitchFamily="2" charset="0"/>
                        </a:rPr>
                        <a:t>31/12/X5</a:t>
                      </a:r>
                    </a:p>
                  </a:txBody>
                  <a:tcPr/>
                </a:tc>
                <a:tc>
                  <a:txBody>
                    <a:bodyPr/>
                    <a:lstStyle/>
                    <a:p>
                      <a:r>
                        <a:rPr lang="en-GB" sz="1200" dirty="0">
                          <a:solidFill>
                            <a:srgbClr val="7030A0"/>
                          </a:solidFill>
                          <a:latin typeface="Montserrat" panose="00000500000000000000" pitchFamily="2" charset="0"/>
                        </a:rPr>
                        <a:t>ADRA</a:t>
                      </a:r>
                    </a:p>
                  </a:txBody>
                  <a:tcPr/>
                </a:tc>
                <a:tc>
                  <a:txBody>
                    <a:bodyPr/>
                    <a:lstStyle/>
                    <a:p>
                      <a:r>
                        <a:rPr lang="en-GB" sz="1200" dirty="0">
                          <a:solidFill>
                            <a:srgbClr val="7030A0"/>
                          </a:solidFill>
                          <a:latin typeface="Montserrat" panose="00000500000000000000" pitchFamily="2" charset="0"/>
                        </a:rPr>
                        <a:t>74.50</a:t>
                      </a: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1,223.50</a:t>
                      </a:r>
                    </a:p>
                  </a:txBody>
                  <a:tcPr/>
                </a:tc>
                <a:extLst>
                  <a:ext uri="{0D108BD9-81ED-4DB2-BD59-A6C34878D82A}">
                    <a16:rowId xmlns:a16="http://schemas.microsoft.com/office/drawing/2014/main" val="4143592341"/>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1011019806"/>
                  </a:ext>
                </a:extLst>
              </a:tr>
            </a:tbl>
          </a:graphicData>
        </a:graphic>
      </p:graphicFrame>
    </p:spTree>
    <p:extLst>
      <p:ext uri="{BB962C8B-B14F-4D97-AF65-F5344CB8AC3E}">
        <p14:creationId xmlns:p14="http://schemas.microsoft.com/office/powerpoint/2010/main" val="26992237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9B9BE0-C7A1-4D63-CF86-65514F15F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C28F1E-ABC3-B03A-F947-83E54EEB2A13}"/>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Decreasing an Allowance</a:t>
            </a:r>
          </a:p>
        </p:txBody>
      </p:sp>
      <p:sp>
        <p:nvSpPr>
          <p:cNvPr id="3" name="Content Placeholder 2">
            <a:extLst>
              <a:ext uri="{FF2B5EF4-FFF2-40B4-BE49-F238E27FC236}">
                <a16:creationId xmlns:a16="http://schemas.microsoft.com/office/drawing/2014/main" id="{60E9B1CE-CB7C-1869-F5E8-B4FEF4660255}"/>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2025. This is his third-year trading, and he has decided to decrease the current allowance for doubtful receivables from 5% to 3%. </a:t>
            </a:r>
          </a:p>
          <a:p>
            <a:pPr marL="0" indent="0">
              <a:buNone/>
            </a:pPr>
            <a:r>
              <a:rPr lang="en-US" sz="1600" dirty="0">
                <a:solidFill>
                  <a:schemeClr val="bg1"/>
                </a:solidFill>
                <a:latin typeface="Montserrat" panose="00000500000000000000" pitchFamily="2" charset="0"/>
              </a:rPr>
              <a:t>As at 31/12/2024, the RLCA balance is £28,600 and no further adjustments are to be made to this account. However, there is a specific allowance for a customer relating to outstanding amounts of £300.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£28,600 - £300 = £28,300</a:t>
            </a:r>
          </a:p>
          <a:p>
            <a:pPr marL="0" indent="0">
              <a:buNone/>
            </a:pPr>
            <a:r>
              <a:rPr lang="en-US" sz="1600" dirty="0">
                <a:solidFill>
                  <a:srgbClr val="FFC000"/>
                </a:solidFill>
                <a:latin typeface="Montserrat" panose="00000500000000000000" pitchFamily="2" charset="0"/>
              </a:rPr>
              <a:t>£28,300 x 3% = £849 general allowance</a:t>
            </a:r>
          </a:p>
          <a:p>
            <a:pPr marL="0" indent="0">
              <a:buNone/>
            </a:pPr>
            <a:r>
              <a:rPr lang="en-US" sz="1600" dirty="0">
                <a:solidFill>
                  <a:srgbClr val="FFC000"/>
                </a:solidFill>
                <a:latin typeface="Montserrat" panose="00000500000000000000" pitchFamily="2" charset="0"/>
              </a:rPr>
              <a:t>£849 general allowance + £300 specific allowance = £1,149 total allowance</a:t>
            </a:r>
          </a:p>
          <a:p>
            <a:pPr marL="0" indent="0">
              <a:buNone/>
            </a:pPr>
            <a:r>
              <a:rPr lang="en-US" sz="1600" dirty="0">
                <a:solidFill>
                  <a:srgbClr val="FFC000"/>
                </a:solidFill>
                <a:latin typeface="Montserrat" panose="00000500000000000000" pitchFamily="2" charset="0"/>
              </a:rPr>
              <a:t>£1,223.50 - £1,149 = £74.50 adjustment required</a:t>
            </a: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DBAB2CED-1E0C-334B-951F-C5EE514F49DC}"/>
              </a:ext>
            </a:extLst>
          </p:cNvPr>
          <p:cNvGraphicFramePr>
            <a:graphicFrameLocks noGrp="1"/>
          </p:cNvGraphicFramePr>
          <p:nvPr>
            <p:extLst>
              <p:ext uri="{D42A27DB-BD31-4B8C-83A1-F6EECF244321}">
                <p14:modId xmlns:p14="http://schemas.microsoft.com/office/powerpoint/2010/main" val="12445700"/>
              </p:ext>
            </p:extLst>
          </p:nvPr>
        </p:nvGraphicFramePr>
        <p:xfrm>
          <a:off x="571117" y="4170933"/>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679.50</a:t>
                      </a:r>
                    </a:p>
                  </a:txBody>
                  <a:tcPr/>
                </a:tc>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679.50</a:t>
                      </a:r>
                    </a:p>
                  </a:txBody>
                  <a:tcPr/>
                </a:tc>
                <a:extLst>
                  <a:ext uri="{0D108BD9-81ED-4DB2-BD59-A6C34878D82A}">
                    <a16:rowId xmlns:a16="http://schemas.microsoft.com/office/drawing/2014/main" val="3648993230"/>
                  </a:ext>
                </a:extLst>
              </a:tr>
              <a:tr h="137160">
                <a:tc>
                  <a:txBody>
                    <a:bodyPr/>
                    <a:lstStyle/>
                    <a:p>
                      <a:r>
                        <a:rPr lang="en-GB" sz="1200" dirty="0">
                          <a:solidFill>
                            <a:srgbClr val="00B050"/>
                          </a:solidFill>
                          <a:latin typeface="Montserrat" panose="00000500000000000000" pitchFamily="2" charset="0"/>
                        </a:rPr>
                        <a:t>31/12/X5</a:t>
                      </a:r>
                    </a:p>
                  </a:txBody>
                  <a:tcPr/>
                </a:tc>
                <a:tc>
                  <a:txBody>
                    <a:bodyPr/>
                    <a:lstStyle/>
                    <a:p>
                      <a:r>
                        <a:rPr lang="en-GB" sz="1200" dirty="0">
                          <a:solidFill>
                            <a:srgbClr val="00B050"/>
                          </a:solidFill>
                          <a:latin typeface="Montserrat" panose="00000500000000000000" pitchFamily="2" charset="0"/>
                        </a:rPr>
                        <a:t>SPL</a:t>
                      </a:r>
                    </a:p>
                  </a:txBody>
                  <a:tcPr/>
                </a:tc>
                <a:tc>
                  <a:txBody>
                    <a:bodyPr/>
                    <a:lstStyle/>
                    <a:p>
                      <a:r>
                        <a:rPr lang="en-GB" sz="1200" dirty="0">
                          <a:solidFill>
                            <a:srgbClr val="00B050"/>
                          </a:solidFill>
                          <a:latin typeface="Montserrat" panose="00000500000000000000" pitchFamily="2" charset="0"/>
                        </a:rPr>
                        <a:t>74.50</a:t>
                      </a:r>
                    </a:p>
                  </a:txBody>
                  <a:tcPr/>
                </a:tc>
                <a:tc>
                  <a:txBody>
                    <a:bodyPr/>
                    <a:lstStyle/>
                    <a:p>
                      <a:r>
                        <a:rPr lang="en-GB" sz="1200" dirty="0">
                          <a:solidFill>
                            <a:srgbClr val="7030A0"/>
                          </a:solidFill>
                          <a:latin typeface="Montserrat" panose="00000500000000000000" pitchFamily="2" charset="0"/>
                        </a:rPr>
                        <a:t>31/12/X5</a:t>
                      </a:r>
                    </a:p>
                  </a:txBody>
                  <a:tcPr/>
                </a:tc>
                <a:tc>
                  <a:txBody>
                    <a:bodyPr/>
                    <a:lstStyle/>
                    <a:p>
                      <a:r>
                        <a:rPr lang="en-GB" sz="1200" dirty="0">
                          <a:solidFill>
                            <a:srgbClr val="7030A0"/>
                          </a:solidFill>
                          <a:latin typeface="Montserrat" panose="00000500000000000000" pitchFamily="2" charset="0"/>
                        </a:rPr>
                        <a:t>ADR</a:t>
                      </a:r>
                    </a:p>
                  </a:txBody>
                  <a:tcPr/>
                </a:tc>
                <a:tc>
                  <a:txBody>
                    <a:bodyPr/>
                    <a:lstStyle/>
                    <a:p>
                      <a:r>
                        <a:rPr lang="en-GB" sz="1200" dirty="0">
                          <a:solidFill>
                            <a:srgbClr val="7030A0"/>
                          </a:solidFill>
                          <a:latin typeface="Montserrat" panose="00000500000000000000" pitchFamily="2" charset="0"/>
                        </a:rPr>
                        <a:t>74.50</a:t>
                      </a: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3643698671"/>
                  </a:ext>
                </a:extLst>
              </a:tr>
            </a:tbl>
          </a:graphicData>
        </a:graphic>
      </p:graphicFrame>
      <p:graphicFrame>
        <p:nvGraphicFramePr>
          <p:cNvPr id="9" name="Table 8">
            <a:extLst>
              <a:ext uri="{FF2B5EF4-FFF2-40B4-BE49-F238E27FC236}">
                <a16:creationId xmlns:a16="http://schemas.microsoft.com/office/drawing/2014/main" id="{135A8387-0576-1051-834F-2098B749298F}"/>
              </a:ext>
            </a:extLst>
          </p:cNvPr>
          <p:cNvGraphicFramePr>
            <a:graphicFrameLocks noGrp="1"/>
          </p:cNvGraphicFramePr>
          <p:nvPr/>
        </p:nvGraphicFramePr>
        <p:xfrm>
          <a:off x="5865886" y="4170933"/>
          <a:ext cx="5194422" cy="195072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1,223.50</a:t>
                      </a:r>
                    </a:p>
                  </a:txBody>
                  <a:tcPr/>
                </a:tc>
                <a:tc>
                  <a:txBody>
                    <a:bodyPr/>
                    <a:lstStyle/>
                    <a:p>
                      <a:r>
                        <a:rPr lang="en-GB" sz="1200" dirty="0">
                          <a:solidFill>
                            <a:schemeClr val="tx1"/>
                          </a:solidFill>
                          <a:latin typeface="Montserrat" panose="00000500000000000000" pitchFamily="2" charset="0"/>
                        </a:rPr>
                        <a:t>01/01/X4</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3648993230"/>
                  </a:ext>
                </a:extLst>
              </a:tr>
              <a:tr h="137160">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679.50</a:t>
                      </a:r>
                    </a:p>
                  </a:txBody>
                  <a:tcPr/>
                </a:tc>
                <a:extLst>
                  <a:ext uri="{0D108BD9-81ED-4DB2-BD59-A6C34878D82A}">
                    <a16:rowId xmlns:a16="http://schemas.microsoft.com/office/drawing/2014/main" val="2473272987"/>
                  </a:ext>
                </a:extLst>
              </a:tr>
              <a:tr h="137160">
                <a:tc>
                  <a:txBody>
                    <a:bodyPr/>
                    <a:lstStyle/>
                    <a:p>
                      <a:r>
                        <a:rPr lang="en-GB" sz="1200" dirty="0">
                          <a:solidFill>
                            <a:srgbClr val="7030A0"/>
                          </a:solidFill>
                          <a:latin typeface="Montserrat" panose="00000500000000000000" pitchFamily="2" charset="0"/>
                        </a:rPr>
                        <a:t>31/12/X5</a:t>
                      </a:r>
                    </a:p>
                  </a:txBody>
                  <a:tcPr/>
                </a:tc>
                <a:tc>
                  <a:txBody>
                    <a:bodyPr/>
                    <a:lstStyle/>
                    <a:p>
                      <a:r>
                        <a:rPr lang="en-GB" sz="1200" dirty="0">
                          <a:solidFill>
                            <a:srgbClr val="7030A0"/>
                          </a:solidFill>
                          <a:latin typeface="Montserrat" panose="00000500000000000000" pitchFamily="2" charset="0"/>
                        </a:rPr>
                        <a:t>ADRA</a:t>
                      </a:r>
                    </a:p>
                  </a:txBody>
                  <a:tcPr/>
                </a:tc>
                <a:tc>
                  <a:txBody>
                    <a:bodyPr/>
                    <a:lstStyle/>
                    <a:p>
                      <a:r>
                        <a:rPr lang="en-GB" sz="1200" dirty="0">
                          <a:solidFill>
                            <a:srgbClr val="7030A0"/>
                          </a:solidFill>
                          <a:latin typeface="Montserrat" panose="00000500000000000000" pitchFamily="2" charset="0"/>
                        </a:rPr>
                        <a:t>74.50</a:t>
                      </a: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1,223.50</a:t>
                      </a:r>
                    </a:p>
                  </a:txBody>
                  <a:tcPr/>
                </a:tc>
                <a:extLst>
                  <a:ext uri="{0D108BD9-81ED-4DB2-BD59-A6C34878D82A}">
                    <a16:rowId xmlns:a16="http://schemas.microsoft.com/office/drawing/2014/main" val="4143592341"/>
                  </a:ext>
                </a:extLst>
              </a:tr>
              <a:tr h="137160">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1011019806"/>
                  </a:ext>
                </a:extLst>
              </a:tr>
            </a:tbl>
          </a:graphicData>
        </a:graphic>
      </p:graphicFrame>
    </p:spTree>
    <p:extLst>
      <p:ext uri="{BB962C8B-B14F-4D97-AF65-F5344CB8AC3E}">
        <p14:creationId xmlns:p14="http://schemas.microsoft.com/office/powerpoint/2010/main" val="27212804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0BEDBA-AD32-672F-FF22-585F6172C4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16AFD-5BB1-C173-1E8F-470585760B58}"/>
              </a:ext>
            </a:extLst>
          </p:cNvPr>
          <p:cNvSpPr>
            <a:spLocks noGrp="1"/>
          </p:cNvSpPr>
          <p:nvPr>
            <p:ph type="title"/>
          </p:nvPr>
        </p:nvSpPr>
        <p:spPr>
          <a:xfrm>
            <a:off x="838200" y="0"/>
            <a:ext cx="10515600" cy="1325563"/>
          </a:xfrm>
        </p:spPr>
        <p:txBody>
          <a:bodyPr>
            <a:normAutofit/>
          </a:bodyPr>
          <a:lstStyle/>
          <a:p>
            <a:r>
              <a:rPr lang="en-US" sz="3600" b="1" dirty="0">
                <a:solidFill>
                  <a:schemeClr val="bg1"/>
                </a:solidFill>
                <a:latin typeface="Montserrat SemiBold" pitchFamily="2" charset="77"/>
              </a:rPr>
              <a:t>Allowance for Doubtful Receivables – Decreasing an Allowance</a:t>
            </a:r>
          </a:p>
        </p:txBody>
      </p:sp>
      <p:sp>
        <p:nvSpPr>
          <p:cNvPr id="3" name="Content Placeholder 2">
            <a:extLst>
              <a:ext uri="{FF2B5EF4-FFF2-40B4-BE49-F238E27FC236}">
                <a16:creationId xmlns:a16="http://schemas.microsoft.com/office/drawing/2014/main" id="{FA1FCA57-2549-7F15-933E-E40B62A7CDCC}"/>
              </a:ext>
            </a:extLst>
          </p:cNvPr>
          <p:cNvSpPr>
            <a:spLocks noGrp="1"/>
          </p:cNvSpPr>
          <p:nvPr>
            <p:ph idx="1"/>
          </p:nvPr>
        </p:nvSpPr>
        <p:spPr>
          <a:xfrm>
            <a:off x="571117" y="1258432"/>
            <a:ext cx="10863410" cy="5721790"/>
          </a:xfrm>
        </p:spPr>
        <p:txBody>
          <a:bodyPr>
            <a:normAutofit/>
          </a:bodyPr>
          <a:lstStyle/>
          <a:p>
            <a:pPr marL="0" indent="0">
              <a:buNone/>
            </a:pPr>
            <a:r>
              <a:rPr lang="en-US" sz="1600" dirty="0">
                <a:solidFill>
                  <a:schemeClr val="bg1"/>
                </a:solidFill>
                <a:latin typeface="Montserrat" panose="00000500000000000000" pitchFamily="2" charset="0"/>
              </a:rPr>
              <a:t>Arty is working on the accounts of his business at year end 31</a:t>
            </a:r>
            <a:r>
              <a:rPr lang="en-US" sz="1600" baseline="30000" dirty="0">
                <a:solidFill>
                  <a:schemeClr val="bg1"/>
                </a:solidFill>
                <a:latin typeface="Montserrat" panose="00000500000000000000" pitchFamily="2" charset="0"/>
              </a:rPr>
              <a:t>st</a:t>
            </a:r>
            <a:r>
              <a:rPr lang="en-US" sz="1600" dirty="0">
                <a:solidFill>
                  <a:schemeClr val="bg1"/>
                </a:solidFill>
                <a:latin typeface="Montserrat" panose="00000500000000000000" pitchFamily="2" charset="0"/>
              </a:rPr>
              <a:t> December 2025. This is his third-year trading, and he has decided to decrease the current allowance for doubtful receivables from 5% to 3%. </a:t>
            </a:r>
          </a:p>
          <a:p>
            <a:pPr marL="0" indent="0">
              <a:buNone/>
            </a:pPr>
            <a:r>
              <a:rPr lang="en-US" sz="1600" dirty="0">
                <a:solidFill>
                  <a:schemeClr val="bg1"/>
                </a:solidFill>
                <a:latin typeface="Montserrat" panose="00000500000000000000" pitchFamily="2" charset="0"/>
              </a:rPr>
              <a:t>As at 31/12/2024, the RLCA balance is £28,600 and no further adjustments are to be made to this account. However, there is a specific allowance for a customer relating to outstanding amounts of £300.  </a:t>
            </a:r>
          </a:p>
          <a:p>
            <a:pPr marL="0" indent="0">
              <a:buNone/>
            </a:pPr>
            <a:r>
              <a:rPr lang="en-US" sz="1600" dirty="0">
                <a:solidFill>
                  <a:schemeClr val="bg1"/>
                </a:solidFill>
                <a:latin typeface="Montserrat" panose="00000500000000000000" pitchFamily="2" charset="0"/>
              </a:rPr>
              <a:t>What is the annual allowance and how is this posted into the accounts?</a:t>
            </a:r>
          </a:p>
          <a:p>
            <a:pPr marL="0" indent="0">
              <a:buNone/>
            </a:pPr>
            <a:r>
              <a:rPr lang="en-US" sz="1600" dirty="0">
                <a:solidFill>
                  <a:schemeClr val="bg1"/>
                </a:solidFill>
                <a:latin typeface="Montserrat" panose="00000500000000000000" pitchFamily="2" charset="0"/>
              </a:rPr>
              <a:t>Allowance = </a:t>
            </a:r>
            <a:r>
              <a:rPr lang="en-US" sz="1600" dirty="0">
                <a:solidFill>
                  <a:srgbClr val="FFC000"/>
                </a:solidFill>
                <a:latin typeface="Montserrat" panose="00000500000000000000" pitchFamily="2" charset="0"/>
              </a:rPr>
              <a:t>£28,600 - £300 = £28,300</a:t>
            </a:r>
          </a:p>
          <a:p>
            <a:pPr marL="0" indent="0">
              <a:buNone/>
            </a:pPr>
            <a:r>
              <a:rPr lang="en-US" sz="1600" dirty="0">
                <a:solidFill>
                  <a:srgbClr val="FFC000"/>
                </a:solidFill>
                <a:latin typeface="Montserrat" panose="00000500000000000000" pitchFamily="2" charset="0"/>
              </a:rPr>
              <a:t>£28,300 x 3% = £849 general allowance</a:t>
            </a:r>
          </a:p>
          <a:p>
            <a:pPr marL="0" indent="0">
              <a:buNone/>
            </a:pPr>
            <a:r>
              <a:rPr lang="en-US" sz="1600" dirty="0">
                <a:solidFill>
                  <a:srgbClr val="FFC000"/>
                </a:solidFill>
                <a:latin typeface="Montserrat" panose="00000500000000000000" pitchFamily="2" charset="0"/>
              </a:rPr>
              <a:t>£849 general allowance + £300 specific allowance = £1,149 total allowance</a:t>
            </a:r>
          </a:p>
          <a:p>
            <a:pPr marL="0" indent="0">
              <a:buNone/>
            </a:pPr>
            <a:r>
              <a:rPr lang="en-US" sz="1600" dirty="0">
                <a:solidFill>
                  <a:srgbClr val="FFC000"/>
                </a:solidFill>
                <a:latin typeface="Montserrat" panose="00000500000000000000" pitchFamily="2" charset="0"/>
              </a:rPr>
              <a:t>£1,223.50 - £1,149 = £74.50 adjustment required</a:t>
            </a: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rgbClr val="FF0000"/>
              </a:solidFill>
              <a:latin typeface="Montserrat" panose="00000500000000000000" pitchFamily="2" charset="0"/>
            </a:endParaRPr>
          </a:p>
          <a:p>
            <a:pPr marL="0" indent="0">
              <a:buNone/>
            </a:pPr>
            <a:endParaRPr lang="en-US" sz="1600" dirty="0">
              <a:solidFill>
                <a:schemeClr val="bg1"/>
              </a:solidFill>
              <a:latin typeface="Montserrat" panose="00000500000000000000" pitchFamily="2" charset="0"/>
            </a:endParaRPr>
          </a:p>
          <a:p>
            <a:endParaRPr lang="en-GB" dirty="0"/>
          </a:p>
          <a:p>
            <a:pPr marL="457200" lvl="1" indent="0">
              <a:buNone/>
            </a:pPr>
            <a:endParaRPr lang="en-US" sz="1600" dirty="0">
              <a:solidFill>
                <a:schemeClr val="bg1"/>
              </a:solidFill>
              <a:latin typeface="Montserrat" pitchFamily="2" charset="77"/>
            </a:endParaRPr>
          </a:p>
        </p:txBody>
      </p:sp>
      <p:graphicFrame>
        <p:nvGraphicFramePr>
          <p:cNvPr id="8" name="Table 7">
            <a:extLst>
              <a:ext uri="{FF2B5EF4-FFF2-40B4-BE49-F238E27FC236}">
                <a16:creationId xmlns:a16="http://schemas.microsoft.com/office/drawing/2014/main" id="{11145B64-11FE-FC38-215C-453CD92DF332}"/>
              </a:ext>
            </a:extLst>
          </p:cNvPr>
          <p:cNvGraphicFramePr>
            <a:graphicFrameLocks noGrp="1"/>
          </p:cNvGraphicFramePr>
          <p:nvPr>
            <p:extLst>
              <p:ext uri="{D42A27DB-BD31-4B8C-83A1-F6EECF244321}">
                <p14:modId xmlns:p14="http://schemas.microsoft.com/office/powerpoint/2010/main" val="1919457822"/>
              </p:ext>
            </p:extLst>
          </p:nvPr>
        </p:nvGraphicFramePr>
        <p:xfrm>
          <a:off x="571117" y="4170933"/>
          <a:ext cx="5194422" cy="167640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a:t>
                      </a:r>
                      <a:r>
                        <a:rPr lang="en-GB" sz="1400" dirty="0" err="1">
                          <a:latin typeface="Montserrat" panose="00000500000000000000" pitchFamily="2" charset="0"/>
                        </a:rPr>
                        <a:t>Adj</a:t>
                      </a:r>
                      <a:r>
                        <a:rPr lang="en-GB" sz="1400" dirty="0">
                          <a:latin typeface="Montserrat" panose="00000500000000000000" pitchFamily="2" charset="0"/>
                        </a:rPr>
                        <a:t> (SPL)</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ADR</a:t>
                      </a:r>
                    </a:p>
                  </a:txBody>
                  <a:tcPr/>
                </a:tc>
                <a:tc>
                  <a:txBody>
                    <a:bodyPr/>
                    <a:lstStyle/>
                    <a:p>
                      <a:r>
                        <a:rPr lang="en-GB" sz="1200" dirty="0">
                          <a:solidFill>
                            <a:schemeClr val="tx1"/>
                          </a:solidFill>
                          <a:latin typeface="Montserrat" panose="00000500000000000000" pitchFamily="2" charset="0"/>
                        </a:rPr>
                        <a:t>679.50</a:t>
                      </a:r>
                    </a:p>
                  </a:txBody>
                  <a:tcPr/>
                </a:tc>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SPL</a:t>
                      </a:r>
                    </a:p>
                  </a:txBody>
                  <a:tcPr/>
                </a:tc>
                <a:tc>
                  <a:txBody>
                    <a:bodyPr/>
                    <a:lstStyle/>
                    <a:p>
                      <a:r>
                        <a:rPr lang="en-GB" sz="1200" dirty="0">
                          <a:solidFill>
                            <a:schemeClr val="tx1"/>
                          </a:solidFill>
                          <a:latin typeface="Montserrat" panose="00000500000000000000" pitchFamily="2" charset="0"/>
                        </a:rPr>
                        <a:t>679.50</a:t>
                      </a:r>
                    </a:p>
                  </a:txBody>
                  <a:tcPr/>
                </a:tc>
                <a:extLst>
                  <a:ext uri="{0D108BD9-81ED-4DB2-BD59-A6C34878D82A}">
                    <a16:rowId xmlns:a16="http://schemas.microsoft.com/office/drawing/2014/main" val="3648993230"/>
                  </a:ext>
                </a:extLst>
              </a:tr>
              <a:tr h="137160">
                <a:tc>
                  <a:txBody>
                    <a:bodyPr/>
                    <a:lstStyle/>
                    <a:p>
                      <a:r>
                        <a:rPr lang="en-GB" sz="1200" dirty="0">
                          <a:solidFill>
                            <a:srgbClr val="00B050"/>
                          </a:solidFill>
                          <a:latin typeface="Montserrat" panose="00000500000000000000" pitchFamily="2" charset="0"/>
                        </a:rPr>
                        <a:t>31/12/X5</a:t>
                      </a:r>
                    </a:p>
                  </a:txBody>
                  <a:tcPr/>
                </a:tc>
                <a:tc>
                  <a:txBody>
                    <a:bodyPr/>
                    <a:lstStyle/>
                    <a:p>
                      <a:r>
                        <a:rPr lang="en-GB" sz="1200" dirty="0">
                          <a:solidFill>
                            <a:srgbClr val="00B050"/>
                          </a:solidFill>
                          <a:latin typeface="Montserrat" panose="00000500000000000000" pitchFamily="2" charset="0"/>
                        </a:rPr>
                        <a:t>SPL</a:t>
                      </a:r>
                    </a:p>
                  </a:txBody>
                  <a:tcPr/>
                </a:tc>
                <a:tc>
                  <a:txBody>
                    <a:bodyPr/>
                    <a:lstStyle/>
                    <a:p>
                      <a:r>
                        <a:rPr lang="en-GB" sz="1200" dirty="0">
                          <a:solidFill>
                            <a:srgbClr val="00B050"/>
                          </a:solidFill>
                          <a:latin typeface="Montserrat" panose="00000500000000000000" pitchFamily="2" charset="0"/>
                        </a:rPr>
                        <a:t>74.50</a:t>
                      </a:r>
                    </a:p>
                  </a:txBody>
                  <a:tcPr/>
                </a:tc>
                <a:tc>
                  <a:txBody>
                    <a:bodyPr/>
                    <a:lstStyle/>
                    <a:p>
                      <a:r>
                        <a:rPr lang="en-GB" sz="1200" dirty="0">
                          <a:solidFill>
                            <a:srgbClr val="7030A0"/>
                          </a:solidFill>
                          <a:latin typeface="Montserrat" panose="00000500000000000000" pitchFamily="2" charset="0"/>
                        </a:rPr>
                        <a:t>31/12/X5</a:t>
                      </a:r>
                    </a:p>
                  </a:txBody>
                  <a:tcPr/>
                </a:tc>
                <a:tc>
                  <a:txBody>
                    <a:bodyPr/>
                    <a:lstStyle/>
                    <a:p>
                      <a:r>
                        <a:rPr lang="en-GB" sz="1200" dirty="0">
                          <a:solidFill>
                            <a:srgbClr val="7030A0"/>
                          </a:solidFill>
                          <a:latin typeface="Montserrat" panose="00000500000000000000" pitchFamily="2" charset="0"/>
                        </a:rPr>
                        <a:t>ADR</a:t>
                      </a:r>
                    </a:p>
                  </a:txBody>
                  <a:tcPr/>
                </a:tc>
                <a:tc>
                  <a:txBody>
                    <a:bodyPr/>
                    <a:lstStyle/>
                    <a:p>
                      <a:r>
                        <a:rPr lang="en-GB" sz="1200" dirty="0">
                          <a:solidFill>
                            <a:srgbClr val="7030A0"/>
                          </a:solidFill>
                          <a:latin typeface="Montserrat" panose="00000500000000000000" pitchFamily="2" charset="0"/>
                        </a:rPr>
                        <a:t>74.50</a:t>
                      </a:r>
                    </a:p>
                  </a:txBody>
                  <a:tcPr/>
                </a:tc>
                <a:extLst>
                  <a:ext uri="{0D108BD9-81ED-4DB2-BD59-A6C34878D82A}">
                    <a16:rowId xmlns:a16="http://schemas.microsoft.com/office/drawing/2014/main" val="2473272987"/>
                  </a:ext>
                </a:extLst>
              </a:tr>
              <a:tr h="137160">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00B05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3643698671"/>
                  </a:ext>
                </a:extLst>
              </a:tr>
            </a:tbl>
          </a:graphicData>
        </a:graphic>
      </p:graphicFrame>
      <p:graphicFrame>
        <p:nvGraphicFramePr>
          <p:cNvPr id="9" name="Table 8">
            <a:extLst>
              <a:ext uri="{FF2B5EF4-FFF2-40B4-BE49-F238E27FC236}">
                <a16:creationId xmlns:a16="http://schemas.microsoft.com/office/drawing/2014/main" id="{8FE506AE-DE2A-C3A3-7CDD-F09B1D6533E1}"/>
              </a:ext>
            </a:extLst>
          </p:cNvPr>
          <p:cNvGraphicFramePr>
            <a:graphicFrameLocks noGrp="1"/>
          </p:cNvGraphicFramePr>
          <p:nvPr>
            <p:extLst>
              <p:ext uri="{D42A27DB-BD31-4B8C-83A1-F6EECF244321}">
                <p14:modId xmlns:p14="http://schemas.microsoft.com/office/powerpoint/2010/main" val="1126240668"/>
              </p:ext>
            </p:extLst>
          </p:nvPr>
        </p:nvGraphicFramePr>
        <p:xfrm>
          <a:off x="5873426" y="3896613"/>
          <a:ext cx="5194422" cy="2225040"/>
        </p:xfrm>
        <a:graphic>
          <a:graphicData uri="http://schemas.openxmlformats.org/drawingml/2006/table">
            <a:tbl>
              <a:tblPr firstRow="1" bandRow="1">
                <a:tableStyleId>{7DF18680-E054-41AD-8BC1-D1AEF772440D}</a:tableStyleId>
              </a:tblPr>
              <a:tblGrid>
                <a:gridCol w="865737">
                  <a:extLst>
                    <a:ext uri="{9D8B030D-6E8A-4147-A177-3AD203B41FA5}">
                      <a16:colId xmlns:a16="http://schemas.microsoft.com/office/drawing/2014/main" val="628103347"/>
                    </a:ext>
                  </a:extLst>
                </a:gridCol>
                <a:gridCol w="865737">
                  <a:extLst>
                    <a:ext uri="{9D8B030D-6E8A-4147-A177-3AD203B41FA5}">
                      <a16:colId xmlns:a16="http://schemas.microsoft.com/office/drawing/2014/main" val="3977226231"/>
                    </a:ext>
                  </a:extLst>
                </a:gridCol>
                <a:gridCol w="865737">
                  <a:extLst>
                    <a:ext uri="{9D8B030D-6E8A-4147-A177-3AD203B41FA5}">
                      <a16:colId xmlns:a16="http://schemas.microsoft.com/office/drawing/2014/main" val="797425316"/>
                    </a:ext>
                  </a:extLst>
                </a:gridCol>
                <a:gridCol w="865737">
                  <a:extLst>
                    <a:ext uri="{9D8B030D-6E8A-4147-A177-3AD203B41FA5}">
                      <a16:colId xmlns:a16="http://schemas.microsoft.com/office/drawing/2014/main" val="1329756920"/>
                    </a:ext>
                  </a:extLst>
                </a:gridCol>
                <a:gridCol w="865737">
                  <a:extLst>
                    <a:ext uri="{9D8B030D-6E8A-4147-A177-3AD203B41FA5}">
                      <a16:colId xmlns:a16="http://schemas.microsoft.com/office/drawing/2014/main" val="249473807"/>
                    </a:ext>
                  </a:extLst>
                </a:gridCol>
                <a:gridCol w="865737">
                  <a:extLst>
                    <a:ext uri="{9D8B030D-6E8A-4147-A177-3AD203B41FA5}">
                      <a16:colId xmlns:a16="http://schemas.microsoft.com/office/drawing/2014/main" val="1929685078"/>
                    </a:ext>
                  </a:extLst>
                </a:gridCol>
              </a:tblGrid>
              <a:tr h="212046">
                <a:tc gridSpan="6">
                  <a:txBody>
                    <a:bodyPr/>
                    <a:lstStyle/>
                    <a:p>
                      <a:pPr algn="ctr"/>
                      <a:r>
                        <a:rPr lang="en-GB" sz="1400" dirty="0">
                          <a:latin typeface="Montserrat" panose="00000500000000000000" pitchFamily="2" charset="0"/>
                        </a:rPr>
                        <a:t>Allowance for Doubtful Receivables (SFP)</a:t>
                      </a:r>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830073987"/>
                  </a:ext>
                </a:extLst>
              </a:tr>
              <a:tr h="212046">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tc>
                  <a:txBody>
                    <a:bodyPr/>
                    <a:lstStyle/>
                    <a:p>
                      <a:r>
                        <a:rPr lang="en-GB" sz="1200" b="1" dirty="0">
                          <a:latin typeface="Montserrat" panose="00000500000000000000" pitchFamily="2" charset="0"/>
                        </a:rPr>
                        <a:t>Date</a:t>
                      </a:r>
                    </a:p>
                  </a:txBody>
                  <a:tcPr/>
                </a:tc>
                <a:tc>
                  <a:txBody>
                    <a:bodyPr/>
                    <a:lstStyle/>
                    <a:p>
                      <a:r>
                        <a:rPr lang="en-GB" sz="1200" b="1" dirty="0">
                          <a:latin typeface="Montserrat" panose="00000500000000000000" pitchFamily="2" charset="0"/>
                        </a:rPr>
                        <a:t>Details</a:t>
                      </a:r>
                    </a:p>
                  </a:txBody>
                  <a:tcPr/>
                </a:tc>
                <a:tc>
                  <a:txBody>
                    <a:bodyPr/>
                    <a:lstStyle/>
                    <a:p>
                      <a:r>
                        <a:rPr lang="en-GB" sz="1200" b="1" dirty="0">
                          <a:latin typeface="Montserrat" panose="00000500000000000000" pitchFamily="2" charset="0"/>
                        </a:rPr>
                        <a:t>£</a:t>
                      </a:r>
                    </a:p>
                  </a:txBody>
                  <a:tcPr/>
                </a:tc>
                <a:extLst>
                  <a:ext uri="{0D108BD9-81ED-4DB2-BD59-A6C34878D82A}">
                    <a16:rowId xmlns:a16="http://schemas.microsoft.com/office/drawing/2014/main" val="1742778474"/>
                  </a:ext>
                </a:extLst>
              </a:tr>
              <a:tr h="212046">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544</a:t>
                      </a:r>
                    </a:p>
                  </a:txBody>
                  <a:tcPr/>
                </a:tc>
                <a:tc>
                  <a:txBody>
                    <a:bodyPr/>
                    <a:lstStyle/>
                    <a:p>
                      <a:r>
                        <a:rPr lang="en-GB" sz="1200" dirty="0">
                          <a:solidFill>
                            <a:schemeClr val="tx1"/>
                          </a:solidFill>
                          <a:latin typeface="Montserrat" panose="00000500000000000000" pitchFamily="2" charset="0"/>
                        </a:rPr>
                        <a:t>31/12/X3</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1206754738"/>
                  </a:ext>
                </a:extLst>
              </a:tr>
              <a:tr h="137160">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Bal c/d</a:t>
                      </a:r>
                    </a:p>
                  </a:txBody>
                  <a:tcPr/>
                </a:tc>
                <a:tc>
                  <a:txBody>
                    <a:bodyPr/>
                    <a:lstStyle/>
                    <a:p>
                      <a:r>
                        <a:rPr lang="en-GB" sz="1200" dirty="0">
                          <a:solidFill>
                            <a:schemeClr val="tx1"/>
                          </a:solidFill>
                          <a:latin typeface="Montserrat" panose="00000500000000000000" pitchFamily="2" charset="0"/>
                        </a:rPr>
                        <a:t>1,223.50</a:t>
                      </a:r>
                    </a:p>
                  </a:txBody>
                  <a:tcPr/>
                </a:tc>
                <a:tc>
                  <a:txBody>
                    <a:bodyPr/>
                    <a:lstStyle/>
                    <a:p>
                      <a:r>
                        <a:rPr lang="en-GB" sz="1200" dirty="0">
                          <a:solidFill>
                            <a:schemeClr val="tx1"/>
                          </a:solidFill>
                          <a:latin typeface="Montserrat" panose="00000500000000000000" pitchFamily="2" charset="0"/>
                        </a:rPr>
                        <a:t>01/01/X4</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544</a:t>
                      </a:r>
                    </a:p>
                  </a:txBody>
                  <a:tcPr/>
                </a:tc>
                <a:extLst>
                  <a:ext uri="{0D108BD9-81ED-4DB2-BD59-A6C34878D82A}">
                    <a16:rowId xmlns:a16="http://schemas.microsoft.com/office/drawing/2014/main" val="3648993230"/>
                  </a:ext>
                </a:extLst>
              </a:tr>
              <a:tr h="137160">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endParaRPr lang="en-GB" sz="1200" dirty="0">
                        <a:solidFill>
                          <a:schemeClr val="tx1"/>
                        </a:solidFill>
                        <a:latin typeface="Montserrat" panose="00000500000000000000" pitchFamily="2" charset="0"/>
                      </a:endParaRPr>
                    </a:p>
                  </a:txBody>
                  <a:tcPr/>
                </a:tc>
                <a:tc>
                  <a:txBody>
                    <a:bodyPr/>
                    <a:lstStyle/>
                    <a:p>
                      <a:r>
                        <a:rPr lang="en-GB" sz="1200" dirty="0">
                          <a:solidFill>
                            <a:schemeClr val="tx1"/>
                          </a:solidFill>
                          <a:latin typeface="Montserrat" panose="00000500000000000000" pitchFamily="2" charset="0"/>
                        </a:rPr>
                        <a:t>31/12/X4</a:t>
                      </a:r>
                    </a:p>
                  </a:txBody>
                  <a:tcPr/>
                </a:tc>
                <a:tc>
                  <a:txBody>
                    <a:bodyPr/>
                    <a:lstStyle/>
                    <a:p>
                      <a:r>
                        <a:rPr lang="en-GB" sz="1200" dirty="0">
                          <a:solidFill>
                            <a:schemeClr val="tx1"/>
                          </a:solidFill>
                          <a:latin typeface="Montserrat" panose="00000500000000000000" pitchFamily="2" charset="0"/>
                        </a:rPr>
                        <a:t>ADRA</a:t>
                      </a:r>
                    </a:p>
                  </a:txBody>
                  <a:tcPr/>
                </a:tc>
                <a:tc>
                  <a:txBody>
                    <a:bodyPr/>
                    <a:lstStyle/>
                    <a:p>
                      <a:r>
                        <a:rPr lang="en-GB" sz="1200" dirty="0">
                          <a:solidFill>
                            <a:schemeClr val="tx1"/>
                          </a:solidFill>
                          <a:latin typeface="Montserrat" panose="00000500000000000000" pitchFamily="2" charset="0"/>
                        </a:rPr>
                        <a:t>679.50</a:t>
                      </a:r>
                    </a:p>
                  </a:txBody>
                  <a:tcPr/>
                </a:tc>
                <a:extLst>
                  <a:ext uri="{0D108BD9-81ED-4DB2-BD59-A6C34878D82A}">
                    <a16:rowId xmlns:a16="http://schemas.microsoft.com/office/drawing/2014/main" val="2473272987"/>
                  </a:ext>
                </a:extLst>
              </a:tr>
              <a:tr h="137160">
                <a:tc>
                  <a:txBody>
                    <a:bodyPr/>
                    <a:lstStyle/>
                    <a:p>
                      <a:r>
                        <a:rPr lang="en-GB" sz="1200" dirty="0">
                          <a:solidFill>
                            <a:srgbClr val="7030A0"/>
                          </a:solidFill>
                          <a:latin typeface="Montserrat" panose="00000500000000000000" pitchFamily="2" charset="0"/>
                        </a:rPr>
                        <a:t>31/12/X5</a:t>
                      </a:r>
                    </a:p>
                  </a:txBody>
                  <a:tcPr/>
                </a:tc>
                <a:tc>
                  <a:txBody>
                    <a:bodyPr/>
                    <a:lstStyle/>
                    <a:p>
                      <a:r>
                        <a:rPr lang="en-GB" sz="1200" dirty="0">
                          <a:solidFill>
                            <a:srgbClr val="7030A0"/>
                          </a:solidFill>
                          <a:latin typeface="Montserrat" panose="00000500000000000000" pitchFamily="2" charset="0"/>
                        </a:rPr>
                        <a:t>ADRA</a:t>
                      </a:r>
                    </a:p>
                  </a:txBody>
                  <a:tcPr/>
                </a:tc>
                <a:tc>
                  <a:txBody>
                    <a:bodyPr/>
                    <a:lstStyle/>
                    <a:p>
                      <a:r>
                        <a:rPr lang="en-GB" sz="1200" dirty="0">
                          <a:solidFill>
                            <a:srgbClr val="7030A0"/>
                          </a:solidFill>
                          <a:latin typeface="Montserrat" panose="00000500000000000000" pitchFamily="2" charset="0"/>
                        </a:rPr>
                        <a:t>74.50</a:t>
                      </a:r>
                    </a:p>
                  </a:txBody>
                  <a:tcPr/>
                </a:tc>
                <a:tc>
                  <a:txBody>
                    <a:bodyPr/>
                    <a:lstStyle/>
                    <a:p>
                      <a:r>
                        <a:rPr lang="en-GB" sz="1200" dirty="0">
                          <a:solidFill>
                            <a:schemeClr val="tx1"/>
                          </a:solidFill>
                          <a:latin typeface="Montserrat" panose="00000500000000000000" pitchFamily="2" charset="0"/>
                        </a:rPr>
                        <a:t>01/01/X5</a:t>
                      </a:r>
                    </a:p>
                  </a:txBody>
                  <a:tcPr/>
                </a:tc>
                <a:tc>
                  <a:txBody>
                    <a:bodyPr/>
                    <a:lstStyle/>
                    <a:p>
                      <a:r>
                        <a:rPr lang="en-GB" sz="1200" dirty="0">
                          <a:solidFill>
                            <a:schemeClr val="tx1"/>
                          </a:solidFill>
                          <a:latin typeface="Montserrat" panose="00000500000000000000" pitchFamily="2" charset="0"/>
                        </a:rPr>
                        <a:t>Bal b/d</a:t>
                      </a:r>
                    </a:p>
                  </a:txBody>
                  <a:tcPr/>
                </a:tc>
                <a:tc>
                  <a:txBody>
                    <a:bodyPr/>
                    <a:lstStyle/>
                    <a:p>
                      <a:r>
                        <a:rPr lang="en-GB" sz="1200" dirty="0">
                          <a:solidFill>
                            <a:schemeClr val="tx1"/>
                          </a:solidFill>
                          <a:latin typeface="Montserrat" panose="00000500000000000000" pitchFamily="2" charset="0"/>
                        </a:rPr>
                        <a:t>1,223.50</a:t>
                      </a:r>
                    </a:p>
                  </a:txBody>
                  <a:tcPr/>
                </a:tc>
                <a:extLst>
                  <a:ext uri="{0D108BD9-81ED-4DB2-BD59-A6C34878D82A}">
                    <a16:rowId xmlns:a16="http://schemas.microsoft.com/office/drawing/2014/main" val="4143592341"/>
                  </a:ext>
                </a:extLst>
              </a:tr>
              <a:tr h="137160">
                <a:tc>
                  <a:txBody>
                    <a:bodyPr/>
                    <a:lstStyle/>
                    <a:p>
                      <a:r>
                        <a:rPr lang="en-GB" sz="1200" dirty="0">
                          <a:solidFill>
                            <a:srgbClr val="FF0000"/>
                          </a:solidFill>
                          <a:latin typeface="Montserrat" panose="00000500000000000000" pitchFamily="2" charset="0"/>
                        </a:rPr>
                        <a:t>31/12/X5</a:t>
                      </a:r>
                    </a:p>
                  </a:txBody>
                  <a:tcPr/>
                </a:tc>
                <a:tc>
                  <a:txBody>
                    <a:bodyPr/>
                    <a:lstStyle/>
                    <a:p>
                      <a:r>
                        <a:rPr lang="en-GB" sz="1200" dirty="0">
                          <a:solidFill>
                            <a:srgbClr val="FF0000"/>
                          </a:solidFill>
                          <a:latin typeface="Montserrat" panose="00000500000000000000" pitchFamily="2" charset="0"/>
                        </a:rPr>
                        <a:t>Bal c/d</a:t>
                      </a:r>
                    </a:p>
                  </a:txBody>
                  <a:tcPr/>
                </a:tc>
                <a:tc>
                  <a:txBody>
                    <a:bodyPr/>
                    <a:lstStyle/>
                    <a:p>
                      <a:r>
                        <a:rPr lang="en-GB" sz="1200" dirty="0">
                          <a:solidFill>
                            <a:srgbClr val="FF0000"/>
                          </a:solidFill>
                          <a:latin typeface="Montserrat" panose="00000500000000000000" pitchFamily="2" charset="0"/>
                        </a:rPr>
                        <a:t>1,149</a:t>
                      </a: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tc>
                  <a:txBody>
                    <a:bodyPr/>
                    <a:lstStyle/>
                    <a:p>
                      <a:endParaRPr lang="en-GB" sz="1200" dirty="0">
                        <a:solidFill>
                          <a:srgbClr val="7030A0"/>
                        </a:solidFill>
                        <a:latin typeface="Montserrat" panose="00000500000000000000" pitchFamily="2" charset="0"/>
                      </a:endParaRPr>
                    </a:p>
                  </a:txBody>
                  <a:tcPr/>
                </a:tc>
                <a:extLst>
                  <a:ext uri="{0D108BD9-81ED-4DB2-BD59-A6C34878D82A}">
                    <a16:rowId xmlns:a16="http://schemas.microsoft.com/office/drawing/2014/main" val="1011019806"/>
                  </a:ext>
                </a:extLst>
              </a:tr>
              <a:tr h="137160">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endParaRPr lang="en-GB" sz="1200" dirty="0">
                        <a:solidFill>
                          <a:srgbClr val="FF0000"/>
                        </a:solidFill>
                        <a:latin typeface="Montserrat" panose="00000500000000000000" pitchFamily="2" charset="0"/>
                      </a:endParaRPr>
                    </a:p>
                  </a:txBody>
                  <a:tcPr/>
                </a:tc>
                <a:tc>
                  <a:txBody>
                    <a:bodyPr/>
                    <a:lstStyle/>
                    <a:p>
                      <a:r>
                        <a:rPr lang="en-GB" sz="1200" dirty="0">
                          <a:solidFill>
                            <a:srgbClr val="FF0000"/>
                          </a:solidFill>
                          <a:latin typeface="Montserrat" panose="00000500000000000000" pitchFamily="2" charset="0"/>
                        </a:rPr>
                        <a:t>01/01/X6</a:t>
                      </a:r>
                    </a:p>
                  </a:txBody>
                  <a:tcPr/>
                </a:tc>
                <a:tc>
                  <a:txBody>
                    <a:bodyPr/>
                    <a:lstStyle/>
                    <a:p>
                      <a:r>
                        <a:rPr lang="en-GB" sz="1200" dirty="0">
                          <a:solidFill>
                            <a:srgbClr val="FF0000"/>
                          </a:solidFill>
                          <a:latin typeface="Montserrat" panose="00000500000000000000" pitchFamily="2" charset="0"/>
                        </a:rPr>
                        <a:t>Bal b/d</a:t>
                      </a:r>
                    </a:p>
                  </a:txBody>
                  <a:tcPr/>
                </a:tc>
                <a:tc>
                  <a:txBody>
                    <a:bodyPr/>
                    <a:lstStyle/>
                    <a:p>
                      <a:r>
                        <a:rPr lang="en-GB" sz="1200" dirty="0">
                          <a:solidFill>
                            <a:srgbClr val="FF0000"/>
                          </a:solidFill>
                          <a:latin typeface="Montserrat" panose="00000500000000000000" pitchFamily="2" charset="0"/>
                        </a:rPr>
                        <a:t>1,149</a:t>
                      </a:r>
                    </a:p>
                  </a:txBody>
                  <a:tcPr/>
                </a:tc>
                <a:extLst>
                  <a:ext uri="{0D108BD9-81ED-4DB2-BD59-A6C34878D82A}">
                    <a16:rowId xmlns:a16="http://schemas.microsoft.com/office/drawing/2014/main" val="1959888909"/>
                  </a:ext>
                </a:extLst>
              </a:tr>
            </a:tbl>
          </a:graphicData>
        </a:graphic>
      </p:graphicFrame>
    </p:spTree>
    <p:extLst>
      <p:ext uri="{BB962C8B-B14F-4D97-AF65-F5344CB8AC3E}">
        <p14:creationId xmlns:p14="http://schemas.microsoft.com/office/powerpoint/2010/main" val="23730372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D92E1-B34A-3604-E3BC-19C074FC5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3FA8EB-F61B-E259-CF09-BC5A275C41B6}"/>
              </a:ext>
            </a:extLst>
          </p:cNvPr>
          <p:cNvSpPr>
            <a:spLocks noGrp="1"/>
          </p:cNvSpPr>
          <p:nvPr>
            <p:ph type="title"/>
          </p:nvPr>
        </p:nvSpPr>
        <p:spPr>
          <a:xfrm>
            <a:off x="370936" y="-206032"/>
            <a:ext cx="10515600" cy="1325563"/>
          </a:xfrm>
        </p:spPr>
        <p:txBody>
          <a:bodyPr>
            <a:normAutofit/>
          </a:bodyPr>
          <a:lstStyle/>
          <a:p>
            <a:r>
              <a:rPr lang="en-US" sz="3600" b="1" dirty="0">
                <a:solidFill>
                  <a:schemeClr val="bg1"/>
                </a:solidFill>
                <a:latin typeface="Montserrat SemiBold" pitchFamily="2" charset="77"/>
              </a:rPr>
              <a:t>Prepare for your exam</a:t>
            </a:r>
          </a:p>
        </p:txBody>
      </p:sp>
      <p:sp>
        <p:nvSpPr>
          <p:cNvPr id="3" name="Content Placeholder 2">
            <a:extLst>
              <a:ext uri="{FF2B5EF4-FFF2-40B4-BE49-F238E27FC236}">
                <a16:creationId xmlns:a16="http://schemas.microsoft.com/office/drawing/2014/main" id="{34987784-2B58-0DA5-A0BD-D2D8BCCF2334}"/>
              </a:ext>
            </a:extLst>
          </p:cNvPr>
          <p:cNvSpPr>
            <a:spLocks noGrp="1"/>
          </p:cNvSpPr>
          <p:nvPr>
            <p:ph idx="1"/>
          </p:nvPr>
        </p:nvSpPr>
        <p:spPr>
          <a:xfrm>
            <a:off x="370936" y="1119532"/>
            <a:ext cx="5864494" cy="3306554"/>
          </a:xfrm>
        </p:spPr>
        <p:txBody>
          <a:bodyPr>
            <a:normAutofit/>
          </a:bodyPr>
          <a:lstStyle/>
          <a:p>
            <a:pPr marL="0" indent="0">
              <a:buNone/>
            </a:pPr>
            <a:r>
              <a:rPr lang="en-US" sz="1800" dirty="0">
                <a:solidFill>
                  <a:schemeClr val="bg1"/>
                </a:solidFill>
                <a:latin typeface="Montserrat" pitchFamily="2" charset="77"/>
              </a:rPr>
              <a:t>Get ready for your next exam with Training Link’s question banks.</a:t>
            </a:r>
          </a:p>
          <a:p>
            <a:pPr marL="0" indent="0">
              <a:buNone/>
            </a:pPr>
            <a:endParaRPr lang="en-US" sz="1800" dirty="0">
              <a:solidFill>
                <a:schemeClr val="bg1"/>
              </a:solidFill>
              <a:latin typeface="Montserrat" pitchFamily="2" charset="77"/>
            </a:endParaRPr>
          </a:p>
          <a:p>
            <a:r>
              <a:rPr lang="en-US" sz="1800" dirty="0">
                <a:solidFill>
                  <a:schemeClr val="bg1"/>
                </a:solidFill>
                <a:latin typeface="Montserrat" pitchFamily="2" charset="77"/>
              </a:rPr>
              <a:t>practice exercises </a:t>
            </a:r>
          </a:p>
          <a:p>
            <a:r>
              <a:rPr lang="en-US" sz="1800" dirty="0">
                <a:solidFill>
                  <a:schemeClr val="bg1"/>
                </a:solidFill>
                <a:latin typeface="Montserrat" pitchFamily="2" charset="77"/>
              </a:rPr>
              <a:t>real-world scenarios</a:t>
            </a:r>
          </a:p>
          <a:p>
            <a:r>
              <a:rPr lang="en-US" sz="1800" dirty="0">
                <a:solidFill>
                  <a:schemeClr val="bg1"/>
                </a:solidFill>
                <a:latin typeface="Montserrat" pitchFamily="2" charset="77"/>
              </a:rPr>
              <a:t>supplemental activities </a:t>
            </a:r>
          </a:p>
          <a:p>
            <a:r>
              <a:rPr lang="en-US" sz="1800" dirty="0">
                <a:solidFill>
                  <a:schemeClr val="bg1"/>
                </a:solidFill>
                <a:latin typeface="Montserrat" pitchFamily="2" charset="77"/>
              </a:rPr>
              <a:t>and a mock exam</a:t>
            </a:r>
          </a:p>
          <a:p>
            <a:pPr marL="0" indent="0">
              <a:buNone/>
            </a:pPr>
            <a:endParaRPr lang="en-US" sz="1800" dirty="0">
              <a:solidFill>
                <a:schemeClr val="bg1"/>
              </a:solidFill>
              <a:latin typeface="Montserrat" pitchFamily="2" charset="77"/>
            </a:endParaRPr>
          </a:p>
          <a:p>
            <a:pPr marL="0" indent="0">
              <a:buNone/>
            </a:pPr>
            <a:r>
              <a:rPr lang="en-US" sz="2400" b="1" dirty="0">
                <a:solidFill>
                  <a:schemeClr val="bg1"/>
                </a:solidFill>
                <a:latin typeface="Montserrat ExtraBold" pitchFamily="2" charset="77"/>
              </a:rPr>
              <a:t>Available now: £22</a:t>
            </a: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a:p>
            <a:pPr marL="0" indent="0">
              <a:buNone/>
            </a:pPr>
            <a:endParaRPr lang="en-US" sz="1800" dirty="0">
              <a:solidFill>
                <a:schemeClr val="bg1"/>
              </a:solidFill>
              <a:latin typeface="Montserrat" pitchFamily="2" charset="77"/>
            </a:endParaRPr>
          </a:p>
        </p:txBody>
      </p:sp>
      <p:pic>
        <p:nvPicPr>
          <p:cNvPr id="7" name="Picture 6">
            <a:extLst>
              <a:ext uri="{FF2B5EF4-FFF2-40B4-BE49-F238E27FC236}">
                <a16:creationId xmlns:a16="http://schemas.microsoft.com/office/drawing/2014/main" id="{857057C5-B8F6-A83F-37C2-765FD88E3EDE}"/>
              </a:ext>
            </a:extLst>
          </p:cNvPr>
          <p:cNvPicPr>
            <a:picLocks noChangeAspect="1"/>
          </p:cNvPicPr>
          <p:nvPr/>
        </p:nvPicPr>
        <p:blipFill>
          <a:blip r:embed="rId2"/>
          <a:stretch>
            <a:fillRect/>
          </a:stretch>
        </p:blipFill>
        <p:spPr>
          <a:xfrm>
            <a:off x="-27214" y="0"/>
            <a:ext cx="12246428" cy="6858000"/>
          </a:xfrm>
          <a:prstGeom prst="rect">
            <a:avLst/>
          </a:prstGeom>
        </p:spPr>
      </p:pic>
    </p:spTree>
    <p:extLst>
      <p:ext uri="{BB962C8B-B14F-4D97-AF65-F5344CB8AC3E}">
        <p14:creationId xmlns:p14="http://schemas.microsoft.com/office/powerpoint/2010/main" val="3451953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1847</TotalTime>
  <Words>10090</Words>
  <Application>Microsoft Office PowerPoint</Application>
  <PresentationFormat>Widescreen</PresentationFormat>
  <Paragraphs>3112</Paragraphs>
  <Slides>71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71</vt:i4>
      </vt:variant>
    </vt:vector>
  </HeadingPairs>
  <TitlesOfParts>
    <vt:vector size="78" baseType="lpstr">
      <vt:lpstr>Arial</vt:lpstr>
      <vt:lpstr>Calibri</vt:lpstr>
      <vt:lpstr>Calibri Light</vt:lpstr>
      <vt:lpstr>Montserrat</vt:lpstr>
      <vt:lpstr>Montserrat ExtraBold</vt:lpstr>
      <vt:lpstr>Montserrat SemiBold</vt:lpstr>
      <vt:lpstr>Office Theme</vt:lpstr>
      <vt:lpstr>PowerPoint Presentation</vt:lpstr>
      <vt:lpstr>Topics</vt:lpstr>
      <vt:lpstr>Accounting for Depreciation – Straight Line Method</vt:lpstr>
      <vt:lpstr>Accounting for Depreciation – Straight Line Method</vt:lpstr>
      <vt:lpstr>Accounting for Depreciation – Straight Line Method</vt:lpstr>
      <vt:lpstr>Accounting for Depreciation – Straight Line Method</vt:lpstr>
      <vt:lpstr>Accounting for Depreciation – Straight Line Method</vt:lpstr>
      <vt:lpstr>Accounting for Depreciation – Straight Line Method</vt:lpstr>
      <vt:lpstr>Accounting for Depreciation – Straight Line Method</vt:lpstr>
      <vt:lpstr>Accounting for Depreciation – Straight Line Method</vt:lpstr>
      <vt:lpstr>Accounting for Depreciation – Straight Line Method</vt:lpstr>
      <vt:lpstr>Accounting for Depreciation – Straight Line Method</vt:lpstr>
      <vt:lpstr>Accounting for Depreciation – Straight Line Method</vt:lpstr>
      <vt:lpstr>Accounting for Depreciation – Diminishing Balance Method</vt:lpstr>
      <vt:lpstr>Accounting for Depreciation – Diminishing Balance Method</vt:lpstr>
      <vt:lpstr>Accounting for Depreciation – Diminishing Balance Method</vt:lpstr>
      <vt:lpstr>Accounting for Depreciation – Diminishing Balance Method</vt:lpstr>
      <vt:lpstr>Accounting for Depreciation – Diminishing Balance Method</vt:lpstr>
      <vt:lpstr>Accounting for Depreciation – Diminishing Balance Method</vt:lpstr>
      <vt:lpstr>Accounting for Depreciation – Diminishing Balance Method</vt:lpstr>
      <vt:lpstr>Accounting for Depreciation – Diminishing Balance Method</vt:lpstr>
      <vt:lpstr>Accounting for Depreciation – Diminishing Balance Method</vt:lpstr>
      <vt:lpstr>Accounting for Depreciation – Diminishing Balance Method</vt:lpstr>
      <vt:lpstr>Accounting for Depreciation – Diminishing Balance Method</vt:lpstr>
      <vt:lpstr>Accounting for Depreciation – Diminishing Balance Method</vt:lpstr>
      <vt:lpstr>Accounting for Depreciation – Diminishing Balance Method</vt:lpstr>
      <vt:lpstr>Disposals of Non-Current Assets</vt:lpstr>
      <vt:lpstr>Disposals of Non-Current Assets</vt:lpstr>
      <vt:lpstr>Disposals of Non-Current Assets</vt:lpstr>
      <vt:lpstr>Disposals of Non-Current Assets</vt:lpstr>
      <vt:lpstr>Disposals of Non-Current Assets</vt:lpstr>
      <vt:lpstr>Disposals of Non-Current Assets</vt:lpstr>
      <vt:lpstr>Accruals and Prepayments</vt:lpstr>
      <vt:lpstr>Accrued Expenses</vt:lpstr>
      <vt:lpstr>Accrued Expenses</vt:lpstr>
      <vt:lpstr>Accrued Expenses</vt:lpstr>
      <vt:lpstr>Accrued Expenses</vt:lpstr>
      <vt:lpstr>Accrued Expenses</vt:lpstr>
      <vt:lpstr>Accrued Expenses</vt:lpstr>
      <vt:lpstr>Accrued Income</vt:lpstr>
      <vt:lpstr>Accrued Income</vt:lpstr>
      <vt:lpstr>Accrued Income</vt:lpstr>
      <vt:lpstr>Accrued Income</vt:lpstr>
      <vt:lpstr>Accrued Income</vt:lpstr>
      <vt:lpstr>Accrued Income</vt:lpstr>
      <vt:lpstr>Prepaid Expenses</vt:lpstr>
      <vt:lpstr>Prepaid Expenses</vt:lpstr>
      <vt:lpstr>Prepaid Expenses</vt:lpstr>
      <vt:lpstr>Prepaid Expenses</vt:lpstr>
      <vt:lpstr>Prepaid Expenses</vt:lpstr>
      <vt:lpstr>Prepaid Income</vt:lpstr>
      <vt:lpstr>Prepaid Income</vt:lpstr>
      <vt:lpstr>Prepaid Income</vt:lpstr>
      <vt:lpstr>Prepaid Income</vt:lpstr>
      <vt:lpstr>Prepaid Income</vt:lpstr>
      <vt:lpstr>Allowance for Doubtful Receivables – Creating an Allowance</vt:lpstr>
      <vt:lpstr>Allowance for Doubtful Receivables – Creating an Allowance</vt:lpstr>
      <vt:lpstr>Allowance for Doubtful Receivables – Creating an Allowance</vt:lpstr>
      <vt:lpstr>Allowance for Doubtful Receivables – Creating an Allowance</vt:lpstr>
      <vt:lpstr>Allowance for Doubtful Receivables – Creating an Allowance</vt:lpstr>
      <vt:lpstr>Allowance for Doubtful Receivables – Increasing an Allowance</vt:lpstr>
      <vt:lpstr>Allowance for Doubtful Receivables – Increasing an Allowance</vt:lpstr>
      <vt:lpstr>Allowance for Doubtful Receivables – Increasing an Allowance</vt:lpstr>
      <vt:lpstr>Allowance for Doubtful Receivables – Increasing an Allowance</vt:lpstr>
      <vt:lpstr>Allowance for Doubtful Receivables – Increasing an Allowance</vt:lpstr>
      <vt:lpstr>Allowance for Doubtful Receivables – Decreasing an Allowance</vt:lpstr>
      <vt:lpstr>Allowance for Doubtful Receivables – Decreasing an Allowance</vt:lpstr>
      <vt:lpstr>Allowance for Doubtful Receivables – Decreasing an Allowance</vt:lpstr>
      <vt:lpstr>Allowance for Doubtful Receivables – Decreasing an Allowance</vt:lpstr>
      <vt:lpstr>Allowance for Doubtful Receivables – Decreasing an Allowance</vt:lpstr>
      <vt:lpstr>Prepare for your exam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Nash</dc:creator>
  <cp:lastModifiedBy>Ben Campbell</cp:lastModifiedBy>
  <cp:revision>112</cp:revision>
  <dcterms:created xsi:type="dcterms:W3CDTF">2023-01-20T15:18:18Z</dcterms:created>
  <dcterms:modified xsi:type="dcterms:W3CDTF">2026-10-21T12:30:16Z</dcterms:modified>
</cp:coreProperties>
</file>