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7"/>
  </p:notesMasterIdLst>
  <p:sldIdLst>
    <p:sldId id="256" r:id="rId2"/>
    <p:sldId id="262" r:id="rId3"/>
    <p:sldId id="299" r:id="rId4"/>
    <p:sldId id="309" r:id="rId5"/>
    <p:sldId id="310" r:id="rId6"/>
    <p:sldId id="311" r:id="rId7"/>
    <p:sldId id="312" r:id="rId8"/>
    <p:sldId id="313" r:id="rId9"/>
    <p:sldId id="314" r:id="rId10"/>
    <p:sldId id="315" r:id="rId11"/>
    <p:sldId id="316" r:id="rId12"/>
    <p:sldId id="317" r:id="rId13"/>
    <p:sldId id="318" r:id="rId14"/>
    <p:sldId id="319" r:id="rId15"/>
    <p:sldId id="320" r:id="rId16"/>
    <p:sldId id="321" r:id="rId17"/>
    <p:sldId id="323" r:id="rId18"/>
    <p:sldId id="324" r:id="rId19"/>
    <p:sldId id="322" r:id="rId20"/>
    <p:sldId id="326" r:id="rId21"/>
    <p:sldId id="325" r:id="rId22"/>
    <p:sldId id="327" r:id="rId23"/>
    <p:sldId id="328" r:id="rId24"/>
    <p:sldId id="329" r:id="rId25"/>
    <p:sldId id="330" r:id="rId26"/>
    <p:sldId id="331" r:id="rId27"/>
    <p:sldId id="332" r:id="rId28"/>
    <p:sldId id="333" r:id="rId29"/>
    <p:sldId id="337" r:id="rId30"/>
    <p:sldId id="338" r:id="rId31"/>
    <p:sldId id="339" r:id="rId32"/>
    <p:sldId id="340" r:id="rId33"/>
    <p:sldId id="341" r:id="rId34"/>
    <p:sldId id="344" r:id="rId35"/>
    <p:sldId id="343" r:id="rId36"/>
    <p:sldId id="342" r:id="rId37"/>
    <p:sldId id="345" r:id="rId38"/>
    <p:sldId id="346" r:id="rId39"/>
    <p:sldId id="347" r:id="rId40"/>
    <p:sldId id="348" r:id="rId41"/>
    <p:sldId id="349" r:id="rId42"/>
    <p:sldId id="350" r:id="rId43"/>
    <p:sldId id="351" r:id="rId44"/>
    <p:sldId id="352" r:id="rId45"/>
    <p:sldId id="354" r:id="rId46"/>
    <p:sldId id="353" r:id="rId47"/>
    <p:sldId id="355" r:id="rId48"/>
    <p:sldId id="356" r:id="rId49"/>
    <p:sldId id="357" r:id="rId50"/>
    <p:sldId id="358" r:id="rId51"/>
    <p:sldId id="359" r:id="rId52"/>
    <p:sldId id="361" r:id="rId53"/>
    <p:sldId id="360" r:id="rId54"/>
    <p:sldId id="362" r:id="rId55"/>
    <p:sldId id="308"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723BB2-CD7F-4E52-AE64-A70EDDD4AF7E}" v="5099" dt="2026-04-08T00:27:02.2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6405"/>
  </p:normalViewPr>
  <p:slideViewPr>
    <p:cSldViewPr snapToGrid="0">
      <p:cViewPr varScale="1">
        <p:scale>
          <a:sx n="111" d="100"/>
          <a:sy n="111" d="100"/>
        </p:scale>
        <p:origin x="594" y="96"/>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6628EB-1968-5644-82DF-5CF5BD0E37B9}"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DEEC91-5955-D148-8D4E-16C9C29A99D5}" type="slidenum">
              <a:rPr lang="en-US" smtClean="0"/>
              <a:t>‹#›</a:t>
            </a:fld>
            <a:endParaRPr lang="en-US"/>
          </a:p>
        </p:txBody>
      </p:sp>
    </p:spTree>
    <p:extLst>
      <p:ext uri="{BB962C8B-B14F-4D97-AF65-F5344CB8AC3E}">
        <p14:creationId xmlns:p14="http://schemas.microsoft.com/office/powerpoint/2010/main" val="4218196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7E02-4DFC-2E9D-AD8B-57C5FADB8FD6}"/>
              </a:ext>
            </a:extLst>
          </p:cNvPr>
          <p:cNvSpPr>
            <a:spLocks noGrp="1"/>
          </p:cNvSpPr>
          <p:nvPr>
            <p:ph type="ctrTitle"/>
          </p:nvPr>
        </p:nvSpPr>
        <p:spPr>
          <a:xfrm>
            <a:off x="1524000" y="1122363"/>
            <a:ext cx="9144000" cy="2387600"/>
          </a:xfr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2DB1A91E-455A-C190-D513-6622CF13E5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85D47D5A-B369-3AFA-11D8-4527B4A5AF1D}"/>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5" name="Footer Placeholder 4">
            <a:extLst>
              <a:ext uri="{FF2B5EF4-FFF2-40B4-BE49-F238E27FC236}">
                <a16:creationId xmlns:a16="http://schemas.microsoft.com/office/drawing/2014/main" id="{914A42E5-6C92-1595-9A15-E0CC886266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36D9D7-B04C-CCC0-AF82-B22CFCAE21FC}"/>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908343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506DD-CA79-910C-ED16-FD30A9BA732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BC05468-AD66-3BA8-1C39-8634CD1FBCD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2554D5-E805-D557-148B-D8849C4937DD}"/>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5" name="Footer Placeholder 4">
            <a:extLst>
              <a:ext uri="{FF2B5EF4-FFF2-40B4-BE49-F238E27FC236}">
                <a16:creationId xmlns:a16="http://schemas.microsoft.com/office/drawing/2014/main" id="{87503587-AE9E-BA96-2055-04B133CBC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9A42D1-4260-57FC-3EED-EABD1412998F}"/>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301018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5E166-02F8-7998-458B-E3AE7EC805E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DC90F22-5B12-05AD-682F-B60663D23B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3571EA-8CDA-5B03-A241-AB7CA78E7452}"/>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5" name="Footer Placeholder 4">
            <a:extLst>
              <a:ext uri="{FF2B5EF4-FFF2-40B4-BE49-F238E27FC236}">
                <a16:creationId xmlns:a16="http://schemas.microsoft.com/office/drawing/2014/main" id="{2F4D81A5-CFF7-9E3D-79D8-75331BA4EE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E40BEE-6D38-2D1B-0658-477D57132D64}"/>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379003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FAAD-820B-339E-8239-53E9EDC63DE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E676A3C-DA52-D344-5AC3-C60D2018E14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9DD13B1-CDC3-7F30-61DA-442E4A38C22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BCCA118-4963-38DE-A2BA-BC793C3C1917}"/>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6" name="Footer Placeholder 5">
            <a:extLst>
              <a:ext uri="{FF2B5EF4-FFF2-40B4-BE49-F238E27FC236}">
                <a16:creationId xmlns:a16="http://schemas.microsoft.com/office/drawing/2014/main" id="{C5DE58B7-F65F-56DC-8930-D031F6E757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7A47AA-45E0-6AEE-600A-7CE2B93A18B0}"/>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085347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28D0-82CE-854C-75AE-837E74279B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0B063F3-F767-6BB2-78AF-F39B544402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F215963-336B-8EE8-23CF-DFAB104FA97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BE35843-7766-4EC6-20D2-E46A1FA63F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39DDDCD-6E6D-9668-3012-CF08B3FA475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DD38827-45EF-E274-6292-BB758F8E974E}"/>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8" name="Footer Placeholder 7">
            <a:extLst>
              <a:ext uri="{FF2B5EF4-FFF2-40B4-BE49-F238E27FC236}">
                <a16:creationId xmlns:a16="http://schemas.microsoft.com/office/drawing/2014/main" id="{F783ED8C-7292-CE62-01E1-C81333866C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9E9008-5D53-B6B5-52E8-89D86BC8A131}"/>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813129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823ED-09D9-509C-378E-2FF7A6C9AAC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87A0D4C-3760-82AF-5252-F34B6F775EF2}"/>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4" name="Footer Placeholder 3">
            <a:extLst>
              <a:ext uri="{FF2B5EF4-FFF2-40B4-BE49-F238E27FC236}">
                <a16:creationId xmlns:a16="http://schemas.microsoft.com/office/drawing/2014/main" id="{7DEE948D-E641-9CF4-6BDD-A18F3354C8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B354F7-021D-866A-5BE6-BE558D56F74B}"/>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3568798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5DAE5F-C011-148E-308E-5756FA8ADC23}"/>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3" name="Footer Placeholder 2">
            <a:extLst>
              <a:ext uri="{FF2B5EF4-FFF2-40B4-BE49-F238E27FC236}">
                <a16:creationId xmlns:a16="http://schemas.microsoft.com/office/drawing/2014/main" id="{C0F348BC-AF68-58D7-58AC-602D54428B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CE2A8A-0C91-7EDB-2FA3-C72077ECC0CE}"/>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142452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EE574-0987-FC93-28C1-E14EFF36D0D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D920D31-2298-9D66-14C1-11B8E523EF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C93EEFB-7E57-B94C-1A71-ED772AE2B7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963390-EA83-576A-4D11-30F91345672E}"/>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6" name="Footer Placeholder 5">
            <a:extLst>
              <a:ext uri="{FF2B5EF4-FFF2-40B4-BE49-F238E27FC236}">
                <a16:creationId xmlns:a16="http://schemas.microsoft.com/office/drawing/2014/main" id="{8C5A85B1-93F2-4C3D-7E81-82400F5E51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606A38-D282-1553-106B-A15E5C7AAA0E}"/>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3993090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659D1-6B91-85D3-5BA1-92CCF04D0B8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61649D0-F0A2-9391-5EC0-A161AC8541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C10635-D2C6-BE8A-1BEF-AAD05833D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C5FF02C-721B-E821-E303-7C0FF10570BB}"/>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6" name="Footer Placeholder 5">
            <a:extLst>
              <a:ext uri="{FF2B5EF4-FFF2-40B4-BE49-F238E27FC236}">
                <a16:creationId xmlns:a16="http://schemas.microsoft.com/office/drawing/2014/main" id="{E380EB4A-4307-C100-E67F-7CBA6A3CF3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E02756-8517-0F11-367C-EC66F603F2D8}"/>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4160878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22FA1-FC6C-1D31-EFC0-BF704A2F2C2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5276B9A-602C-6C7E-0BE2-657E7576750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5A2A296-94DF-522E-F5D3-2734FFBEAF4C}"/>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5" name="Footer Placeholder 4">
            <a:extLst>
              <a:ext uri="{FF2B5EF4-FFF2-40B4-BE49-F238E27FC236}">
                <a16:creationId xmlns:a16="http://schemas.microsoft.com/office/drawing/2014/main" id="{B20B4AB3-06CA-158D-668C-2E622ABB5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E4BAB3-68E9-6F38-C410-3147968BC251}"/>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283326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769287-CCBD-D1E6-F02E-8D639F406E0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BE96829-51BB-8079-F134-8C8D0DE2B18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01FD06-0E22-25E0-419B-3BDAB7AF734B}"/>
              </a:ext>
            </a:extLst>
          </p:cNvPr>
          <p:cNvSpPr>
            <a:spLocks noGrp="1"/>
          </p:cNvSpPr>
          <p:nvPr>
            <p:ph type="dt" sz="half" idx="10"/>
          </p:nvPr>
        </p:nvSpPr>
        <p:spPr/>
        <p:txBody>
          <a:bodyPr/>
          <a:lstStyle/>
          <a:p>
            <a:fld id="{C2CFC9CB-30BB-904E-946E-DEF9A40B0E73}" type="datetimeFigureOut">
              <a:rPr lang="en-US" smtClean="0"/>
              <a:t>10/6/2026</a:t>
            </a:fld>
            <a:endParaRPr lang="en-US"/>
          </a:p>
        </p:txBody>
      </p:sp>
      <p:sp>
        <p:nvSpPr>
          <p:cNvPr id="5" name="Footer Placeholder 4">
            <a:extLst>
              <a:ext uri="{FF2B5EF4-FFF2-40B4-BE49-F238E27FC236}">
                <a16:creationId xmlns:a16="http://schemas.microsoft.com/office/drawing/2014/main" id="{D257CB37-4BA0-3E48-19E7-88174E1628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805C9-906D-30B1-7FCB-50480C93D086}"/>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2570101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7ACE21-F2DF-9733-29D0-6BA51ACD80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9C1B6F87-A6C8-9806-69B3-2C9C99E86F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9F6EE2E9-B730-8292-BED7-E1FCFB1F38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FC9CB-30BB-904E-946E-DEF9A40B0E73}" type="datetimeFigureOut">
              <a:rPr lang="en-US" smtClean="0"/>
              <a:t>10/6/2026</a:t>
            </a:fld>
            <a:endParaRPr lang="en-US"/>
          </a:p>
        </p:txBody>
      </p:sp>
      <p:sp>
        <p:nvSpPr>
          <p:cNvPr id="5" name="Footer Placeholder 4">
            <a:extLst>
              <a:ext uri="{FF2B5EF4-FFF2-40B4-BE49-F238E27FC236}">
                <a16:creationId xmlns:a16="http://schemas.microsoft.com/office/drawing/2014/main" id="{F6B3E0EB-40BA-56ED-8E13-6159892B1D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AD85E9-BDE5-DF40-1F31-7C63B613BD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177A18-9E9E-E849-8A61-06A983919453}" type="slidenum">
              <a:rPr lang="en-US" smtClean="0"/>
              <a:t>‹#›</a:t>
            </a:fld>
            <a:endParaRPr lang="en-US"/>
          </a:p>
        </p:txBody>
      </p:sp>
    </p:spTree>
    <p:extLst>
      <p:ext uri="{BB962C8B-B14F-4D97-AF65-F5344CB8AC3E}">
        <p14:creationId xmlns:p14="http://schemas.microsoft.com/office/powerpoint/2010/main" val="3831453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EA4D3B-0C53-8049-6AC6-61F8AE72AD88}"/>
              </a:ext>
            </a:extLst>
          </p:cNvPr>
          <p:cNvSpPr txBox="1"/>
          <p:nvPr/>
        </p:nvSpPr>
        <p:spPr>
          <a:xfrm>
            <a:off x="968991" y="2101755"/>
            <a:ext cx="5975273" cy="2308324"/>
          </a:xfrm>
          <a:prstGeom prst="rect">
            <a:avLst/>
          </a:prstGeom>
          <a:noFill/>
        </p:spPr>
        <p:txBody>
          <a:bodyPr wrap="square" rtlCol="0">
            <a:spAutoFit/>
          </a:bodyPr>
          <a:lstStyle/>
          <a:p>
            <a:r>
              <a:rPr lang="en-US" sz="3600" b="1" dirty="0">
                <a:solidFill>
                  <a:schemeClr val="bg1"/>
                </a:solidFill>
                <a:latin typeface="Montserrat SemiBold" pitchFamily="2" charset="77"/>
              </a:rPr>
              <a:t>Principles of Bookkeeping Controls (POBC) - </a:t>
            </a:r>
          </a:p>
          <a:p>
            <a:r>
              <a:rPr lang="en-US" sz="3600" b="1" dirty="0">
                <a:solidFill>
                  <a:schemeClr val="bg1"/>
                </a:solidFill>
                <a:latin typeface="Montserrat SemiBold" pitchFamily="2" charset="77"/>
              </a:rPr>
              <a:t>Revision Session</a:t>
            </a:r>
          </a:p>
        </p:txBody>
      </p:sp>
    </p:spTree>
    <p:extLst>
      <p:ext uri="{BB962C8B-B14F-4D97-AF65-F5344CB8AC3E}">
        <p14:creationId xmlns:p14="http://schemas.microsoft.com/office/powerpoint/2010/main" val="859858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737FCC-6CBB-06B1-848F-C19198242E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F6C6D-9556-4291-474B-12A310DA2219}"/>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Topics</a:t>
            </a:r>
          </a:p>
        </p:txBody>
      </p:sp>
      <p:sp>
        <p:nvSpPr>
          <p:cNvPr id="3" name="Content Placeholder 2">
            <a:extLst>
              <a:ext uri="{FF2B5EF4-FFF2-40B4-BE49-F238E27FC236}">
                <a16:creationId xmlns:a16="http://schemas.microsoft.com/office/drawing/2014/main" id="{77D162BC-2383-E98C-2F23-ADC737846C10}"/>
              </a:ext>
            </a:extLst>
          </p:cNvPr>
          <p:cNvSpPr>
            <a:spLocks noGrp="1"/>
          </p:cNvSpPr>
          <p:nvPr>
            <p:ph idx="1"/>
          </p:nvPr>
        </p:nvSpPr>
        <p:spPr>
          <a:xfrm>
            <a:off x="838200" y="1499700"/>
            <a:ext cx="10515600" cy="4351338"/>
          </a:xfrm>
        </p:spPr>
        <p:txBody>
          <a:bodyPr>
            <a:normAutofit/>
          </a:bodyPr>
          <a:lstStyle/>
          <a:p>
            <a:r>
              <a:rPr lang="en-US" sz="1800" dirty="0">
                <a:solidFill>
                  <a:schemeClr val="bg1"/>
                </a:solidFill>
                <a:latin typeface="Montserrat" pitchFamily="2" charset="77"/>
              </a:rPr>
              <a:t>Bank Reconciliation </a:t>
            </a:r>
          </a:p>
          <a:p>
            <a:r>
              <a:rPr lang="en-US" sz="1800" dirty="0">
                <a:solidFill>
                  <a:schemeClr val="bg1"/>
                </a:solidFill>
                <a:latin typeface="Montserrat" pitchFamily="2" charset="77"/>
              </a:rPr>
              <a:t>Reconciling Control Accounts</a:t>
            </a:r>
          </a:p>
          <a:p>
            <a:r>
              <a:rPr lang="en-US" sz="1800" dirty="0">
                <a:solidFill>
                  <a:schemeClr val="bg1"/>
                </a:solidFill>
                <a:latin typeface="Montserrat" pitchFamily="2" charset="77"/>
              </a:rPr>
              <a:t>Correcting errors not disclosed by the Trial Balance</a:t>
            </a:r>
          </a:p>
          <a:p>
            <a:r>
              <a:rPr lang="en-US" sz="1800" dirty="0">
                <a:solidFill>
                  <a:schemeClr val="bg1"/>
                </a:solidFill>
                <a:latin typeface="Montserrat" pitchFamily="2" charset="77"/>
              </a:rPr>
              <a:t>Correcting errors disclosed by the Trial Balance using a Suspense Account</a:t>
            </a:r>
          </a:p>
        </p:txBody>
      </p:sp>
    </p:spTree>
    <p:extLst>
      <p:ext uri="{BB962C8B-B14F-4D97-AF65-F5344CB8AC3E}">
        <p14:creationId xmlns:p14="http://schemas.microsoft.com/office/powerpoint/2010/main" val="2675467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6379F7E-A5AF-7233-17E2-984FDCC714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35D8B5-11DC-898F-EB2E-671F6AEA1532}"/>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Bank Reconciliation</a:t>
            </a:r>
          </a:p>
        </p:txBody>
      </p:sp>
      <p:sp>
        <p:nvSpPr>
          <p:cNvPr id="3" name="Content Placeholder 2">
            <a:extLst>
              <a:ext uri="{FF2B5EF4-FFF2-40B4-BE49-F238E27FC236}">
                <a16:creationId xmlns:a16="http://schemas.microsoft.com/office/drawing/2014/main" id="{942FF65F-DDF4-5F64-6B49-C6722F8CC4E3}"/>
              </a:ext>
            </a:extLst>
          </p:cNvPr>
          <p:cNvSpPr>
            <a:spLocks noGrp="1"/>
          </p:cNvSpPr>
          <p:nvPr>
            <p:ph idx="1"/>
          </p:nvPr>
        </p:nvSpPr>
        <p:spPr>
          <a:xfrm>
            <a:off x="838200" y="982115"/>
            <a:ext cx="10515600" cy="4351338"/>
          </a:xfrm>
        </p:spPr>
        <p:txBody>
          <a:bodyPr>
            <a:normAutofit/>
          </a:bodyPr>
          <a:lstStyle/>
          <a:p>
            <a:pPr marL="0" indent="0">
              <a:buNone/>
            </a:pPr>
            <a:r>
              <a:rPr lang="en-US" sz="1800" dirty="0">
                <a:solidFill>
                  <a:schemeClr val="bg1"/>
                </a:solidFill>
                <a:latin typeface="Montserrat" pitchFamily="2" charset="77"/>
              </a:rPr>
              <a:t>You have received the following Bank Statement at the end of April 2026. </a:t>
            </a:r>
          </a:p>
        </p:txBody>
      </p:sp>
      <p:graphicFrame>
        <p:nvGraphicFramePr>
          <p:cNvPr id="4" name="Table 3">
            <a:extLst>
              <a:ext uri="{FF2B5EF4-FFF2-40B4-BE49-F238E27FC236}">
                <a16:creationId xmlns:a16="http://schemas.microsoft.com/office/drawing/2014/main" id="{D499FF5F-F7D7-82A1-7CCF-27E8D759E3D0}"/>
              </a:ext>
            </a:extLst>
          </p:cNvPr>
          <p:cNvGraphicFramePr>
            <a:graphicFrameLocks noGrp="1"/>
          </p:cNvGraphicFramePr>
          <p:nvPr>
            <p:extLst>
              <p:ext uri="{D42A27DB-BD31-4B8C-83A1-F6EECF244321}">
                <p14:modId xmlns:p14="http://schemas.microsoft.com/office/powerpoint/2010/main" val="465286046"/>
              </p:ext>
            </p:extLst>
          </p:nvPr>
        </p:nvGraphicFramePr>
        <p:xfrm>
          <a:off x="936446" y="1479962"/>
          <a:ext cx="8128000" cy="4536440"/>
        </p:xfrm>
        <a:graphic>
          <a:graphicData uri="http://schemas.openxmlformats.org/drawingml/2006/table">
            <a:tbl>
              <a:tblPr firstRow="1" bandRow="1">
                <a:tableStyleId>{5C22544A-7EE6-4342-B048-85BDC9FD1C3A}</a:tableStyleId>
              </a:tblPr>
              <a:tblGrid>
                <a:gridCol w="1090762">
                  <a:extLst>
                    <a:ext uri="{9D8B030D-6E8A-4147-A177-3AD203B41FA5}">
                      <a16:colId xmlns:a16="http://schemas.microsoft.com/office/drawing/2014/main" val="3362998279"/>
                    </a:ext>
                  </a:extLst>
                </a:gridCol>
                <a:gridCol w="2160438">
                  <a:extLst>
                    <a:ext uri="{9D8B030D-6E8A-4147-A177-3AD203B41FA5}">
                      <a16:colId xmlns:a16="http://schemas.microsoft.com/office/drawing/2014/main" val="2441328689"/>
                    </a:ext>
                  </a:extLst>
                </a:gridCol>
                <a:gridCol w="1625600">
                  <a:extLst>
                    <a:ext uri="{9D8B030D-6E8A-4147-A177-3AD203B41FA5}">
                      <a16:colId xmlns:a16="http://schemas.microsoft.com/office/drawing/2014/main" val="3689752770"/>
                    </a:ext>
                  </a:extLst>
                </a:gridCol>
                <a:gridCol w="1625600">
                  <a:extLst>
                    <a:ext uri="{9D8B030D-6E8A-4147-A177-3AD203B41FA5}">
                      <a16:colId xmlns:a16="http://schemas.microsoft.com/office/drawing/2014/main" val="3034290462"/>
                    </a:ext>
                  </a:extLst>
                </a:gridCol>
                <a:gridCol w="1625600">
                  <a:extLst>
                    <a:ext uri="{9D8B030D-6E8A-4147-A177-3AD203B41FA5}">
                      <a16:colId xmlns:a16="http://schemas.microsoft.com/office/drawing/2014/main" val="3586189613"/>
                    </a:ext>
                  </a:extLst>
                </a:gridCol>
              </a:tblGrid>
              <a:tr h="370840">
                <a:tc>
                  <a:txBody>
                    <a:bodyPr/>
                    <a:lstStyle/>
                    <a:p>
                      <a:r>
                        <a:rPr lang="en-GB" sz="1600" dirty="0"/>
                        <a:t>Date</a:t>
                      </a:r>
                    </a:p>
                  </a:txBody>
                  <a:tcPr/>
                </a:tc>
                <a:tc>
                  <a:txBody>
                    <a:bodyPr/>
                    <a:lstStyle/>
                    <a:p>
                      <a:r>
                        <a:rPr lang="en-GB" sz="1600" dirty="0"/>
                        <a:t>Details</a:t>
                      </a:r>
                    </a:p>
                  </a:txBody>
                  <a:tcPr/>
                </a:tc>
                <a:tc>
                  <a:txBody>
                    <a:bodyPr/>
                    <a:lstStyle/>
                    <a:p>
                      <a:r>
                        <a:rPr lang="en-GB" sz="1600" dirty="0"/>
                        <a:t>Payments (£)</a:t>
                      </a:r>
                    </a:p>
                  </a:txBody>
                  <a:tcPr/>
                </a:tc>
                <a:tc>
                  <a:txBody>
                    <a:bodyPr/>
                    <a:lstStyle/>
                    <a:p>
                      <a:r>
                        <a:rPr lang="en-GB" sz="1600" dirty="0"/>
                        <a:t>Receipts (£)</a:t>
                      </a:r>
                    </a:p>
                  </a:txBody>
                  <a:tcPr/>
                </a:tc>
                <a:tc>
                  <a:txBody>
                    <a:bodyPr/>
                    <a:lstStyle/>
                    <a:p>
                      <a:r>
                        <a:rPr lang="en-GB" sz="1600" dirty="0"/>
                        <a:t>Balance (£)</a:t>
                      </a:r>
                    </a:p>
                  </a:txBody>
                  <a:tcPr/>
                </a:tc>
                <a:extLst>
                  <a:ext uri="{0D108BD9-81ED-4DB2-BD59-A6C34878D82A}">
                    <a16:rowId xmlns:a16="http://schemas.microsoft.com/office/drawing/2014/main" val="1698302123"/>
                  </a:ext>
                </a:extLst>
              </a:tr>
              <a:tr h="370840">
                <a:tc>
                  <a:txBody>
                    <a:bodyPr/>
                    <a:lstStyle/>
                    <a:p>
                      <a:r>
                        <a:rPr lang="en-GB" sz="1600" dirty="0"/>
                        <a:t>01/04</a:t>
                      </a:r>
                    </a:p>
                  </a:txBody>
                  <a:tcPr/>
                </a:tc>
                <a:tc>
                  <a:txBody>
                    <a:bodyPr/>
                    <a:lstStyle/>
                    <a:p>
                      <a:r>
                        <a:rPr lang="en-GB" sz="1600" dirty="0"/>
                        <a:t>Balance b/d</a:t>
                      </a:r>
                    </a:p>
                  </a:txBody>
                  <a:tcPr/>
                </a:tc>
                <a:tc>
                  <a:txBody>
                    <a:bodyPr/>
                    <a:lstStyle/>
                    <a:p>
                      <a:endParaRPr lang="en-GB" sz="1600"/>
                    </a:p>
                  </a:txBody>
                  <a:tcPr/>
                </a:tc>
                <a:tc>
                  <a:txBody>
                    <a:bodyPr/>
                    <a:lstStyle/>
                    <a:p>
                      <a:endParaRPr lang="en-GB" sz="1600"/>
                    </a:p>
                  </a:txBody>
                  <a:tcPr/>
                </a:tc>
                <a:tc>
                  <a:txBody>
                    <a:bodyPr/>
                    <a:lstStyle/>
                    <a:p>
                      <a:r>
                        <a:rPr lang="en-GB" sz="1600" dirty="0"/>
                        <a:t>3,046.50</a:t>
                      </a:r>
                    </a:p>
                  </a:txBody>
                  <a:tcPr/>
                </a:tc>
                <a:extLst>
                  <a:ext uri="{0D108BD9-81ED-4DB2-BD59-A6C34878D82A}">
                    <a16:rowId xmlns:a16="http://schemas.microsoft.com/office/drawing/2014/main" val="1052842622"/>
                  </a:ext>
                </a:extLst>
              </a:tr>
              <a:tr h="370840">
                <a:tc>
                  <a:txBody>
                    <a:bodyPr/>
                    <a:lstStyle/>
                    <a:p>
                      <a:r>
                        <a:rPr lang="en-GB" sz="1600" dirty="0"/>
                        <a:t>03/04</a:t>
                      </a:r>
                    </a:p>
                  </a:txBody>
                  <a:tcPr/>
                </a:tc>
                <a:tc>
                  <a:txBody>
                    <a:bodyPr/>
                    <a:lstStyle/>
                    <a:p>
                      <a:r>
                        <a:rPr lang="en-GB" sz="1600" dirty="0"/>
                        <a:t>DD (Insurance)</a:t>
                      </a:r>
                    </a:p>
                  </a:txBody>
                  <a:tcPr/>
                </a:tc>
                <a:tc>
                  <a:txBody>
                    <a:bodyPr/>
                    <a:lstStyle/>
                    <a:p>
                      <a:r>
                        <a:rPr lang="en-GB" sz="1600" dirty="0"/>
                        <a:t>500.00</a:t>
                      </a:r>
                    </a:p>
                  </a:txBody>
                  <a:tcPr/>
                </a:tc>
                <a:tc>
                  <a:txBody>
                    <a:bodyPr/>
                    <a:lstStyle/>
                    <a:p>
                      <a:endParaRPr lang="en-GB" sz="1600"/>
                    </a:p>
                  </a:txBody>
                  <a:tcPr/>
                </a:tc>
                <a:tc>
                  <a:txBody>
                    <a:bodyPr/>
                    <a:lstStyle/>
                    <a:p>
                      <a:r>
                        <a:rPr lang="en-GB" sz="1600" dirty="0"/>
                        <a:t>2,546.50</a:t>
                      </a:r>
                    </a:p>
                  </a:txBody>
                  <a:tcPr/>
                </a:tc>
                <a:extLst>
                  <a:ext uri="{0D108BD9-81ED-4DB2-BD59-A6C34878D82A}">
                    <a16:rowId xmlns:a16="http://schemas.microsoft.com/office/drawing/2014/main" val="1686213760"/>
                  </a:ext>
                </a:extLst>
              </a:tr>
              <a:tr h="370840">
                <a:tc>
                  <a:txBody>
                    <a:bodyPr/>
                    <a:lstStyle/>
                    <a:p>
                      <a:r>
                        <a:rPr lang="en-GB" sz="1600" dirty="0"/>
                        <a:t>04/04</a:t>
                      </a:r>
                    </a:p>
                  </a:txBody>
                  <a:tcPr/>
                </a:tc>
                <a:tc>
                  <a:txBody>
                    <a:bodyPr/>
                    <a:lstStyle/>
                    <a:p>
                      <a:r>
                        <a:rPr lang="en-GB" sz="1600" dirty="0"/>
                        <a:t>Cheque 000319</a:t>
                      </a:r>
                    </a:p>
                  </a:txBody>
                  <a:tcPr/>
                </a:tc>
                <a:tc>
                  <a:txBody>
                    <a:bodyPr/>
                    <a:lstStyle/>
                    <a:p>
                      <a:r>
                        <a:rPr lang="en-GB" sz="1600" dirty="0"/>
                        <a:t>125.00</a:t>
                      </a:r>
                    </a:p>
                  </a:txBody>
                  <a:tcPr/>
                </a:tc>
                <a:tc>
                  <a:txBody>
                    <a:bodyPr/>
                    <a:lstStyle/>
                    <a:p>
                      <a:endParaRPr lang="en-GB" sz="1600"/>
                    </a:p>
                  </a:txBody>
                  <a:tcPr/>
                </a:tc>
                <a:tc>
                  <a:txBody>
                    <a:bodyPr/>
                    <a:lstStyle/>
                    <a:p>
                      <a:r>
                        <a:rPr lang="en-GB" sz="1600" dirty="0"/>
                        <a:t>2,421.50</a:t>
                      </a:r>
                    </a:p>
                  </a:txBody>
                  <a:tcPr/>
                </a:tc>
                <a:extLst>
                  <a:ext uri="{0D108BD9-81ED-4DB2-BD59-A6C34878D82A}">
                    <a16:rowId xmlns:a16="http://schemas.microsoft.com/office/drawing/2014/main" val="501734922"/>
                  </a:ext>
                </a:extLst>
              </a:tr>
              <a:tr h="370840">
                <a:tc>
                  <a:txBody>
                    <a:bodyPr/>
                    <a:lstStyle/>
                    <a:p>
                      <a:r>
                        <a:rPr lang="en-GB" sz="1600" dirty="0"/>
                        <a:t>07/04</a:t>
                      </a:r>
                    </a:p>
                  </a:txBody>
                  <a:tcPr/>
                </a:tc>
                <a:tc>
                  <a:txBody>
                    <a:bodyPr/>
                    <a:lstStyle/>
                    <a:p>
                      <a:r>
                        <a:rPr lang="en-GB" sz="1600" dirty="0"/>
                        <a:t>Cheque 004298</a:t>
                      </a:r>
                    </a:p>
                  </a:txBody>
                  <a:tcPr/>
                </a:tc>
                <a:tc>
                  <a:txBody>
                    <a:bodyPr/>
                    <a:lstStyle/>
                    <a:p>
                      <a:endParaRPr lang="en-GB" sz="1600"/>
                    </a:p>
                  </a:txBody>
                  <a:tcPr/>
                </a:tc>
                <a:tc>
                  <a:txBody>
                    <a:bodyPr/>
                    <a:lstStyle/>
                    <a:p>
                      <a:r>
                        <a:rPr lang="en-GB" sz="1600" dirty="0"/>
                        <a:t>640.00</a:t>
                      </a:r>
                    </a:p>
                  </a:txBody>
                  <a:tcPr/>
                </a:tc>
                <a:tc>
                  <a:txBody>
                    <a:bodyPr/>
                    <a:lstStyle/>
                    <a:p>
                      <a:r>
                        <a:rPr lang="en-GB" sz="1600" dirty="0"/>
                        <a:t>3,061.50</a:t>
                      </a:r>
                    </a:p>
                  </a:txBody>
                  <a:tcPr/>
                </a:tc>
                <a:extLst>
                  <a:ext uri="{0D108BD9-81ED-4DB2-BD59-A6C34878D82A}">
                    <a16:rowId xmlns:a16="http://schemas.microsoft.com/office/drawing/2014/main" val="3775806399"/>
                  </a:ext>
                </a:extLst>
              </a:tr>
              <a:tr h="0">
                <a:tc>
                  <a:txBody>
                    <a:bodyPr/>
                    <a:lstStyle/>
                    <a:p>
                      <a:r>
                        <a:rPr lang="en-GB" sz="1600" dirty="0"/>
                        <a:t>10/04</a:t>
                      </a:r>
                    </a:p>
                  </a:txBody>
                  <a:tcPr/>
                </a:tc>
                <a:tc>
                  <a:txBody>
                    <a:bodyPr/>
                    <a:lstStyle/>
                    <a:p>
                      <a:r>
                        <a:rPr lang="en-GB" sz="1600" dirty="0"/>
                        <a:t>Deposit</a:t>
                      </a:r>
                    </a:p>
                  </a:txBody>
                  <a:tcPr/>
                </a:tc>
                <a:tc>
                  <a:txBody>
                    <a:bodyPr/>
                    <a:lstStyle/>
                    <a:p>
                      <a:endParaRPr lang="en-GB" sz="1600"/>
                    </a:p>
                  </a:txBody>
                  <a:tcPr/>
                </a:tc>
                <a:tc>
                  <a:txBody>
                    <a:bodyPr/>
                    <a:lstStyle/>
                    <a:p>
                      <a:r>
                        <a:rPr lang="en-GB" sz="1600" dirty="0"/>
                        <a:t>150.00</a:t>
                      </a:r>
                    </a:p>
                  </a:txBody>
                  <a:tcPr/>
                </a:tc>
                <a:tc>
                  <a:txBody>
                    <a:bodyPr/>
                    <a:lstStyle/>
                    <a:p>
                      <a:r>
                        <a:rPr lang="en-GB" sz="1600" dirty="0"/>
                        <a:t>3,211.50</a:t>
                      </a:r>
                    </a:p>
                  </a:txBody>
                  <a:tcPr/>
                </a:tc>
                <a:extLst>
                  <a:ext uri="{0D108BD9-81ED-4DB2-BD59-A6C34878D82A}">
                    <a16:rowId xmlns:a16="http://schemas.microsoft.com/office/drawing/2014/main" val="2511654609"/>
                  </a:ext>
                </a:extLst>
              </a:tr>
              <a:tr h="291592">
                <a:tc>
                  <a:txBody>
                    <a:bodyPr/>
                    <a:lstStyle/>
                    <a:p>
                      <a:r>
                        <a:rPr lang="en-GB" sz="1600" dirty="0"/>
                        <a:t>11/04</a:t>
                      </a:r>
                    </a:p>
                  </a:txBody>
                  <a:tcPr/>
                </a:tc>
                <a:tc>
                  <a:txBody>
                    <a:bodyPr/>
                    <a:lstStyle/>
                    <a:p>
                      <a:r>
                        <a:rPr lang="en-GB" sz="1600" dirty="0"/>
                        <a:t>Debit Card Receipt</a:t>
                      </a:r>
                    </a:p>
                  </a:txBody>
                  <a:tcPr/>
                </a:tc>
                <a:tc>
                  <a:txBody>
                    <a:bodyPr/>
                    <a:lstStyle/>
                    <a:p>
                      <a:endParaRPr lang="en-GB" sz="1600"/>
                    </a:p>
                  </a:txBody>
                  <a:tcPr/>
                </a:tc>
                <a:tc>
                  <a:txBody>
                    <a:bodyPr/>
                    <a:lstStyle/>
                    <a:p>
                      <a:r>
                        <a:rPr lang="en-GB" sz="1600" dirty="0"/>
                        <a:t>895.00</a:t>
                      </a:r>
                    </a:p>
                  </a:txBody>
                  <a:tcPr/>
                </a:tc>
                <a:tc>
                  <a:txBody>
                    <a:bodyPr/>
                    <a:lstStyle/>
                    <a:p>
                      <a:r>
                        <a:rPr lang="en-GB" sz="1600" dirty="0"/>
                        <a:t>4,106.50</a:t>
                      </a:r>
                    </a:p>
                  </a:txBody>
                  <a:tcPr/>
                </a:tc>
                <a:extLst>
                  <a:ext uri="{0D108BD9-81ED-4DB2-BD59-A6C34878D82A}">
                    <a16:rowId xmlns:a16="http://schemas.microsoft.com/office/drawing/2014/main" val="3407273629"/>
                  </a:ext>
                </a:extLst>
              </a:tr>
              <a:tr h="217424">
                <a:tc>
                  <a:txBody>
                    <a:bodyPr/>
                    <a:lstStyle/>
                    <a:p>
                      <a:r>
                        <a:rPr lang="en-GB" sz="1600" dirty="0"/>
                        <a:t>14/04</a:t>
                      </a:r>
                    </a:p>
                  </a:txBody>
                  <a:tcPr/>
                </a:tc>
                <a:tc>
                  <a:txBody>
                    <a:bodyPr/>
                    <a:lstStyle/>
                    <a:p>
                      <a:r>
                        <a:rPr lang="en-GB" sz="1600" dirty="0"/>
                        <a:t>DD (Rent)</a:t>
                      </a:r>
                    </a:p>
                  </a:txBody>
                  <a:tcPr/>
                </a:tc>
                <a:tc>
                  <a:txBody>
                    <a:bodyPr/>
                    <a:lstStyle/>
                    <a:p>
                      <a:r>
                        <a:rPr lang="en-GB" sz="1600" dirty="0"/>
                        <a:t>600.00</a:t>
                      </a:r>
                    </a:p>
                  </a:txBody>
                  <a:tcPr/>
                </a:tc>
                <a:tc>
                  <a:txBody>
                    <a:bodyPr/>
                    <a:lstStyle/>
                    <a:p>
                      <a:endParaRPr lang="en-GB" sz="1600"/>
                    </a:p>
                  </a:txBody>
                  <a:tcPr/>
                </a:tc>
                <a:tc>
                  <a:txBody>
                    <a:bodyPr/>
                    <a:lstStyle/>
                    <a:p>
                      <a:r>
                        <a:rPr lang="en-GB" sz="1600" dirty="0"/>
                        <a:t>3,506.50</a:t>
                      </a:r>
                    </a:p>
                  </a:txBody>
                  <a:tcPr/>
                </a:tc>
                <a:extLst>
                  <a:ext uri="{0D108BD9-81ED-4DB2-BD59-A6C34878D82A}">
                    <a16:rowId xmlns:a16="http://schemas.microsoft.com/office/drawing/2014/main" val="1714963027"/>
                  </a:ext>
                </a:extLst>
              </a:tr>
              <a:tr h="143256">
                <a:tc>
                  <a:txBody>
                    <a:bodyPr/>
                    <a:lstStyle/>
                    <a:p>
                      <a:r>
                        <a:rPr lang="en-GB" sz="1600" dirty="0"/>
                        <a:t>18/04</a:t>
                      </a:r>
                    </a:p>
                  </a:txBody>
                  <a:tcPr/>
                </a:tc>
                <a:tc>
                  <a:txBody>
                    <a:bodyPr/>
                    <a:lstStyle/>
                    <a:p>
                      <a:r>
                        <a:rPr lang="en-GB" sz="1600" dirty="0"/>
                        <a:t>Cheque 000320</a:t>
                      </a:r>
                    </a:p>
                  </a:txBody>
                  <a:tcPr/>
                </a:tc>
                <a:tc>
                  <a:txBody>
                    <a:bodyPr/>
                    <a:lstStyle/>
                    <a:p>
                      <a:r>
                        <a:rPr lang="en-GB" sz="1600" dirty="0"/>
                        <a:t>330.00</a:t>
                      </a:r>
                    </a:p>
                  </a:txBody>
                  <a:tcPr/>
                </a:tc>
                <a:tc>
                  <a:txBody>
                    <a:bodyPr/>
                    <a:lstStyle/>
                    <a:p>
                      <a:endParaRPr lang="en-GB" sz="1600" dirty="0"/>
                    </a:p>
                  </a:txBody>
                  <a:tcPr/>
                </a:tc>
                <a:tc>
                  <a:txBody>
                    <a:bodyPr/>
                    <a:lstStyle/>
                    <a:p>
                      <a:r>
                        <a:rPr lang="en-GB" sz="1600" dirty="0"/>
                        <a:t>3,176.50</a:t>
                      </a:r>
                    </a:p>
                  </a:txBody>
                  <a:tcPr/>
                </a:tc>
                <a:extLst>
                  <a:ext uri="{0D108BD9-81ED-4DB2-BD59-A6C34878D82A}">
                    <a16:rowId xmlns:a16="http://schemas.microsoft.com/office/drawing/2014/main" val="3870109572"/>
                  </a:ext>
                </a:extLst>
              </a:tr>
              <a:tr h="0">
                <a:tc>
                  <a:txBody>
                    <a:bodyPr/>
                    <a:lstStyle/>
                    <a:p>
                      <a:r>
                        <a:rPr lang="en-GB" sz="1600" dirty="0"/>
                        <a:t>20/04</a:t>
                      </a:r>
                    </a:p>
                  </a:txBody>
                  <a:tcPr/>
                </a:tc>
                <a:tc>
                  <a:txBody>
                    <a:bodyPr/>
                    <a:lstStyle/>
                    <a:p>
                      <a:r>
                        <a:rPr lang="en-GB" sz="1600" dirty="0"/>
                        <a:t>Cheque 000321</a:t>
                      </a:r>
                    </a:p>
                  </a:txBody>
                  <a:tcPr/>
                </a:tc>
                <a:tc>
                  <a:txBody>
                    <a:bodyPr/>
                    <a:lstStyle/>
                    <a:p>
                      <a:r>
                        <a:rPr lang="en-GB" sz="1600" dirty="0"/>
                        <a:t>760.00</a:t>
                      </a:r>
                    </a:p>
                  </a:txBody>
                  <a:tcPr/>
                </a:tc>
                <a:tc>
                  <a:txBody>
                    <a:bodyPr/>
                    <a:lstStyle/>
                    <a:p>
                      <a:endParaRPr lang="en-GB" sz="1600" dirty="0"/>
                    </a:p>
                  </a:txBody>
                  <a:tcPr/>
                </a:tc>
                <a:tc>
                  <a:txBody>
                    <a:bodyPr/>
                    <a:lstStyle/>
                    <a:p>
                      <a:r>
                        <a:rPr lang="en-GB" sz="1600" dirty="0"/>
                        <a:t>2,416.50</a:t>
                      </a:r>
                    </a:p>
                  </a:txBody>
                  <a:tcPr/>
                </a:tc>
                <a:extLst>
                  <a:ext uri="{0D108BD9-81ED-4DB2-BD59-A6C34878D82A}">
                    <a16:rowId xmlns:a16="http://schemas.microsoft.com/office/drawing/2014/main" val="317861888"/>
                  </a:ext>
                </a:extLst>
              </a:tr>
              <a:tr h="274320">
                <a:tc>
                  <a:txBody>
                    <a:bodyPr/>
                    <a:lstStyle/>
                    <a:p>
                      <a:r>
                        <a:rPr lang="en-GB" sz="1600" dirty="0"/>
                        <a:t>23/04</a:t>
                      </a:r>
                    </a:p>
                  </a:txBody>
                  <a:tcPr/>
                </a:tc>
                <a:tc>
                  <a:txBody>
                    <a:bodyPr/>
                    <a:lstStyle/>
                    <a:p>
                      <a:r>
                        <a:rPr lang="en-GB" sz="1600" dirty="0"/>
                        <a:t>Deposit</a:t>
                      </a:r>
                    </a:p>
                  </a:txBody>
                  <a:tcPr/>
                </a:tc>
                <a:tc>
                  <a:txBody>
                    <a:bodyPr/>
                    <a:lstStyle/>
                    <a:p>
                      <a:endParaRPr lang="en-GB" sz="1600"/>
                    </a:p>
                  </a:txBody>
                  <a:tcPr/>
                </a:tc>
                <a:tc>
                  <a:txBody>
                    <a:bodyPr/>
                    <a:lstStyle/>
                    <a:p>
                      <a:r>
                        <a:rPr lang="en-GB" sz="1600" dirty="0"/>
                        <a:t>250.00</a:t>
                      </a:r>
                    </a:p>
                  </a:txBody>
                  <a:tcPr/>
                </a:tc>
                <a:tc>
                  <a:txBody>
                    <a:bodyPr/>
                    <a:lstStyle/>
                    <a:p>
                      <a:r>
                        <a:rPr lang="en-GB" sz="1600" dirty="0"/>
                        <a:t>2,666.50</a:t>
                      </a:r>
                    </a:p>
                  </a:txBody>
                  <a:tcPr/>
                </a:tc>
                <a:extLst>
                  <a:ext uri="{0D108BD9-81ED-4DB2-BD59-A6C34878D82A}">
                    <a16:rowId xmlns:a16="http://schemas.microsoft.com/office/drawing/2014/main" val="306022178"/>
                  </a:ext>
                </a:extLst>
              </a:tr>
              <a:tr h="182880">
                <a:tc>
                  <a:txBody>
                    <a:bodyPr/>
                    <a:lstStyle/>
                    <a:p>
                      <a:r>
                        <a:rPr lang="en-GB" sz="1600" dirty="0"/>
                        <a:t>27/04</a:t>
                      </a:r>
                    </a:p>
                  </a:txBody>
                  <a:tcPr/>
                </a:tc>
                <a:tc>
                  <a:txBody>
                    <a:bodyPr/>
                    <a:lstStyle/>
                    <a:p>
                      <a:r>
                        <a:rPr lang="en-GB" sz="1600" dirty="0"/>
                        <a:t>Cheque 198444</a:t>
                      </a:r>
                    </a:p>
                  </a:txBody>
                  <a:tcPr/>
                </a:tc>
                <a:tc>
                  <a:txBody>
                    <a:bodyPr/>
                    <a:lstStyle/>
                    <a:p>
                      <a:endParaRPr lang="en-GB" sz="1600"/>
                    </a:p>
                  </a:txBody>
                  <a:tcPr/>
                </a:tc>
                <a:tc>
                  <a:txBody>
                    <a:bodyPr/>
                    <a:lstStyle/>
                    <a:p>
                      <a:r>
                        <a:rPr lang="en-GB" sz="1600" dirty="0"/>
                        <a:t>1,450.00</a:t>
                      </a:r>
                    </a:p>
                  </a:txBody>
                  <a:tcPr/>
                </a:tc>
                <a:tc>
                  <a:txBody>
                    <a:bodyPr/>
                    <a:lstStyle/>
                    <a:p>
                      <a:r>
                        <a:rPr lang="en-GB" sz="1600" dirty="0"/>
                        <a:t>4,116.50</a:t>
                      </a:r>
                    </a:p>
                  </a:txBody>
                  <a:tcPr/>
                </a:tc>
                <a:extLst>
                  <a:ext uri="{0D108BD9-81ED-4DB2-BD59-A6C34878D82A}">
                    <a16:rowId xmlns:a16="http://schemas.microsoft.com/office/drawing/2014/main" val="3428815787"/>
                  </a:ext>
                </a:extLst>
              </a:tr>
              <a:tr h="0">
                <a:tc>
                  <a:txBody>
                    <a:bodyPr/>
                    <a:lstStyle/>
                    <a:p>
                      <a:r>
                        <a:rPr lang="en-GB" sz="1600" dirty="0"/>
                        <a:t>30/04</a:t>
                      </a:r>
                    </a:p>
                  </a:txBody>
                  <a:tcPr/>
                </a:tc>
                <a:tc>
                  <a:txBody>
                    <a:bodyPr/>
                    <a:lstStyle/>
                    <a:p>
                      <a:r>
                        <a:rPr lang="en-GB" sz="1600" dirty="0"/>
                        <a:t>Bank Charges</a:t>
                      </a:r>
                    </a:p>
                  </a:txBody>
                  <a:tcPr/>
                </a:tc>
                <a:tc>
                  <a:txBody>
                    <a:bodyPr/>
                    <a:lstStyle/>
                    <a:p>
                      <a:r>
                        <a:rPr lang="en-GB" sz="1600" dirty="0"/>
                        <a:t>30.00</a:t>
                      </a:r>
                    </a:p>
                  </a:txBody>
                  <a:tcPr/>
                </a:tc>
                <a:tc>
                  <a:txBody>
                    <a:bodyPr/>
                    <a:lstStyle/>
                    <a:p>
                      <a:endParaRPr lang="en-GB" sz="1600" dirty="0"/>
                    </a:p>
                  </a:txBody>
                  <a:tcPr/>
                </a:tc>
                <a:tc>
                  <a:txBody>
                    <a:bodyPr/>
                    <a:lstStyle/>
                    <a:p>
                      <a:r>
                        <a:rPr lang="en-GB" sz="1600" dirty="0"/>
                        <a:t>4,086.50</a:t>
                      </a:r>
                    </a:p>
                  </a:txBody>
                  <a:tcPr/>
                </a:tc>
                <a:extLst>
                  <a:ext uri="{0D108BD9-81ED-4DB2-BD59-A6C34878D82A}">
                    <a16:rowId xmlns:a16="http://schemas.microsoft.com/office/drawing/2014/main" val="588960013"/>
                  </a:ext>
                </a:extLst>
              </a:tr>
            </a:tbl>
          </a:graphicData>
        </a:graphic>
      </p:graphicFrame>
    </p:spTree>
    <p:extLst>
      <p:ext uri="{BB962C8B-B14F-4D97-AF65-F5344CB8AC3E}">
        <p14:creationId xmlns:p14="http://schemas.microsoft.com/office/powerpoint/2010/main" val="850248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9DC6027-415B-2E76-45C9-D3A86FBA20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FB4692-90D7-F021-ABB1-3AB0041AC53C}"/>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Bank Reconciliation</a:t>
            </a:r>
          </a:p>
        </p:txBody>
      </p:sp>
      <p:sp>
        <p:nvSpPr>
          <p:cNvPr id="3" name="Content Placeholder 2">
            <a:extLst>
              <a:ext uri="{FF2B5EF4-FFF2-40B4-BE49-F238E27FC236}">
                <a16:creationId xmlns:a16="http://schemas.microsoft.com/office/drawing/2014/main" id="{0C7B4BCF-7076-26AC-5590-368F95E82CBE}"/>
              </a:ext>
            </a:extLst>
          </p:cNvPr>
          <p:cNvSpPr>
            <a:spLocks noGrp="1"/>
          </p:cNvSpPr>
          <p:nvPr>
            <p:ph idx="1"/>
          </p:nvPr>
        </p:nvSpPr>
        <p:spPr>
          <a:xfrm>
            <a:off x="838200" y="982115"/>
            <a:ext cx="10515600" cy="4351338"/>
          </a:xfrm>
        </p:spPr>
        <p:txBody>
          <a:bodyPr>
            <a:normAutofit/>
          </a:bodyPr>
          <a:lstStyle/>
          <a:p>
            <a:pPr marL="0" indent="0">
              <a:buNone/>
            </a:pPr>
            <a:r>
              <a:rPr lang="en-US" sz="1800" dirty="0">
                <a:solidFill>
                  <a:schemeClr val="bg1"/>
                </a:solidFill>
                <a:latin typeface="Montserrat" pitchFamily="2" charset="77"/>
              </a:rPr>
              <a:t>You also have an extract of the Cash Book for the month end of April 2026. </a:t>
            </a:r>
          </a:p>
        </p:txBody>
      </p:sp>
      <p:graphicFrame>
        <p:nvGraphicFramePr>
          <p:cNvPr id="5" name="Table 4">
            <a:extLst>
              <a:ext uri="{FF2B5EF4-FFF2-40B4-BE49-F238E27FC236}">
                <a16:creationId xmlns:a16="http://schemas.microsoft.com/office/drawing/2014/main" id="{37955AA8-F22A-54FD-CA3D-CE7A86A7267D}"/>
              </a:ext>
            </a:extLst>
          </p:cNvPr>
          <p:cNvGraphicFramePr>
            <a:graphicFrameLocks noGrp="1"/>
          </p:cNvGraphicFramePr>
          <p:nvPr>
            <p:extLst>
              <p:ext uri="{D42A27DB-BD31-4B8C-83A1-F6EECF244321}">
                <p14:modId xmlns:p14="http://schemas.microsoft.com/office/powerpoint/2010/main" val="774525777"/>
              </p:ext>
            </p:extLst>
          </p:nvPr>
        </p:nvGraphicFramePr>
        <p:xfrm>
          <a:off x="953698" y="1524547"/>
          <a:ext cx="8128002" cy="2214880"/>
        </p:xfrm>
        <a:graphic>
          <a:graphicData uri="http://schemas.openxmlformats.org/drawingml/2006/table">
            <a:tbl>
              <a:tblPr firstRow="1" bandRow="1">
                <a:tableStyleId>{21E4AEA4-8DFA-4A89-87EB-49C32662AFE0}</a:tableStyleId>
              </a:tblPr>
              <a:tblGrid>
                <a:gridCol w="1354667">
                  <a:extLst>
                    <a:ext uri="{9D8B030D-6E8A-4147-A177-3AD203B41FA5}">
                      <a16:colId xmlns:a16="http://schemas.microsoft.com/office/drawing/2014/main" val="1555718815"/>
                    </a:ext>
                  </a:extLst>
                </a:gridCol>
                <a:gridCol w="1354667">
                  <a:extLst>
                    <a:ext uri="{9D8B030D-6E8A-4147-A177-3AD203B41FA5}">
                      <a16:colId xmlns:a16="http://schemas.microsoft.com/office/drawing/2014/main" val="2825834884"/>
                    </a:ext>
                  </a:extLst>
                </a:gridCol>
                <a:gridCol w="1354667">
                  <a:extLst>
                    <a:ext uri="{9D8B030D-6E8A-4147-A177-3AD203B41FA5}">
                      <a16:colId xmlns:a16="http://schemas.microsoft.com/office/drawing/2014/main" val="4113967262"/>
                    </a:ext>
                  </a:extLst>
                </a:gridCol>
                <a:gridCol w="1354667">
                  <a:extLst>
                    <a:ext uri="{9D8B030D-6E8A-4147-A177-3AD203B41FA5}">
                      <a16:colId xmlns:a16="http://schemas.microsoft.com/office/drawing/2014/main" val="624480216"/>
                    </a:ext>
                  </a:extLst>
                </a:gridCol>
                <a:gridCol w="1354667">
                  <a:extLst>
                    <a:ext uri="{9D8B030D-6E8A-4147-A177-3AD203B41FA5}">
                      <a16:colId xmlns:a16="http://schemas.microsoft.com/office/drawing/2014/main" val="3305557566"/>
                    </a:ext>
                  </a:extLst>
                </a:gridCol>
                <a:gridCol w="1354667">
                  <a:extLst>
                    <a:ext uri="{9D8B030D-6E8A-4147-A177-3AD203B41FA5}">
                      <a16:colId xmlns:a16="http://schemas.microsoft.com/office/drawing/2014/main" val="1241235181"/>
                    </a:ext>
                  </a:extLst>
                </a:gridCol>
              </a:tblGrid>
              <a:tr h="370840">
                <a:tc>
                  <a:txBody>
                    <a:bodyPr/>
                    <a:lstStyle/>
                    <a:p>
                      <a:r>
                        <a:rPr lang="en-GB" dirty="0"/>
                        <a:t>Date</a:t>
                      </a:r>
                    </a:p>
                  </a:txBody>
                  <a:tcPr/>
                </a:tc>
                <a:tc>
                  <a:txBody>
                    <a:bodyPr/>
                    <a:lstStyle/>
                    <a:p>
                      <a:r>
                        <a:rPr lang="en-GB" dirty="0"/>
                        <a:t>Details</a:t>
                      </a:r>
                    </a:p>
                  </a:txBody>
                  <a:tcPr/>
                </a:tc>
                <a:tc>
                  <a:txBody>
                    <a:bodyPr/>
                    <a:lstStyle/>
                    <a:p>
                      <a:r>
                        <a:rPr lang="en-GB" dirty="0"/>
                        <a:t>£</a:t>
                      </a:r>
                    </a:p>
                  </a:txBody>
                  <a:tcPr/>
                </a:tc>
                <a:tc>
                  <a:txBody>
                    <a:bodyPr/>
                    <a:lstStyle/>
                    <a:p>
                      <a:r>
                        <a:rPr lang="en-GB" dirty="0"/>
                        <a:t>Date</a:t>
                      </a:r>
                    </a:p>
                  </a:txBody>
                  <a:tcPr/>
                </a:tc>
                <a:tc>
                  <a:txBody>
                    <a:bodyPr/>
                    <a:lstStyle/>
                    <a:p>
                      <a:r>
                        <a:rPr lang="en-GB" dirty="0"/>
                        <a:t>Details</a:t>
                      </a:r>
                    </a:p>
                  </a:txBody>
                  <a:tcPr/>
                </a:tc>
                <a:tc>
                  <a:txBody>
                    <a:bodyPr/>
                    <a:lstStyle/>
                    <a:p>
                      <a:r>
                        <a:rPr lang="en-GB" dirty="0"/>
                        <a:t>£</a:t>
                      </a:r>
                    </a:p>
                  </a:txBody>
                  <a:tcPr/>
                </a:tc>
                <a:extLst>
                  <a:ext uri="{0D108BD9-81ED-4DB2-BD59-A6C34878D82A}">
                    <a16:rowId xmlns:a16="http://schemas.microsoft.com/office/drawing/2014/main" val="1189579334"/>
                  </a:ext>
                </a:extLst>
              </a:tr>
              <a:tr h="370840">
                <a:tc>
                  <a:txBody>
                    <a:bodyPr/>
                    <a:lstStyle/>
                    <a:p>
                      <a:r>
                        <a:rPr lang="en-GB" dirty="0"/>
                        <a:t>01/04</a:t>
                      </a:r>
                    </a:p>
                  </a:txBody>
                  <a:tcPr/>
                </a:tc>
                <a:tc>
                  <a:txBody>
                    <a:bodyPr/>
                    <a:lstStyle/>
                    <a:p>
                      <a:r>
                        <a:rPr lang="en-GB" dirty="0"/>
                        <a:t>Bal b/d</a:t>
                      </a:r>
                    </a:p>
                  </a:txBody>
                  <a:tcPr/>
                </a:tc>
                <a:tc>
                  <a:txBody>
                    <a:bodyPr/>
                    <a:lstStyle/>
                    <a:p>
                      <a:r>
                        <a:rPr lang="en-GB" dirty="0"/>
                        <a:t>2,921.50</a:t>
                      </a:r>
                    </a:p>
                  </a:txBody>
                  <a:tcPr/>
                </a:tc>
                <a:tc>
                  <a:txBody>
                    <a:bodyPr/>
                    <a:lstStyle/>
                    <a:p>
                      <a:r>
                        <a:rPr lang="en-GB" dirty="0"/>
                        <a:t>03/04</a:t>
                      </a:r>
                    </a:p>
                  </a:txBody>
                  <a:tcPr/>
                </a:tc>
                <a:tc>
                  <a:txBody>
                    <a:bodyPr/>
                    <a:lstStyle/>
                    <a:p>
                      <a:r>
                        <a:rPr lang="en-GB" dirty="0"/>
                        <a:t>Insurance</a:t>
                      </a:r>
                    </a:p>
                  </a:txBody>
                  <a:tcPr/>
                </a:tc>
                <a:tc>
                  <a:txBody>
                    <a:bodyPr/>
                    <a:lstStyle/>
                    <a:p>
                      <a:r>
                        <a:rPr lang="en-GB" dirty="0"/>
                        <a:t>500.00</a:t>
                      </a:r>
                    </a:p>
                  </a:txBody>
                  <a:tcPr/>
                </a:tc>
                <a:extLst>
                  <a:ext uri="{0D108BD9-81ED-4DB2-BD59-A6C34878D82A}">
                    <a16:rowId xmlns:a16="http://schemas.microsoft.com/office/drawing/2014/main" val="2430978239"/>
                  </a:ext>
                </a:extLst>
              </a:tr>
              <a:tr h="370840">
                <a:tc>
                  <a:txBody>
                    <a:bodyPr/>
                    <a:lstStyle/>
                    <a:p>
                      <a:r>
                        <a:rPr lang="en-GB" dirty="0"/>
                        <a:t>05/04</a:t>
                      </a:r>
                    </a:p>
                  </a:txBody>
                  <a:tcPr/>
                </a:tc>
                <a:tc>
                  <a:txBody>
                    <a:bodyPr/>
                    <a:lstStyle/>
                    <a:p>
                      <a:r>
                        <a:rPr lang="en-GB" dirty="0"/>
                        <a:t>Sales</a:t>
                      </a:r>
                    </a:p>
                  </a:txBody>
                  <a:tcPr/>
                </a:tc>
                <a:tc>
                  <a:txBody>
                    <a:bodyPr/>
                    <a:lstStyle/>
                    <a:p>
                      <a:r>
                        <a:rPr lang="en-GB" dirty="0"/>
                        <a:t>640.00</a:t>
                      </a:r>
                    </a:p>
                  </a:txBody>
                  <a:tcPr/>
                </a:tc>
                <a:tc>
                  <a:txBody>
                    <a:bodyPr/>
                    <a:lstStyle/>
                    <a:p>
                      <a:r>
                        <a:rPr lang="en-GB" dirty="0"/>
                        <a:t>14/04</a:t>
                      </a:r>
                    </a:p>
                  </a:txBody>
                  <a:tcPr/>
                </a:tc>
                <a:tc>
                  <a:txBody>
                    <a:bodyPr/>
                    <a:lstStyle/>
                    <a:p>
                      <a:r>
                        <a:rPr lang="en-GB" dirty="0"/>
                        <a:t>Rent</a:t>
                      </a:r>
                    </a:p>
                  </a:txBody>
                  <a:tcPr/>
                </a:tc>
                <a:tc>
                  <a:txBody>
                    <a:bodyPr/>
                    <a:lstStyle/>
                    <a:p>
                      <a:r>
                        <a:rPr lang="en-GB" dirty="0"/>
                        <a:t>600.00</a:t>
                      </a:r>
                    </a:p>
                  </a:txBody>
                  <a:tcPr/>
                </a:tc>
                <a:extLst>
                  <a:ext uri="{0D108BD9-81ED-4DB2-BD59-A6C34878D82A}">
                    <a16:rowId xmlns:a16="http://schemas.microsoft.com/office/drawing/2014/main" val="1898462818"/>
                  </a:ext>
                </a:extLst>
              </a:tr>
              <a:tr h="185420">
                <a:tc>
                  <a:txBody>
                    <a:bodyPr/>
                    <a:lstStyle/>
                    <a:p>
                      <a:r>
                        <a:rPr lang="en-GB" dirty="0"/>
                        <a:t>10/04</a:t>
                      </a:r>
                    </a:p>
                  </a:txBody>
                  <a:tcPr/>
                </a:tc>
                <a:tc>
                  <a:txBody>
                    <a:bodyPr/>
                    <a:lstStyle/>
                    <a:p>
                      <a:r>
                        <a:rPr lang="en-GB" dirty="0"/>
                        <a:t>Cash</a:t>
                      </a:r>
                    </a:p>
                  </a:txBody>
                  <a:tcPr/>
                </a:tc>
                <a:tc>
                  <a:txBody>
                    <a:bodyPr/>
                    <a:lstStyle/>
                    <a:p>
                      <a:r>
                        <a:rPr lang="en-GB" sz="1600" dirty="0"/>
                        <a:t>150.00</a:t>
                      </a:r>
                    </a:p>
                  </a:txBody>
                  <a:tcPr/>
                </a:tc>
                <a:tc>
                  <a:txBody>
                    <a:bodyPr/>
                    <a:lstStyle/>
                    <a:p>
                      <a:r>
                        <a:rPr lang="en-GB" dirty="0"/>
                        <a:t>18/04</a:t>
                      </a:r>
                    </a:p>
                  </a:txBody>
                  <a:tcPr/>
                </a:tc>
                <a:tc>
                  <a:txBody>
                    <a:bodyPr/>
                    <a:lstStyle/>
                    <a:p>
                      <a:r>
                        <a:rPr lang="en-GB" dirty="0"/>
                        <a:t>Purchases</a:t>
                      </a:r>
                    </a:p>
                  </a:txBody>
                  <a:tcPr/>
                </a:tc>
                <a:tc>
                  <a:txBody>
                    <a:bodyPr/>
                    <a:lstStyle/>
                    <a:p>
                      <a:r>
                        <a:rPr lang="en-GB" dirty="0"/>
                        <a:t>330.00</a:t>
                      </a:r>
                    </a:p>
                  </a:txBody>
                  <a:tcPr/>
                </a:tc>
                <a:extLst>
                  <a:ext uri="{0D108BD9-81ED-4DB2-BD59-A6C34878D82A}">
                    <a16:rowId xmlns:a16="http://schemas.microsoft.com/office/drawing/2014/main" val="3558726346"/>
                  </a:ext>
                </a:extLst>
              </a:tr>
              <a:tr h="185420">
                <a:tc>
                  <a:txBody>
                    <a:bodyPr/>
                    <a:lstStyle/>
                    <a:p>
                      <a:r>
                        <a:rPr lang="en-GB" dirty="0"/>
                        <a:t>11/04</a:t>
                      </a:r>
                    </a:p>
                  </a:txBody>
                  <a:tcPr/>
                </a:tc>
                <a:tc>
                  <a:txBody>
                    <a:bodyPr/>
                    <a:lstStyle/>
                    <a:p>
                      <a:r>
                        <a:rPr lang="en-GB" dirty="0"/>
                        <a:t>Sales</a:t>
                      </a:r>
                    </a:p>
                  </a:txBody>
                  <a:tcPr/>
                </a:tc>
                <a:tc>
                  <a:txBody>
                    <a:bodyPr/>
                    <a:lstStyle/>
                    <a:p>
                      <a:r>
                        <a:rPr lang="en-GB" sz="1600" dirty="0"/>
                        <a:t>895.00</a:t>
                      </a:r>
                    </a:p>
                  </a:txBody>
                  <a:tcPr/>
                </a:tc>
                <a:tc>
                  <a:txBody>
                    <a:bodyPr/>
                    <a:lstStyle/>
                    <a:p>
                      <a:r>
                        <a:rPr lang="en-GB" dirty="0"/>
                        <a:t>20/04</a:t>
                      </a:r>
                    </a:p>
                  </a:txBody>
                  <a:tcPr/>
                </a:tc>
                <a:tc>
                  <a:txBody>
                    <a:bodyPr/>
                    <a:lstStyle/>
                    <a:p>
                      <a:r>
                        <a:rPr lang="en-GB" dirty="0"/>
                        <a:t>Purchases</a:t>
                      </a:r>
                    </a:p>
                  </a:txBody>
                  <a:tcPr/>
                </a:tc>
                <a:tc>
                  <a:txBody>
                    <a:bodyPr/>
                    <a:lstStyle/>
                    <a:p>
                      <a:r>
                        <a:rPr lang="en-GB" dirty="0"/>
                        <a:t>760.00</a:t>
                      </a:r>
                    </a:p>
                  </a:txBody>
                  <a:tcPr/>
                </a:tc>
                <a:extLst>
                  <a:ext uri="{0D108BD9-81ED-4DB2-BD59-A6C34878D82A}">
                    <a16:rowId xmlns:a16="http://schemas.microsoft.com/office/drawing/2014/main" val="736168527"/>
                  </a:ext>
                </a:extLst>
              </a:tr>
              <a:tr h="370840">
                <a:tc>
                  <a:txBody>
                    <a:bodyPr/>
                    <a:lstStyle/>
                    <a:p>
                      <a:r>
                        <a:rPr lang="en-GB" dirty="0"/>
                        <a:t>16/04</a:t>
                      </a:r>
                    </a:p>
                  </a:txBody>
                  <a:tcPr/>
                </a:tc>
                <a:tc>
                  <a:txBody>
                    <a:bodyPr/>
                    <a:lstStyle/>
                    <a:p>
                      <a:r>
                        <a:rPr lang="en-GB" dirty="0"/>
                        <a:t>Sales</a:t>
                      </a:r>
                    </a:p>
                  </a:txBody>
                  <a:tcPr/>
                </a:tc>
                <a:tc>
                  <a:txBody>
                    <a:bodyPr/>
                    <a:lstStyle/>
                    <a:p>
                      <a:r>
                        <a:rPr lang="en-GB" sz="1600" dirty="0"/>
                        <a:t>412.00</a:t>
                      </a:r>
                    </a:p>
                  </a:txBody>
                  <a:tcPr/>
                </a:tc>
                <a:tc>
                  <a:txBody>
                    <a:bodyPr/>
                    <a:lstStyle/>
                    <a:p>
                      <a:r>
                        <a:rPr lang="en-GB" dirty="0"/>
                        <a:t>21/04</a:t>
                      </a:r>
                    </a:p>
                  </a:txBody>
                  <a:tcPr/>
                </a:tc>
                <a:tc>
                  <a:txBody>
                    <a:bodyPr/>
                    <a:lstStyle/>
                    <a:p>
                      <a:r>
                        <a:rPr lang="en-GB" dirty="0"/>
                        <a:t>Purchases</a:t>
                      </a:r>
                    </a:p>
                  </a:txBody>
                  <a:tcPr/>
                </a:tc>
                <a:tc>
                  <a:txBody>
                    <a:bodyPr/>
                    <a:lstStyle/>
                    <a:p>
                      <a:r>
                        <a:rPr lang="en-GB" dirty="0"/>
                        <a:t>367.00</a:t>
                      </a:r>
                    </a:p>
                  </a:txBody>
                  <a:tcPr/>
                </a:tc>
                <a:extLst>
                  <a:ext uri="{0D108BD9-81ED-4DB2-BD59-A6C34878D82A}">
                    <a16:rowId xmlns:a16="http://schemas.microsoft.com/office/drawing/2014/main" val="111038608"/>
                  </a:ext>
                </a:extLst>
              </a:tr>
            </a:tbl>
          </a:graphicData>
        </a:graphic>
      </p:graphicFrame>
    </p:spTree>
    <p:extLst>
      <p:ext uri="{BB962C8B-B14F-4D97-AF65-F5344CB8AC3E}">
        <p14:creationId xmlns:p14="http://schemas.microsoft.com/office/powerpoint/2010/main" val="3639989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BB2D34-6A44-B199-CC98-C82E45B282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8C14FB-98A5-4ACA-0E9E-AC4B4660962B}"/>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Bank Reconciliation</a:t>
            </a:r>
          </a:p>
        </p:txBody>
      </p:sp>
      <p:sp>
        <p:nvSpPr>
          <p:cNvPr id="3" name="Content Placeholder 2">
            <a:extLst>
              <a:ext uri="{FF2B5EF4-FFF2-40B4-BE49-F238E27FC236}">
                <a16:creationId xmlns:a16="http://schemas.microsoft.com/office/drawing/2014/main" id="{807F1BE2-5F5A-524D-7E0C-EF2F7918B315}"/>
              </a:ext>
            </a:extLst>
          </p:cNvPr>
          <p:cNvSpPr>
            <a:spLocks noGrp="1"/>
          </p:cNvSpPr>
          <p:nvPr>
            <p:ph idx="1"/>
          </p:nvPr>
        </p:nvSpPr>
        <p:spPr>
          <a:xfrm>
            <a:off x="838200" y="982115"/>
            <a:ext cx="10515600" cy="4351338"/>
          </a:xfrm>
        </p:spPr>
        <p:txBody>
          <a:bodyPr>
            <a:normAutofit/>
          </a:bodyPr>
          <a:lstStyle/>
          <a:p>
            <a:pPr marL="0" indent="0">
              <a:buNone/>
            </a:pPr>
            <a:r>
              <a:rPr lang="en-US" sz="1800" dirty="0">
                <a:solidFill>
                  <a:schemeClr val="bg1"/>
                </a:solidFill>
                <a:latin typeface="Montserrat" pitchFamily="2" charset="77"/>
              </a:rPr>
              <a:t>Update the Cash Book and then complete the Bank Reconciliation Statement below. </a:t>
            </a:r>
          </a:p>
        </p:txBody>
      </p:sp>
      <p:graphicFrame>
        <p:nvGraphicFramePr>
          <p:cNvPr id="4" name="Table 3">
            <a:extLst>
              <a:ext uri="{FF2B5EF4-FFF2-40B4-BE49-F238E27FC236}">
                <a16:creationId xmlns:a16="http://schemas.microsoft.com/office/drawing/2014/main" id="{7A9287EE-004A-E42B-AD80-2A32D647DBCB}"/>
              </a:ext>
            </a:extLst>
          </p:cNvPr>
          <p:cNvGraphicFramePr>
            <a:graphicFrameLocks noGrp="1"/>
          </p:cNvGraphicFramePr>
          <p:nvPr>
            <p:extLst>
              <p:ext uri="{D42A27DB-BD31-4B8C-83A1-F6EECF244321}">
                <p14:modId xmlns:p14="http://schemas.microsoft.com/office/powerpoint/2010/main" val="1212833580"/>
              </p:ext>
            </p:extLst>
          </p:nvPr>
        </p:nvGraphicFramePr>
        <p:xfrm>
          <a:off x="945071" y="1524547"/>
          <a:ext cx="8128000" cy="4033520"/>
        </p:xfrm>
        <a:graphic>
          <a:graphicData uri="http://schemas.openxmlformats.org/drawingml/2006/table">
            <a:tbl>
              <a:tblPr firstRow="1" bandRow="1">
                <a:tableStyleId>{93296810-A885-4BE3-A3E7-6D5BEEA58F35}</a:tableStyleId>
              </a:tblPr>
              <a:tblGrid>
                <a:gridCol w="2032000">
                  <a:extLst>
                    <a:ext uri="{9D8B030D-6E8A-4147-A177-3AD203B41FA5}">
                      <a16:colId xmlns:a16="http://schemas.microsoft.com/office/drawing/2014/main" val="3164621753"/>
                    </a:ext>
                  </a:extLst>
                </a:gridCol>
                <a:gridCol w="2032000">
                  <a:extLst>
                    <a:ext uri="{9D8B030D-6E8A-4147-A177-3AD203B41FA5}">
                      <a16:colId xmlns:a16="http://schemas.microsoft.com/office/drawing/2014/main" val="1773380641"/>
                    </a:ext>
                  </a:extLst>
                </a:gridCol>
                <a:gridCol w="2032000">
                  <a:extLst>
                    <a:ext uri="{9D8B030D-6E8A-4147-A177-3AD203B41FA5}">
                      <a16:colId xmlns:a16="http://schemas.microsoft.com/office/drawing/2014/main" val="951645779"/>
                    </a:ext>
                  </a:extLst>
                </a:gridCol>
                <a:gridCol w="2032000">
                  <a:extLst>
                    <a:ext uri="{9D8B030D-6E8A-4147-A177-3AD203B41FA5}">
                      <a16:colId xmlns:a16="http://schemas.microsoft.com/office/drawing/2014/main" val="2236045428"/>
                    </a:ext>
                  </a:extLst>
                </a:gridCol>
              </a:tblGrid>
              <a:tr h="370840">
                <a:tc gridSpan="4">
                  <a:txBody>
                    <a:bodyPr/>
                    <a:lstStyle/>
                    <a:p>
                      <a:pPr algn="ctr"/>
                      <a:r>
                        <a:rPr lang="en-GB" dirty="0"/>
                        <a:t>Bank Reconciliation Statement as at April 2026</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232690978"/>
                  </a:ext>
                </a:extLst>
              </a:tr>
              <a:tr h="370840">
                <a:tc>
                  <a:txBody>
                    <a:bodyPr/>
                    <a:lstStyle/>
                    <a:p>
                      <a:endParaRPr lang="en-GB" dirty="0"/>
                    </a:p>
                  </a:txBody>
                  <a:tcPr/>
                </a:tc>
                <a:tc>
                  <a:txBody>
                    <a:bodyPr/>
                    <a:lstStyle/>
                    <a:p>
                      <a:endParaRPr lang="en-GB"/>
                    </a:p>
                  </a:txBody>
                  <a:tcPr/>
                </a:tc>
                <a:tc>
                  <a:txBody>
                    <a:bodyPr/>
                    <a:lstStyle/>
                    <a:p>
                      <a:r>
                        <a:rPr lang="en-GB" dirty="0"/>
                        <a:t>£</a:t>
                      </a:r>
                    </a:p>
                  </a:txBody>
                  <a:tcPr/>
                </a:tc>
                <a:tc>
                  <a:txBody>
                    <a:bodyPr/>
                    <a:lstStyle/>
                    <a:p>
                      <a:r>
                        <a:rPr lang="en-GB" dirty="0"/>
                        <a:t>£</a:t>
                      </a:r>
                    </a:p>
                  </a:txBody>
                  <a:tcPr/>
                </a:tc>
                <a:extLst>
                  <a:ext uri="{0D108BD9-81ED-4DB2-BD59-A6C34878D82A}">
                    <a16:rowId xmlns:a16="http://schemas.microsoft.com/office/drawing/2014/main" val="3978894593"/>
                  </a:ext>
                </a:extLst>
              </a:tr>
              <a:tr h="370840">
                <a:tc>
                  <a:txBody>
                    <a:bodyPr/>
                    <a:lstStyle/>
                    <a:p>
                      <a:r>
                        <a:rPr lang="en-GB" dirty="0"/>
                        <a:t>Balance as per Cash Book</a:t>
                      </a:r>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526696499"/>
                  </a:ext>
                </a:extLst>
              </a:tr>
              <a:tr h="320040">
                <a:tc>
                  <a:txBody>
                    <a:bodyPr/>
                    <a:lstStyle/>
                    <a:p>
                      <a:r>
                        <a:rPr lang="en-GB" dirty="0"/>
                        <a:t>Add: Unpresented Cheques</a:t>
                      </a:r>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587273297"/>
                  </a:ext>
                </a:extLst>
              </a:tr>
              <a:tr h="3200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158809754"/>
                  </a:ext>
                </a:extLst>
              </a:tr>
              <a:tr h="320040">
                <a:tc>
                  <a:txBody>
                    <a:bodyPr/>
                    <a:lstStyle/>
                    <a:p>
                      <a:r>
                        <a:rPr lang="en-GB" dirty="0"/>
                        <a:t>Less: Outstanding Lodgements</a:t>
                      </a:r>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92726822"/>
                  </a:ext>
                </a:extLst>
              </a:tr>
              <a:tr h="320040">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4285152159"/>
                  </a:ext>
                </a:extLst>
              </a:tr>
              <a:tr h="370840">
                <a:tc>
                  <a:txBody>
                    <a:bodyPr/>
                    <a:lstStyle/>
                    <a:p>
                      <a:r>
                        <a:rPr lang="en-GB" dirty="0"/>
                        <a:t>Balance as per Bank Statement</a:t>
                      </a:r>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582179824"/>
                  </a:ext>
                </a:extLst>
              </a:tr>
            </a:tbl>
          </a:graphicData>
        </a:graphic>
      </p:graphicFrame>
    </p:spTree>
    <p:extLst>
      <p:ext uri="{BB962C8B-B14F-4D97-AF65-F5344CB8AC3E}">
        <p14:creationId xmlns:p14="http://schemas.microsoft.com/office/powerpoint/2010/main" val="3921776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2F35CA-A09A-021D-68B2-7F36CC1EE0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F9BD35-0A4C-3B9A-ACDF-6202B2E2865A}"/>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Bank Reconciliation</a:t>
            </a:r>
          </a:p>
        </p:txBody>
      </p:sp>
      <p:sp>
        <p:nvSpPr>
          <p:cNvPr id="3" name="Content Placeholder 2">
            <a:extLst>
              <a:ext uri="{FF2B5EF4-FFF2-40B4-BE49-F238E27FC236}">
                <a16:creationId xmlns:a16="http://schemas.microsoft.com/office/drawing/2014/main" id="{7C20DCF2-F104-42EF-3B3F-076E6A3C8AA2}"/>
              </a:ext>
            </a:extLst>
          </p:cNvPr>
          <p:cNvSpPr>
            <a:spLocks noGrp="1"/>
          </p:cNvSpPr>
          <p:nvPr>
            <p:ph idx="1"/>
          </p:nvPr>
        </p:nvSpPr>
        <p:spPr>
          <a:xfrm>
            <a:off x="838200" y="982115"/>
            <a:ext cx="10515600" cy="4351338"/>
          </a:xfrm>
        </p:spPr>
        <p:txBody>
          <a:bodyPr>
            <a:normAutofit/>
          </a:bodyPr>
          <a:lstStyle/>
          <a:p>
            <a:pPr marL="0" indent="0">
              <a:buNone/>
            </a:pPr>
            <a:r>
              <a:rPr lang="en-US" sz="1800" dirty="0">
                <a:solidFill>
                  <a:schemeClr val="bg1"/>
                </a:solidFill>
                <a:latin typeface="Montserrat" pitchFamily="2" charset="77"/>
              </a:rPr>
              <a:t>Step 1 - Match transactions in both the Cash Book and the Bank Statement</a:t>
            </a:r>
          </a:p>
        </p:txBody>
      </p:sp>
      <p:graphicFrame>
        <p:nvGraphicFramePr>
          <p:cNvPr id="4" name="Table 3">
            <a:extLst>
              <a:ext uri="{FF2B5EF4-FFF2-40B4-BE49-F238E27FC236}">
                <a16:creationId xmlns:a16="http://schemas.microsoft.com/office/drawing/2014/main" id="{43489AA6-3FAF-7F95-8B54-C74C9C4709D5}"/>
              </a:ext>
            </a:extLst>
          </p:cNvPr>
          <p:cNvGraphicFramePr>
            <a:graphicFrameLocks noGrp="1"/>
          </p:cNvGraphicFramePr>
          <p:nvPr>
            <p:extLst>
              <p:ext uri="{D42A27DB-BD31-4B8C-83A1-F6EECF244321}">
                <p14:modId xmlns:p14="http://schemas.microsoft.com/office/powerpoint/2010/main" val="453944021"/>
              </p:ext>
            </p:extLst>
          </p:nvPr>
        </p:nvGraphicFramePr>
        <p:xfrm>
          <a:off x="392980" y="1489753"/>
          <a:ext cx="5774906" cy="3962400"/>
        </p:xfrm>
        <a:graphic>
          <a:graphicData uri="http://schemas.openxmlformats.org/drawingml/2006/table">
            <a:tbl>
              <a:tblPr firstRow="1" bandRow="1">
                <a:tableStyleId>{5C22544A-7EE6-4342-B048-85BDC9FD1C3A}</a:tableStyleId>
              </a:tblPr>
              <a:tblGrid>
                <a:gridCol w="774982">
                  <a:extLst>
                    <a:ext uri="{9D8B030D-6E8A-4147-A177-3AD203B41FA5}">
                      <a16:colId xmlns:a16="http://schemas.microsoft.com/office/drawing/2014/main" val="3362998279"/>
                    </a:ext>
                  </a:extLst>
                </a:gridCol>
                <a:gridCol w="1534981">
                  <a:extLst>
                    <a:ext uri="{9D8B030D-6E8A-4147-A177-3AD203B41FA5}">
                      <a16:colId xmlns:a16="http://schemas.microsoft.com/office/drawing/2014/main" val="2441328689"/>
                    </a:ext>
                  </a:extLst>
                </a:gridCol>
                <a:gridCol w="1153065">
                  <a:extLst>
                    <a:ext uri="{9D8B030D-6E8A-4147-A177-3AD203B41FA5}">
                      <a16:colId xmlns:a16="http://schemas.microsoft.com/office/drawing/2014/main" val="3689752770"/>
                    </a:ext>
                  </a:extLst>
                </a:gridCol>
                <a:gridCol w="1156897">
                  <a:extLst>
                    <a:ext uri="{9D8B030D-6E8A-4147-A177-3AD203B41FA5}">
                      <a16:colId xmlns:a16="http://schemas.microsoft.com/office/drawing/2014/main" val="3034290462"/>
                    </a:ext>
                  </a:extLst>
                </a:gridCol>
                <a:gridCol w="1154981">
                  <a:extLst>
                    <a:ext uri="{9D8B030D-6E8A-4147-A177-3AD203B41FA5}">
                      <a16:colId xmlns:a16="http://schemas.microsoft.com/office/drawing/2014/main" val="3586189613"/>
                    </a:ext>
                  </a:extLst>
                </a:gridCol>
              </a:tblGrid>
              <a:tr h="273736">
                <a:tc>
                  <a:txBody>
                    <a:bodyPr/>
                    <a:lstStyle/>
                    <a:p>
                      <a:r>
                        <a:rPr lang="en-GB" sz="1400" dirty="0"/>
                        <a:t>Date</a:t>
                      </a:r>
                    </a:p>
                  </a:txBody>
                  <a:tcPr/>
                </a:tc>
                <a:tc>
                  <a:txBody>
                    <a:bodyPr/>
                    <a:lstStyle/>
                    <a:p>
                      <a:r>
                        <a:rPr lang="en-GB" sz="1400" dirty="0"/>
                        <a:t>Details</a:t>
                      </a:r>
                    </a:p>
                  </a:txBody>
                  <a:tcPr/>
                </a:tc>
                <a:tc>
                  <a:txBody>
                    <a:bodyPr/>
                    <a:lstStyle/>
                    <a:p>
                      <a:r>
                        <a:rPr lang="en-GB" sz="1400" dirty="0"/>
                        <a:t>Payments (£)</a:t>
                      </a:r>
                    </a:p>
                  </a:txBody>
                  <a:tcPr/>
                </a:tc>
                <a:tc>
                  <a:txBody>
                    <a:bodyPr/>
                    <a:lstStyle/>
                    <a:p>
                      <a:r>
                        <a:rPr lang="en-GB" sz="1400" dirty="0"/>
                        <a:t>Receipts (£)</a:t>
                      </a:r>
                    </a:p>
                  </a:txBody>
                  <a:tcPr/>
                </a:tc>
                <a:tc>
                  <a:txBody>
                    <a:bodyPr/>
                    <a:lstStyle/>
                    <a:p>
                      <a:r>
                        <a:rPr lang="en-GB" sz="1400" dirty="0"/>
                        <a:t>Balance (£)</a:t>
                      </a:r>
                    </a:p>
                  </a:txBody>
                  <a:tcPr/>
                </a:tc>
                <a:extLst>
                  <a:ext uri="{0D108BD9-81ED-4DB2-BD59-A6C34878D82A}">
                    <a16:rowId xmlns:a16="http://schemas.microsoft.com/office/drawing/2014/main" val="1698302123"/>
                  </a:ext>
                </a:extLst>
              </a:tr>
              <a:tr h="258772">
                <a:tc>
                  <a:txBody>
                    <a:bodyPr/>
                    <a:lstStyle/>
                    <a:p>
                      <a:r>
                        <a:rPr lang="en-GB" sz="1400" dirty="0"/>
                        <a:t>01/04</a:t>
                      </a:r>
                    </a:p>
                  </a:txBody>
                  <a:tcPr/>
                </a:tc>
                <a:tc>
                  <a:txBody>
                    <a:bodyPr/>
                    <a:lstStyle/>
                    <a:p>
                      <a:r>
                        <a:rPr lang="en-GB" sz="1400" dirty="0"/>
                        <a:t>Balance b/d</a:t>
                      </a:r>
                    </a:p>
                  </a:txBody>
                  <a:tcPr/>
                </a:tc>
                <a:tc>
                  <a:txBody>
                    <a:bodyPr/>
                    <a:lstStyle/>
                    <a:p>
                      <a:endParaRPr lang="en-GB" sz="1400"/>
                    </a:p>
                  </a:txBody>
                  <a:tcPr/>
                </a:tc>
                <a:tc>
                  <a:txBody>
                    <a:bodyPr/>
                    <a:lstStyle/>
                    <a:p>
                      <a:endParaRPr lang="en-GB" sz="1400"/>
                    </a:p>
                  </a:txBody>
                  <a:tcPr/>
                </a:tc>
                <a:tc>
                  <a:txBody>
                    <a:bodyPr/>
                    <a:lstStyle/>
                    <a:p>
                      <a:r>
                        <a:rPr lang="en-GB" sz="1400" dirty="0"/>
                        <a:t>3,046.50</a:t>
                      </a:r>
                    </a:p>
                  </a:txBody>
                  <a:tcPr/>
                </a:tc>
                <a:extLst>
                  <a:ext uri="{0D108BD9-81ED-4DB2-BD59-A6C34878D82A}">
                    <a16:rowId xmlns:a16="http://schemas.microsoft.com/office/drawing/2014/main" val="1052842622"/>
                  </a:ext>
                </a:extLst>
              </a:tr>
              <a:tr h="258772">
                <a:tc>
                  <a:txBody>
                    <a:bodyPr/>
                    <a:lstStyle/>
                    <a:p>
                      <a:r>
                        <a:rPr lang="en-GB" sz="1400" dirty="0"/>
                        <a:t>03/04</a:t>
                      </a:r>
                    </a:p>
                  </a:txBody>
                  <a:tcPr/>
                </a:tc>
                <a:tc>
                  <a:txBody>
                    <a:bodyPr/>
                    <a:lstStyle/>
                    <a:p>
                      <a:r>
                        <a:rPr lang="en-GB" sz="1400" dirty="0"/>
                        <a:t>DD (Insurance)</a:t>
                      </a:r>
                    </a:p>
                  </a:txBody>
                  <a:tcPr/>
                </a:tc>
                <a:tc>
                  <a:txBody>
                    <a:bodyPr/>
                    <a:lstStyle/>
                    <a:p>
                      <a:r>
                        <a:rPr lang="en-GB" sz="1400" dirty="0">
                          <a:highlight>
                            <a:srgbClr val="FFFF00"/>
                          </a:highlight>
                        </a:rPr>
                        <a:t>500.00</a:t>
                      </a:r>
                    </a:p>
                  </a:txBody>
                  <a:tcPr/>
                </a:tc>
                <a:tc>
                  <a:txBody>
                    <a:bodyPr/>
                    <a:lstStyle/>
                    <a:p>
                      <a:endParaRPr lang="en-GB" sz="1400"/>
                    </a:p>
                  </a:txBody>
                  <a:tcPr/>
                </a:tc>
                <a:tc>
                  <a:txBody>
                    <a:bodyPr/>
                    <a:lstStyle/>
                    <a:p>
                      <a:r>
                        <a:rPr lang="en-GB" sz="1400" dirty="0"/>
                        <a:t>2,546.50</a:t>
                      </a:r>
                    </a:p>
                  </a:txBody>
                  <a:tcPr/>
                </a:tc>
                <a:extLst>
                  <a:ext uri="{0D108BD9-81ED-4DB2-BD59-A6C34878D82A}">
                    <a16:rowId xmlns:a16="http://schemas.microsoft.com/office/drawing/2014/main" val="1686213760"/>
                  </a:ext>
                </a:extLst>
              </a:tr>
              <a:tr h="258772">
                <a:tc>
                  <a:txBody>
                    <a:bodyPr/>
                    <a:lstStyle/>
                    <a:p>
                      <a:r>
                        <a:rPr lang="en-GB" sz="1400" dirty="0"/>
                        <a:t>04/04</a:t>
                      </a:r>
                    </a:p>
                  </a:txBody>
                  <a:tcPr/>
                </a:tc>
                <a:tc>
                  <a:txBody>
                    <a:bodyPr/>
                    <a:lstStyle/>
                    <a:p>
                      <a:r>
                        <a:rPr lang="en-GB" sz="1400" dirty="0"/>
                        <a:t>Cheque 000319</a:t>
                      </a:r>
                    </a:p>
                  </a:txBody>
                  <a:tcPr/>
                </a:tc>
                <a:tc>
                  <a:txBody>
                    <a:bodyPr/>
                    <a:lstStyle/>
                    <a:p>
                      <a:r>
                        <a:rPr lang="en-GB" sz="1400" dirty="0"/>
                        <a:t>125.00</a:t>
                      </a:r>
                    </a:p>
                  </a:txBody>
                  <a:tcPr/>
                </a:tc>
                <a:tc>
                  <a:txBody>
                    <a:bodyPr/>
                    <a:lstStyle/>
                    <a:p>
                      <a:endParaRPr lang="en-GB" sz="1400"/>
                    </a:p>
                  </a:txBody>
                  <a:tcPr/>
                </a:tc>
                <a:tc>
                  <a:txBody>
                    <a:bodyPr/>
                    <a:lstStyle/>
                    <a:p>
                      <a:r>
                        <a:rPr lang="en-GB" sz="1400" dirty="0"/>
                        <a:t>2,421.50</a:t>
                      </a:r>
                    </a:p>
                  </a:txBody>
                  <a:tcPr/>
                </a:tc>
                <a:extLst>
                  <a:ext uri="{0D108BD9-81ED-4DB2-BD59-A6C34878D82A}">
                    <a16:rowId xmlns:a16="http://schemas.microsoft.com/office/drawing/2014/main" val="501734922"/>
                  </a:ext>
                </a:extLst>
              </a:tr>
              <a:tr h="258772">
                <a:tc>
                  <a:txBody>
                    <a:bodyPr/>
                    <a:lstStyle/>
                    <a:p>
                      <a:r>
                        <a:rPr lang="en-GB" sz="1400" dirty="0"/>
                        <a:t>07/04</a:t>
                      </a:r>
                    </a:p>
                  </a:txBody>
                  <a:tcPr/>
                </a:tc>
                <a:tc>
                  <a:txBody>
                    <a:bodyPr/>
                    <a:lstStyle/>
                    <a:p>
                      <a:r>
                        <a:rPr lang="en-GB" sz="1400" dirty="0"/>
                        <a:t>Cheque 004298</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640.00</a:t>
                      </a:r>
                    </a:p>
                  </a:txBody>
                  <a:tcPr/>
                </a:tc>
                <a:tc>
                  <a:txBody>
                    <a:bodyPr/>
                    <a:lstStyle/>
                    <a:p>
                      <a:r>
                        <a:rPr lang="en-GB" sz="1400" dirty="0"/>
                        <a:t>3,061.50</a:t>
                      </a:r>
                    </a:p>
                  </a:txBody>
                  <a:tcPr/>
                </a:tc>
                <a:extLst>
                  <a:ext uri="{0D108BD9-81ED-4DB2-BD59-A6C34878D82A}">
                    <a16:rowId xmlns:a16="http://schemas.microsoft.com/office/drawing/2014/main" val="3775806399"/>
                  </a:ext>
                </a:extLst>
              </a:tr>
              <a:tr h="258772">
                <a:tc>
                  <a:txBody>
                    <a:bodyPr/>
                    <a:lstStyle/>
                    <a:p>
                      <a:r>
                        <a:rPr lang="en-GB" sz="1400" dirty="0"/>
                        <a:t>10/04</a:t>
                      </a:r>
                    </a:p>
                  </a:txBody>
                  <a:tcPr/>
                </a:tc>
                <a:tc>
                  <a:txBody>
                    <a:bodyPr/>
                    <a:lstStyle/>
                    <a:p>
                      <a:r>
                        <a:rPr lang="en-GB" sz="1400" dirty="0"/>
                        <a:t>Deposit</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150.00</a:t>
                      </a:r>
                    </a:p>
                  </a:txBody>
                  <a:tcPr/>
                </a:tc>
                <a:tc>
                  <a:txBody>
                    <a:bodyPr/>
                    <a:lstStyle/>
                    <a:p>
                      <a:r>
                        <a:rPr lang="en-GB" sz="1400" dirty="0"/>
                        <a:t>3,211.50</a:t>
                      </a:r>
                    </a:p>
                  </a:txBody>
                  <a:tcPr/>
                </a:tc>
                <a:extLst>
                  <a:ext uri="{0D108BD9-81ED-4DB2-BD59-A6C34878D82A}">
                    <a16:rowId xmlns:a16="http://schemas.microsoft.com/office/drawing/2014/main" val="2511654609"/>
                  </a:ext>
                </a:extLst>
              </a:tr>
              <a:tr h="273736">
                <a:tc>
                  <a:txBody>
                    <a:bodyPr/>
                    <a:lstStyle/>
                    <a:p>
                      <a:r>
                        <a:rPr lang="en-GB" sz="1400" dirty="0"/>
                        <a:t>11/04</a:t>
                      </a:r>
                    </a:p>
                  </a:txBody>
                  <a:tcPr/>
                </a:tc>
                <a:tc>
                  <a:txBody>
                    <a:bodyPr/>
                    <a:lstStyle/>
                    <a:p>
                      <a:r>
                        <a:rPr lang="en-GB" sz="1400" dirty="0"/>
                        <a:t>Debit Card Receipt</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895.00</a:t>
                      </a:r>
                    </a:p>
                  </a:txBody>
                  <a:tcPr/>
                </a:tc>
                <a:tc>
                  <a:txBody>
                    <a:bodyPr/>
                    <a:lstStyle/>
                    <a:p>
                      <a:r>
                        <a:rPr lang="en-GB" sz="1400" dirty="0"/>
                        <a:t>4,106.50</a:t>
                      </a:r>
                    </a:p>
                  </a:txBody>
                  <a:tcPr/>
                </a:tc>
                <a:extLst>
                  <a:ext uri="{0D108BD9-81ED-4DB2-BD59-A6C34878D82A}">
                    <a16:rowId xmlns:a16="http://schemas.microsoft.com/office/drawing/2014/main" val="3407273629"/>
                  </a:ext>
                </a:extLst>
              </a:tr>
              <a:tr h="258772">
                <a:tc>
                  <a:txBody>
                    <a:bodyPr/>
                    <a:lstStyle/>
                    <a:p>
                      <a:r>
                        <a:rPr lang="en-GB" sz="1400" dirty="0"/>
                        <a:t>14/04</a:t>
                      </a:r>
                    </a:p>
                  </a:txBody>
                  <a:tcPr/>
                </a:tc>
                <a:tc>
                  <a:txBody>
                    <a:bodyPr/>
                    <a:lstStyle/>
                    <a:p>
                      <a:r>
                        <a:rPr lang="en-GB" sz="1400" dirty="0"/>
                        <a:t>DD (Rent)</a:t>
                      </a:r>
                    </a:p>
                  </a:txBody>
                  <a:tcPr/>
                </a:tc>
                <a:tc>
                  <a:txBody>
                    <a:bodyPr/>
                    <a:lstStyle/>
                    <a:p>
                      <a:r>
                        <a:rPr lang="en-GB" sz="1400" dirty="0">
                          <a:highlight>
                            <a:srgbClr val="FFFF00"/>
                          </a:highlight>
                        </a:rPr>
                        <a:t>600.00</a:t>
                      </a:r>
                    </a:p>
                  </a:txBody>
                  <a:tcPr/>
                </a:tc>
                <a:tc>
                  <a:txBody>
                    <a:bodyPr/>
                    <a:lstStyle/>
                    <a:p>
                      <a:endParaRPr lang="en-GB" sz="1400"/>
                    </a:p>
                  </a:txBody>
                  <a:tcPr/>
                </a:tc>
                <a:tc>
                  <a:txBody>
                    <a:bodyPr/>
                    <a:lstStyle/>
                    <a:p>
                      <a:r>
                        <a:rPr lang="en-GB" sz="1400" dirty="0"/>
                        <a:t>3,506.50</a:t>
                      </a:r>
                    </a:p>
                  </a:txBody>
                  <a:tcPr/>
                </a:tc>
                <a:extLst>
                  <a:ext uri="{0D108BD9-81ED-4DB2-BD59-A6C34878D82A}">
                    <a16:rowId xmlns:a16="http://schemas.microsoft.com/office/drawing/2014/main" val="1714963027"/>
                  </a:ext>
                </a:extLst>
              </a:tr>
              <a:tr h="258772">
                <a:tc>
                  <a:txBody>
                    <a:bodyPr/>
                    <a:lstStyle/>
                    <a:p>
                      <a:r>
                        <a:rPr lang="en-GB" sz="1400" dirty="0"/>
                        <a:t>18/04</a:t>
                      </a:r>
                    </a:p>
                  </a:txBody>
                  <a:tcPr/>
                </a:tc>
                <a:tc>
                  <a:txBody>
                    <a:bodyPr/>
                    <a:lstStyle/>
                    <a:p>
                      <a:r>
                        <a:rPr lang="en-GB" sz="1400" dirty="0"/>
                        <a:t>Cheque 000320</a:t>
                      </a:r>
                    </a:p>
                  </a:txBody>
                  <a:tcPr/>
                </a:tc>
                <a:tc>
                  <a:txBody>
                    <a:bodyPr/>
                    <a:lstStyle/>
                    <a:p>
                      <a:r>
                        <a:rPr lang="en-GB" sz="1400" dirty="0">
                          <a:highlight>
                            <a:srgbClr val="FFFF00"/>
                          </a:highlight>
                        </a:rPr>
                        <a:t>330.00</a:t>
                      </a:r>
                    </a:p>
                  </a:txBody>
                  <a:tcPr/>
                </a:tc>
                <a:tc>
                  <a:txBody>
                    <a:bodyPr/>
                    <a:lstStyle/>
                    <a:p>
                      <a:endParaRPr lang="en-GB" sz="1400" dirty="0"/>
                    </a:p>
                  </a:txBody>
                  <a:tcPr/>
                </a:tc>
                <a:tc>
                  <a:txBody>
                    <a:bodyPr/>
                    <a:lstStyle/>
                    <a:p>
                      <a:r>
                        <a:rPr lang="en-GB" sz="1400" dirty="0"/>
                        <a:t>3,176.50</a:t>
                      </a:r>
                    </a:p>
                  </a:txBody>
                  <a:tcPr/>
                </a:tc>
                <a:extLst>
                  <a:ext uri="{0D108BD9-81ED-4DB2-BD59-A6C34878D82A}">
                    <a16:rowId xmlns:a16="http://schemas.microsoft.com/office/drawing/2014/main" val="3870109572"/>
                  </a:ext>
                </a:extLst>
              </a:tr>
              <a:tr h="258772">
                <a:tc>
                  <a:txBody>
                    <a:bodyPr/>
                    <a:lstStyle/>
                    <a:p>
                      <a:r>
                        <a:rPr lang="en-GB" sz="1400" dirty="0"/>
                        <a:t>20/04</a:t>
                      </a:r>
                    </a:p>
                  </a:txBody>
                  <a:tcPr/>
                </a:tc>
                <a:tc>
                  <a:txBody>
                    <a:bodyPr/>
                    <a:lstStyle/>
                    <a:p>
                      <a:r>
                        <a:rPr lang="en-GB" sz="1400" dirty="0"/>
                        <a:t>Cheque 000321</a:t>
                      </a:r>
                    </a:p>
                  </a:txBody>
                  <a:tcPr/>
                </a:tc>
                <a:tc>
                  <a:txBody>
                    <a:bodyPr/>
                    <a:lstStyle/>
                    <a:p>
                      <a:r>
                        <a:rPr lang="en-GB" sz="1400" dirty="0">
                          <a:highlight>
                            <a:srgbClr val="FFFF00"/>
                          </a:highlight>
                        </a:rPr>
                        <a:t>760.00</a:t>
                      </a:r>
                    </a:p>
                  </a:txBody>
                  <a:tcPr/>
                </a:tc>
                <a:tc>
                  <a:txBody>
                    <a:bodyPr/>
                    <a:lstStyle/>
                    <a:p>
                      <a:endParaRPr lang="en-GB" sz="1400" dirty="0"/>
                    </a:p>
                  </a:txBody>
                  <a:tcPr/>
                </a:tc>
                <a:tc>
                  <a:txBody>
                    <a:bodyPr/>
                    <a:lstStyle/>
                    <a:p>
                      <a:r>
                        <a:rPr lang="en-GB" sz="1400" dirty="0"/>
                        <a:t>2,416.50</a:t>
                      </a:r>
                    </a:p>
                  </a:txBody>
                  <a:tcPr/>
                </a:tc>
                <a:extLst>
                  <a:ext uri="{0D108BD9-81ED-4DB2-BD59-A6C34878D82A}">
                    <a16:rowId xmlns:a16="http://schemas.microsoft.com/office/drawing/2014/main" val="317861888"/>
                  </a:ext>
                </a:extLst>
              </a:tr>
              <a:tr h="258772">
                <a:tc>
                  <a:txBody>
                    <a:bodyPr/>
                    <a:lstStyle/>
                    <a:p>
                      <a:r>
                        <a:rPr lang="en-GB" sz="1400" dirty="0"/>
                        <a:t>23/04</a:t>
                      </a:r>
                    </a:p>
                  </a:txBody>
                  <a:tcPr/>
                </a:tc>
                <a:tc>
                  <a:txBody>
                    <a:bodyPr/>
                    <a:lstStyle/>
                    <a:p>
                      <a:r>
                        <a:rPr lang="en-GB" sz="1400" dirty="0"/>
                        <a:t>Deposit</a:t>
                      </a:r>
                    </a:p>
                  </a:txBody>
                  <a:tcPr/>
                </a:tc>
                <a:tc>
                  <a:txBody>
                    <a:bodyPr/>
                    <a:lstStyle/>
                    <a:p>
                      <a:endParaRPr lang="en-GB" sz="1400"/>
                    </a:p>
                  </a:txBody>
                  <a:tcPr/>
                </a:tc>
                <a:tc>
                  <a:txBody>
                    <a:bodyPr/>
                    <a:lstStyle/>
                    <a:p>
                      <a:r>
                        <a:rPr lang="en-GB" sz="1400" dirty="0"/>
                        <a:t>250.00</a:t>
                      </a:r>
                    </a:p>
                  </a:txBody>
                  <a:tcPr/>
                </a:tc>
                <a:tc>
                  <a:txBody>
                    <a:bodyPr/>
                    <a:lstStyle/>
                    <a:p>
                      <a:r>
                        <a:rPr lang="en-GB" sz="1400" dirty="0"/>
                        <a:t>2,666.50</a:t>
                      </a:r>
                    </a:p>
                  </a:txBody>
                  <a:tcPr/>
                </a:tc>
                <a:extLst>
                  <a:ext uri="{0D108BD9-81ED-4DB2-BD59-A6C34878D82A}">
                    <a16:rowId xmlns:a16="http://schemas.microsoft.com/office/drawing/2014/main" val="306022178"/>
                  </a:ext>
                </a:extLst>
              </a:tr>
              <a:tr h="258772">
                <a:tc>
                  <a:txBody>
                    <a:bodyPr/>
                    <a:lstStyle/>
                    <a:p>
                      <a:r>
                        <a:rPr lang="en-GB" sz="1400" dirty="0"/>
                        <a:t>27/04</a:t>
                      </a:r>
                    </a:p>
                  </a:txBody>
                  <a:tcPr/>
                </a:tc>
                <a:tc>
                  <a:txBody>
                    <a:bodyPr/>
                    <a:lstStyle/>
                    <a:p>
                      <a:r>
                        <a:rPr lang="en-GB" sz="1400" dirty="0"/>
                        <a:t>Cheque 198444</a:t>
                      </a:r>
                    </a:p>
                  </a:txBody>
                  <a:tcPr/>
                </a:tc>
                <a:tc>
                  <a:txBody>
                    <a:bodyPr/>
                    <a:lstStyle/>
                    <a:p>
                      <a:endParaRPr lang="en-GB" sz="1400"/>
                    </a:p>
                  </a:txBody>
                  <a:tcPr/>
                </a:tc>
                <a:tc>
                  <a:txBody>
                    <a:bodyPr/>
                    <a:lstStyle/>
                    <a:p>
                      <a:r>
                        <a:rPr lang="en-GB" sz="1400" dirty="0"/>
                        <a:t>1,450.00</a:t>
                      </a:r>
                    </a:p>
                  </a:txBody>
                  <a:tcPr/>
                </a:tc>
                <a:tc>
                  <a:txBody>
                    <a:bodyPr/>
                    <a:lstStyle/>
                    <a:p>
                      <a:r>
                        <a:rPr lang="en-GB" sz="1400" dirty="0"/>
                        <a:t>4,116.50</a:t>
                      </a:r>
                    </a:p>
                  </a:txBody>
                  <a:tcPr/>
                </a:tc>
                <a:extLst>
                  <a:ext uri="{0D108BD9-81ED-4DB2-BD59-A6C34878D82A}">
                    <a16:rowId xmlns:a16="http://schemas.microsoft.com/office/drawing/2014/main" val="3428815787"/>
                  </a:ext>
                </a:extLst>
              </a:tr>
              <a:tr h="258772">
                <a:tc>
                  <a:txBody>
                    <a:bodyPr/>
                    <a:lstStyle/>
                    <a:p>
                      <a:r>
                        <a:rPr lang="en-GB" sz="1400" dirty="0"/>
                        <a:t>30/04</a:t>
                      </a:r>
                    </a:p>
                  </a:txBody>
                  <a:tcPr/>
                </a:tc>
                <a:tc>
                  <a:txBody>
                    <a:bodyPr/>
                    <a:lstStyle/>
                    <a:p>
                      <a:r>
                        <a:rPr lang="en-GB" sz="1400" dirty="0"/>
                        <a:t>Bank Charges</a:t>
                      </a:r>
                    </a:p>
                  </a:txBody>
                  <a:tcPr/>
                </a:tc>
                <a:tc>
                  <a:txBody>
                    <a:bodyPr/>
                    <a:lstStyle/>
                    <a:p>
                      <a:r>
                        <a:rPr lang="en-GB" sz="1400" dirty="0"/>
                        <a:t>30.00</a:t>
                      </a:r>
                    </a:p>
                  </a:txBody>
                  <a:tcPr/>
                </a:tc>
                <a:tc>
                  <a:txBody>
                    <a:bodyPr/>
                    <a:lstStyle/>
                    <a:p>
                      <a:endParaRPr lang="en-GB" sz="1400" dirty="0"/>
                    </a:p>
                  </a:txBody>
                  <a:tcPr/>
                </a:tc>
                <a:tc>
                  <a:txBody>
                    <a:bodyPr/>
                    <a:lstStyle/>
                    <a:p>
                      <a:r>
                        <a:rPr lang="en-GB" sz="1400" dirty="0"/>
                        <a:t>4,086.50</a:t>
                      </a:r>
                    </a:p>
                  </a:txBody>
                  <a:tcPr/>
                </a:tc>
                <a:extLst>
                  <a:ext uri="{0D108BD9-81ED-4DB2-BD59-A6C34878D82A}">
                    <a16:rowId xmlns:a16="http://schemas.microsoft.com/office/drawing/2014/main" val="588960013"/>
                  </a:ext>
                </a:extLst>
              </a:tr>
            </a:tbl>
          </a:graphicData>
        </a:graphic>
      </p:graphicFrame>
      <p:graphicFrame>
        <p:nvGraphicFramePr>
          <p:cNvPr id="5" name="Table 4">
            <a:extLst>
              <a:ext uri="{FF2B5EF4-FFF2-40B4-BE49-F238E27FC236}">
                <a16:creationId xmlns:a16="http://schemas.microsoft.com/office/drawing/2014/main" id="{7575E342-9E4E-918F-6845-A4CAD6D2ABD1}"/>
              </a:ext>
            </a:extLst>
          </p:cNvPr>
          <p:cNvGraphicFramePr>
            <a:graphicFrameLocks noGrp="1"/>
          </p:cNvGraphicFramePr>
          <p:nvPr>
            <p:extLst>
              <p:ext uri="{D42A27DB-BD31-4B8C-83A1-F6EECF244321}">
                <p14:modId xmlns:p14="http://schemas.microsoft.com/office/powerpoint/2010/main" val="2015780268"/>
              </p:ext>
            </p:extLst>
          </p:nvPr>
        </p:nvGraphicFramePr>
        <p:xfrm>
          <a:off x="6379474" y="1500708"/>
          <a:ext cx="4974326" cy="1828800"/>
        </p:xfrm>
        <a:graphic>
          <a:graphicData uri="http://schemas.openxmlformats.org/drawingml/2006/table">
            <a:tbl>
              <a:tblPr firstRow="1" bandRow="1">
                <a:tableStyleId>{21E4AEA4-8DFA-4A89-87EB-49C32662AFE0}</a:tableStyleId>
              </a:tblPr>
              <a:tblGrid>
                <a:gridCol w="712877">
                  <a:extLst>
                    <a:ext uri="{9D8B030D-6E8A-4147-A177-3AD203B41FA5}">
                      <a16:colId xmlns:a16="http://schemas.microsoft.com/office/drawing/2014/main" val="1555718815"/>
                    </a:ext>
                  </a:extLst>
                </a:gridCol>
                <a:gridCol w="923027">
                  <a:extLst>
                    <a:ext uri="{9D8B030D-6E8A-4147-A177-3AD203B41FA5}">
                      <a16:colId xmlns:a16="http://schemas.microsoft.com/office/drawing/2014/main" val="2825834884"/>
                    </a:ext>
                  </a:extLst>
                </a:gridCol>
                <a:gridCol w="871268">
                  <a:extLst>
                    <a:ext uri="{9D8B030D-6E8A-4147-A177-3AD203B41FA5}">
                      <a16:colId xmlns:a16="http://schemas.microsoft.com/office/drawing/2014/main" val="4113967262"/>
                    </a:ext>
                  </a:extLst>
                </a:gridCol>
                <a:gridCol w="672860">
                  <a:extLst>
                    <a:ext uri="{9D8B030D-6E8A-4147-A177-3AD203B41FA5}">
                      <a16:colId xmlns:a16="http://schemas.microsoft.com/office/drawing/2014/main" val="624480216"/>
                    </a:ext>
                  </a:extLst>
                </a:gridCol>
                <a:gridCol w="992038">
                  <a:extLst>
                    <a:ext uri="{9D8B030D-6E8A-4147-A177-3AD203B41FA5}">
                      <a16:colId xmlns:a16="http://schemas.microsoft.com/office/drawing/2014/main" val="3305557566"/>
                    </a:ext>
                  </a:extLst>
                </a:gridCol>
                <a:gridCol w="802256">
                  <a:extLst>
                    <a:ext uri="{9D8B030D-6E8A-4147-A177-3AD203B41FA5}">
                      <a16:colId xmlns:a16="http://schemas.microsoft.com/office/drawing/2014/main" val="1241235181"/>
                    </a:ext>
                  </a:extLst>
                </a:gridCol>
              </a:tblGrid>
              <a:tr h="205028">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extLst>
                  <a:ext uri="{0D108BD9-81ED-4DB2-BD59-A6C34878D82A}">
                    <a16:rowId xmlns:a16="http://schemas.microsoft.com/office/drawing/2014/main" val="1189579334"/>
                  </a:ext>
                </a:extLst>
              </a:tr>
              <a:tr h="208619">
                <a:tc>
                  <a:txBody>
                    <a:bodyPr/>
                    <a:lstStyle/>
                    <a:p>
                      <a:r>
                        <a:rPr lang="en-GB" sz="1400" dirty="0"/>
                        <a:t>01/04</a:t>
                      </a:r>
                    </a:p>
                  </a:txBody>
                  <a:tcPr/>
                </a:tc>
                <a:tc>
                  <a:txBody>
                    <a:bodyPr/>
                    <a:lstStyle/>
                    <a:p>
                      <a:r>
                        <a:rPr lang="en-GB" sz="1400" dirty="0"/>
                        <a:t>Bal b/d</a:t>
                      </a:r>
                    </a:p>
                  </a:txBody>
                  <a:tcPr/>
                </a:tc>
                <a:tc>
                  <a:txBody>
                    <a:bodyPr/>
                    <a:lstStyle/>
                    <a:p>
                      <a:r>
                        <a:rPr lang="en-GB" sz="1400" dirty="0"/>
                        <a:t>2,921.50</a:t>
                      </a:r>
                    </a:p>
                  </a:txBody>
                  <a:tcPr/>
                </a:tc>
                <a:tc>
                  <a:txBody>
                    <a:bodyPr/>
                    <a:lstStyle/>
                    <a:p>
                      <a:r>
                        <a:rPr lang="en-GB" sz="1400" dirty="0"/>
                        <a:t>03/04</a:t>
                      </a:r>
                    </a:p>
                  </a:txBody>
                  <a:tcPr/>
                </a:tc>
                <a:tc>
                  <a:txBody>
                    <a:bodyPr/>
                    <a:lstStyle/>
                    <a:p>
                      <a:r>
                        <a:rPr lang="en-GB" sz="1400" dirty="0"/>
                        <a:t>Insurance</a:t>
                      </a:r>
                    </a:p>
                  </a:txBody>
                  <a:tcPr/>
                </a:tc>
                <a:tc>
                  <a:txBody>
                    <a:bodyPr/>
                    <a:lstStyle/>
                    <a:p>
                      <a:r>
                        <a:rPr lang="en-GB" sz="1400" dirty="0">
                          <a:highlight>
                            <a:srgbClr val="FFFF00"/>
                          </a:highlight>
                        </a:rPr>
                        <a:t>500.00</a:t>
                      </a:r>
                    </a:p>
                  </a:txBody>
                  <a:tcPr/>
                </a:tc>
                <a:extLst>
                  <a:ext uri="{0D108BD9-81ED-4DB2-BD59-A6C34878D82A}">
                    <a16:rowId xmlns:a16="http://schemas.microsoft.com/office/drawing/2014/main" val="2430978239"/>
                  </a:ext>
                </a:extLst>
              </a:tr>
              <a:tr h="208619">
                <a:tc>
                  <a:txBody>
                    <a:bodyPr/>
                    <a:lstStyle/>
                    <a:p>
                      <a:r>
                        <a:rPr lang="en-GB" sz="1400" dirty="0"/>
                        <a:t>05/04</a:t>
                      </a:r>
                    </a:p>
                  </a:txBody>
                  <a:tcPr/>
                </a:tc>
                <a:tc>
                  <a:txBody>
                    <a:bodyPr/>
                    <a:lstStyle/>
                    <a:p>
                      <a:r>
                        <a:rPr lang="en-GB" sz="1400" dirty="0"/>
                        <a:t>Sales</a:t>
                      </a:r>
                    </a:p>
                  </a:txBody>
                  <a:tcPr/>
                </a:tc>
                <a:tc>
                  <a:txBody>
                    <a:bodyPr/>
                    <a:lstStyle/>
                    <a:p>
                      <a:r>
                        <a:rPr lang="en-GB" sz="1400" dirty="0">
                          <a:highlight>
                            <a:srgbClr val="FFFF00"/>
                          </a:highlight>
                        </a:rPr>
                        <a:t>640.00</a:t>
                      </a:r>
                    </a:p>
                  </a:txBody>
                  <a:tcPr/>
                </a:tc>
                <a:tc>
                  <a:txBody>
                    <a:bodyPr/>
                    <a:lstStyle/>
                    <a:p>
                      <a:r>
                        <a:rPr lang="en-GB" sz="1400" dirty="0"/>
                        <a:t>14/04</a:t>
                      </a:r>
                    </a:p>
                  </a:txBody>
                  <a:tcPr/>
                </a:tc>
                <a:tc>
                  <a:txBody>
                    <a:bodyPr/>
                    <a:lstStyle/>
                    <a:p>
                      <a:r>
                        <a:rPr lang="en-GB" sz="1400" dirty="0"/>
                        <a:t>Rent</a:t>
                      </a:r>
                    </a:p>
                  </a:txBody>
                  <a:tcPr/>
                </a:tc>
                <a:tc>
                  <a:txBody>
                    <a:bodyPr/>
                    <a:lstStyle/>
                    <a:p>
                      <a:r>
                        <a:rPr lang="en-GB" sz="1400" dirty="0">
                          <a:highlight>
                            <a:srgbClr val="FFFF00"/>
                          </a:highlight>
                        </a:rPr>
                        <a:t>600.00</a:t>
                      </a:r>
                    </a:p>
                  </a:txBody>
                  <a:tcPr/>
                </a:tc>
                <a:extLst>
                  <a:ext uri="{0D108BD9-81ED-4DB2-BD59-A6C34878D82A}">
                    <a16:rowId xmlns:a16="http://schemas.microsoft.com/office/drawing/2014/main" val="1898462818"/>
                  </a:ext>
                </a:extLst>
              </a:tr>
              <a:tr h="205028">
                <a:tc>
                  <a:txBody>
                    <a:bodyPr/>
                    <a:lstStyle/>
                    <a:p>
                      <a:r>
                        <a:rPr lang="en-GB" sz="1400" dirty="0"/>
                        <a:t>10/04</a:t>
                      </a:r>
                    </a:p>
                  </a:txBody>
                  <a:tcPr/>
                </a:tc>
                <a:tc>
                  <a:txBody>
                    <a:bodyPr/>
                    <a:lstStyle/>
                    <a:p>
                      <a:r>
                        <a:rPr lang="en-GB" sz="1400" dirty="0"/>
                        <a:t>Cash</a:t>
                      </a:r>
                    </a:p>
                  </a:txBody>
                  <a:tcPr/>
                </a:tc>
                <a:tc>
                  <a:txBody>
                    <a:bodyPr/>
                    <a:lstStyle/>
                    <a:p>
                      <a:r>
                        <a:rPr lang="en-GB" sz="1400" dirty="0">
                          <a:highlight>
                            <a:srgbClr val="FFFF00"/>
                          </a:highlight>
                        </a:rPr>
                        <a:t>150.00</a:t>
                      </a:r>
                    </a:p>
                  </a:txBody>
                  <a:tcPr/>
                </a:tc>
                <a:tc>
                  <a:txBody>
                    <a:bodyPr/>
                    <a:lstStyle/>
                    <a:p>
                      <a:r>
                        <a:rPr lang="en-GB" sz="1400" dirty="0"/>
                        <a:t>18/04</a:t>
                      </a:r>
                    </a:p>
                  </a:txBody>
                  <a:tcPr/>
                </a:tc>
                <a:tc>
                  <a:txBody>
                    <a:bodyPr/>
                    <a:lstStyle/>
                    <a:p>
                      <a:r>
                        <a:rPr lang="en-GB" sz="1400" dirty="0"/>
                        <a:t>Purchases</a:t>
                      </a:r>
                    </a:p>
                  </a:txBody>
                  <a:tcPr/>
                </a:tc>
                <a:tc>
                  <a:txBody>
                    <a:bodyPr/>
                    <a:lstStyle/>
                    <a:p>
                      <a:r>
                        <a:rPr lang="en-GB" sz="1400" dirty="0">
                          <a:highlight>
                            <a:srgbClr val="FFFF00"/>
                          </a:highlight>
                        </a:rPr>
                        <a:t>330.00</a:t>
                      </a:r>
                    </a:p>
                  </a:txBody>
                  <a:tcPr/>
                </a:tc>
                <a:extLst>
                  <a:ext uri="{0D108BD9-81ED-4DB2-BD59-A6C34878D82A}">
                    <a16:rowId xmlns:a16="http://schemas.microsoft.com/office/drawing/2014/main" val="3558726346"/>
                  </a:ext>
                </a:extLst>
              </a:tr>
              <a:tr h="152400">
                <a:tc>
                  <a:txBody>
                    <a:bodyPr/>
                    <a:lstStyle/>
                    <a:p>
                      <a:r>
                        <a:rPr lang="en-GB" sz="1400" dirty="0"/>
                        <a:t>11/04</a:t>
                      </a:r>
                    </a:p>
                  </a:txBody>
                  <a:tcPr/>
                </a:tc>
                <a:tc>
                  <a:txBody>
                    <a:bodyPr/>
                    <a:lstStyle/>
                    <a:p>
                      <a:r>
                        <a:rPr lang="en-GB" sz="1400" dirty="0"/>
                        <a:t>Sales</a:t>
                      </a:r>
                    </a:p>
                  </a:txBody>
                  <a:tcPr/>
                </a:tc>
                <a:tc>
                  <a:txBody>
                    <a:bodyPr/>
                    <a:lstStyle/>
                    <a:p>
                      <a:r>
                        <a:rPr lang="en-GB" sz="1400" dirty="0">
                          <a:highlight>
                            <a:srgbClr val="FFFF00"/>
                          </a:highlight>
                        </a:rPr>
                        <a:t>895.00</a:t>
                      </a:r>
                    </a:p>
                  </a:txBody>
                  <a:tcPr/>
                </a:tc>
                <a:tc>
                  <a:txBody>
                    <a:bodyPr/>
                    <a:lstStyle/>
                    <a:p>
                      <a:r>
                        <a:rPr lang="en-GB" sz="1400" dirty="0"/>
                        <a:t>20/04</a:t>
                      </a:r>
                    </a:p>
                  </a:txBody>
                  <a:tcPr/>
                </a:tc>
                <a:tc>
                  <a:txBody>
                    <a:bodyPr/>
                    <a:lstStyle/>
                    <a:p>
                      <a:r>
                        <a:rPr lang="en-GB" sz="1400" dirty="0"/>
                        <a:t>Purchases</a:t>
                      </a:r>
                    </a:p>
                  </a:txBody>
                  <a:tcPr/>
                </a:tc>
                <a:tc>
                  <a:txBody>
                    <a:bodyPr/>
                    <a:lstStyle/>
                    <a:p>
                      <a:r>
                        <a:rPr lang="en-GB" sz="1400" dirty="0">
                          <a:highlight>
                            <a:srgbClr val="FFFF00"/>
                          </a:highlight>
                        </a:rPr>
                        <a:t>760.00</a:t>
                      </a:r>
                    </a:p>
                  </a:txBody>
                  <a:tcPr/>
                </a:tc>
                <a:extLst>
                  <a:ext uri="{0D108BD9-81ED-4DB2-BD59-A6C34878D82A}">
                    <a16:rowId xmlns:a16="http://schemas.microsoft.com/office/drawing/2014/main" val="111038608"/>
                  </a:ext>
                </a:extLst>
              </a:tr>
              <a:tr h="152400">
                <a:tc>
                  <a:txBody>
                    <a:bodyPr/>
                    <a:lstStyle/>
                    <a:p>
                      <a:r>
                        <a:rPr lang="en-GB" sz="1400" dirty="0"/>
                        <a:t>16/04</a:t>
                      </a:r>
                    </a:p>
                  </a:txBody>
                  <a:tcPr/>
                </a:tc>
                <a:tc>
                  <a:txBody>
                    <a:bodyPr/>
                    <a:lstStyle/>
                    <a:p>
                      <a:r>
                        <a:rPr lang="en-GB" sz="1400" dirty="0"/>
                        <a:t>Sales</a:t>
                      </a:r>
                    </a:p>
                  </a:txBody>
                  <a:tcPr/>
                </a:tc>
                <a:tc>
                  <a:txBody>
                    <a:bodyPr/>
                    <a:lstStyle/>
                    <a:p>
                      <a:r>
                        <a:rPr lang="en-GB" sz="1400" dirty="0"/>
                        <a:t>412.00</a:t>
                      </a:r>
                    </a:p>
                  </a:txBody>
                  <a:tcPr/>
                </a:tc>
                <a:tc>
                  <a:txBody>
                    <a:bodyPr/>
                    <a:lstStyle/>
                    <a:p>
                      <a:r>
                        <a:rPr lang="en-GB" sz="1400" dirty="0"/>
                        <a:t>21/04</a:t>
                      </a:r>
                    </a:p>
                  </a:txBody>
                  <a:tcPr/>
                </a:tc>
                <a:tc>
                  <a:txBody>
                    <a:bodyPr/>
                    <a:lstStyle/>
                    <a:p>
                      <a:r>
                        <a:rPr lang="en-GB" sz="1400" dirty="0"/>
                        <a:t>Purchases</a:t>
                      </a:r>
                    </a:p>
                  </a:txBody>
                  <a:tcPr/>
                </a:tc>
                <a:tc>
                  <a:txBody>
                    <a:bodyPr/>
                    <a:lstStyle/>
                    <a:p>
                      <a:r>
                        <a:rPr lang="en-GB" sz="1400" dirty="0"/>
                        <a:t>367.00</a:t>
                      </a:r>
                    </a:p>
                  </a:txBody>
                  <a:tcPr/>
                </a:tc>
                <a:extLst>
                  <a:ext uri="{0D108BD9-81ED-4DB2-BD59-A6C34878D82A}">
                    <a16:rowId xmlns:a16="http://schemas.microsoft.com/office/drawing/2014/main" val="3578766303"/>
                  </a:ext>
                </a:extLst>
              </a:tr>
            </a:tbl>
          </a:graphicData>
        </a:graphic>
      </p:graphicFrame>
    </p:spTree>
    <p:extLst>
      <p:ext uri="{BB962C8B-B14F-4D97-AF65-F5344CB8AC3E}">
        <p14:creationId xmlns:p14="http://schemas.microsoft.com/office/powerpoint/2010/main" val="3962267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2E9DDA-DE04-86C6-89D9-AD4C38E758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6F1768-FA1B-2B41-E57B-81715B4FE61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Bank Reconciliation</a:t>
            </a:r>
          </a:p>
        </p:txBody>
      </p:sp>
      <p:sp>
        <p:nvSpPr>
          <p:cNvPr id="3" name="Content Placeholder 2">
            <a:extLst>
              <a:ext uri="{FF2B5EF4-FFF2-40B4-BE49-F238E27FC236}">
                <a16:creationId xmlns:a16="http://schemas.microsoft.com/office/drawing/2014/main" id="{13516D5C-4C89-6D45-DF02-EAED2D3DB0D7}"/>
              </a:ext>
            </a:extLst>
          </p:cNvPr>
          <p:cNvSpPr>
            <a:spLocks noGrp="1"/>
          </p:cNvSpPr>
          <p:nvPr>
            <p:ph idx="1"/>
          </p:nvPr>
        </p:nvSpPr>
        <p:spPr>
          <a:xfrm>
            <a:off x="838200" y="982115"/>
            <a:ext cx="10515600" cy="4351338"/>
          </a:xfrm>
        </p:spPr>
        <p:txBody>
          <a:bodyPr>
            <a:normAutofit/>
          </a:bodyPr>
          <a:lstStyle/>
          <a:p>
            <a:pPr marL="0" indent="0">
              <a:buNone/>
            </a:pPr>
            <a:r>
              <a:rPr lang="en-US" sz="1800" dirty="0">
                <a:solidFill>
                  <a:schemeClr val="bg1"/>
                </a:solidFill>
                <a:latin typeface="Montserrat" pitchFamily="2" charset="77"/>
              </a:rPr>
              <a:t>Step 1 - Match transactions in both the Cash Book and the Bank Statement</a:t>
            </a:r>
          </a:p>
        </p:txBody>
      </p:sp>
      <p:graphicFrame>
        <p:nvGraphicFramePr>
          <p:cNvPr id="4" name="Table 3">
            <a:extLst>
              <a:ext uri="{FF2B5EF4-FFF2-40B4-BE49-F238E27FC236}">
                <a16:creationId xmlns:a16="http://schemas.microsoft.com/office/drawing/2014/main" id="{55BF171A-D75B-BA38-393B-70D946F29A71}"/>
              </a:ext>
            </a:extLst>
          </p:cNvPr>
          <p:cNvGraphicFramePr>
            <a:graphicFrameLocks noGrp="1"/>
          </p:cNvGraphicFramePr>
          <p:nvPr>
            <p:extLst>
              <p:ext uri="{D42A27DB-BD31-4B8C-83A1-F6EECF244321}">
                <p14:modId xmlns:p14="http://schemas.microsoft.com/office/powerpoint/2010/main" val="1246755798"/>
              </p:ext>
            </p:extLst>
          </p:nvPr>
        </p:nvGraphicFramePr>
        <p:xfrm>
          <a:off x="392980" y="1489753"/>
          <a:ext cx="5774906" cy="3962400"/>
        </p:xfrm>
        <a:graphic>
          <a:graphicData uri="http://schemas.openxmlformats.org/drawingml/2006/table">
            <a:tbl>
              <a:tblPr firstRow="1" bandRow="1">
                <a:tableStyleId>{5C22544A-7EE6-4342-B048-85BDC9FD1C3A}</a:tableStyleId>
              </a:tblPr>
              <a:tblGrid>
                <a:gridCol w="774982">
                  <a:extLst>
                    <a:ext uri="{9D8B030D-6E8A-4147-A177-3AD203B41FA5}">
                      <a16:colId xmlns:a16="http://schemas.microsoft.com/office/drawing/2014/main" val="3362998279"/>
                    </a:ext>
                  </a:extLst>
                </a:gridCol>
                <a:gridCol w="1534981">
                  <a:extLst>
                    <a:ext uri="{9D8B030D-6E8A-4147-A177-3AD203B41FA5}">
                      <a16:colId xmlns:a16="http://schemas.microsoft.com/office/drawing/2014/main" val="2441328689"/>
                    </a:ext>
                  </a:extLst>
                </a:gridCol>
                <a:gridCol w="1153065">
                  <a:extLst>
                    <a:ext uri="{9D8B030D-6E8A-4147-A177-3AD203B41FA5}">
                      <a16:colId xmlns:a16="http://schemas.microsoft.com/office/drawing/2014/main" val="3689752770"/>
                    </a:ext>
                  </a:extLst>
                </a:gridCol>
                <a:gridCol w="1156897">
                  <a:extLst>
                    <a:ext uri="{9D8B030D-6E8A-4147-A177-3AD203B41FA5}">
                      <a16:colId xmlns:a16="http://schemas.microsoft.com/office/drawing/2014/main" val="3034290462"/>
                    </a:ext>
                  </a:extLst>
                </a:gridCol>
                <a:gridCol w="1154981">
                  <a:extLst>
                    <a:ext uri="{9D8B030D-6E8A-4147-A177-3AD203B41FA5}">
                      <a16:colId xmlns:a16="http://schemas.microsoft.com/office/drawing/2014/main" val="3586189613"/>
                    </a:ext>
                  </a:extLst>
                </a:gridCol>
              </a:tblGrid>
              <a:tr h="273736">
                <a:tc>
                  <a:txBody>
                    <a:bodyPr/>
                    <a:lstStyle/>
                    <a:p>
                      <a:r>
                        <a:rPr lang="en-GB" sz="1400" dirty="0"/>
                        <a:t>Date</a:t>
                      </a:r>
                    </a:p>
                  </a:txBody>
                  <a:tcPr/>
                </a:tc>
                <a:tc>
                  <a:txBody>
                    <a:bodyPr/>
                    <a:lstStyle/>
                    <a:p>
                      <a:r>
                        <a:rPr lang="en-GB" sz="1400" dirty="0"/>
                        <a:t>Details</a:t>
                      </a:r>
                    </a:p>
                  </a:txBody>
                  <a:tcPr/>
                </a:tc>
                <a:tc>
                  <a:txBody>
                    <a:bodyPr/>
                    <a:lstStyle/>
                    <a:p>
                      <a:r>
                        <a:rPr lang="en-GB" sz="1400" dirty="0"/>
                        <a:t>Payments (£)</a:t>
                      </a:r>
                    </a:p>
                  </a:txBody>
                  <a:tcPr/>
                </a:tc>
                <a:tc>
                  <a:txBody>
                    <a:bodyPr/>
                    <a:lstStyle/>
                    <a:p>
                      <a:r>
                        <a:rPr lang="en-GB" sz="1400" dirty="0"/>
                        <a:t>Receipts (£)</a:t>
                      </a:r>
                    </a:p>
                  </a:txBody>
                  <a:tcPr/>
                </a:tc>
                <a:tc>
                  <a:txBody>
                    <a:bodyPr/>
                    <a:lstStyle/>
                    <a:p>
                      <a:r>
                        <a:rPr lang="en-GB" sz="1400" dirty="0"/>
                        <a:t>Balance (£)</a:t>
                      </a:r>
                    </a:p>
                  </a:txBody>
                  <a:tcPr/>
                </a:tc>
                <a:extLst>
                  <a:ext uri="{0D108BD9-81ED-4DB2-BD59-A6C34878D82A}">
                    <a16:rowId xmlns:a16="http://schemas.microsoft.com/office/drawing/2014/main" val="1698302123"/>
                  </a:ext>
                </a:extLst>
              </a:tr>
              <a:tr h="258772">
                <a:tc>
                  <a:txBody>
                    <a:bodyPr/>
                    <a:lstStyle/>
                    <a:p>
                      <a:r>
                        <a:rPr lang="en-GB" sz="1400" dirty="0"/>
                        <a:t>01/04</a:t>
                      </a:r>
                    </a:p>
                  </a:txBody>
                  <a:tcPr/>
                </a:tc>
                <a:tc>
                  <a:txBody>
                    <a:bodyPr/>
                    <a:lstStyle/>
                    <a:p>
                      <a:r>
                        <a:rPr lang="en-GB" sz="1400" dirty="0"/>
                        <a:t>Balance b/d</a:t>
                      </a:r>
                    </a:p>
                  </a:txBody>
                  <a:tcPr/>
                </a:tc>
                <a:tc>
                  <a:txBody>
                    <a:bodyPr/>
                    <a:lstStyle/>
                    <a:p>
                      <a:endParaRPr lang="en-GB" sz="1400"/>
                    </a:p>
                  </a:txBody>
                  <a:tcPr/>
                </a:tc>
                <a:tc>
                  <a:txBody>
                    <a:bodyPr/>
                    <a:lstStyle/>
                    <a:p>
                      <a:endParaRPr lang="en-GB" sz="1400"/>
                    </a:p>
                  </a:txBody>
                  <a:tcPr/>
                </a:tc>
                <a:tc>
                  <a:txBody>
                    <a:bodyPr/>
                    <a:lstStyle/>
                    <a:p>
                      <a:r>
                        <a:rPr lang="en-GB" sz="1400" dirty="0">
                          <a:highlight>
                            <a:srgbClr val="00FF00"/>
                          </a:highlight>
                        </a:rPr>
                        <a:t>3,046.50</a:t>
                      </a:r>
                    </a:p>
                  </a:txBody>
                  <a:tcPr/>
                </a:tc>
                <a:extLst>
                  <a:ext uri="{0D108BD9-81ED-4DB2-BD59-A6C34878D82A}">
                    <a16:rowId xmlns:a16="http://schemas.microsoft.com/office/drawing/2014/main" val="1052842622"/>
                  </a:ext>
                </a:extLst>
              </a:tr>
              <a:tr h="258772">
                <a:tc>
                  <a:txBody>
                    <a:bodyPr/>
                    <a:lstStyle/>
                    <a:p>
                      <a:r>
                        <a:rPr lang="en-GB" sz="1400" dirty="0"/>
                        <a:t>03/04</a:t>
                      </a:r>
                    </a:p>
                  </a:txBody>
                  <a:tcPr/>
                </a:tc>
                <a:tc>
                  <a:txBody>
                    <a:bodyPr/>
                    <a:lstStyle/>
                    <a:p>
                      <a:r>
                        <a:rPr lang="en-GB" sz="1400" dirty="0"/>
                        <a:t>DD (Insurance)</a:t>
                      </a:r>
                    </a:p>
                  </a:txBody>
                  <a:tcPr/>
                </a:tc>
                <a:tc>
                  <a:txBody>
                    <a:bodyPr/>
                    <a:lstStyle/>
                    <a:p>
                      <a:r>
                        <a:rPr lang="en-GB" sz="1400" dirty="0">
                          <a:highlight>
                            <a:srgbClr val="FFFF00"/>
                          </a:highlight>
                        </a:rPr>
                        <a:t>500.00</a:t>
                      </a:r>
                    </a:p>
                  </a:txBody>
                  <a:tcPr/>
                </a:tc>
                <a:tc>
                  <a:txBody>
                    <a:bodyPr/>
                    <a:lstStyle/>
                    <a:p>
                      <a:endParaRPr lang="en-GB" sz="1400"/>
                    </a:p>
                  </a:txBody>
                  <a:tcPr/>
                </a:tc>
                <a:tc>
                  <a:txBody>
                    <a:bodyPr/>
                    <a:lstStyle/>
                    <a:p>
                      <a:r>
                        <a:rPr lang="en-GB" sz="1400" dirty="0"/>
                        <a:t>2,546.50</a:t>
                      </a:r>
                    </a:p>
                  </a:txBody>
                  <a:tcPr/>
                </a:tc>
                <a:extLst>
                  <a:ext uri="{0D108BD9-81ED-4DB2-BD59-A6C34878D82A}">
                    <a16:rowId xmlns:a16="http://schemas.microsoft.com/office/drawing/2014/main" val="1686213760"/>
                  </a:ext>
                </a:extLst>
              </a:tr>
              <a:tr h="258772">
                <a:tc>
                  <a:txBody>
                    <a:bodyPr/>
                    <a:lstStyle/>
                    <a:p>
                      <a:r>
                        <a:rPr lang="en-GB" sz="1400" dirty="0"/>
                        <a:t>04/04</a:t>
                      </a:r>
                    </a:p>
                  </a:txBody>
                  <a:tcPr/>
                </a:tc>
                <a:tc>
                  <a:txBody>
                    <a:bodyPr/>
                    <a:lstStyle/>
                    <a:p>
                      <a:r>
                        <a:rPr lang="en-GB" sz="1400" dirty="0"/>
                        <a:t>Cheque 000319</a:t>
                      </a:r>
                    </a:p>
                  </a:txBody>
                  <a:tcPr/>
                </a:tc>
                <a:tc>
                  <a:txBody>
                    <a:bodyPr/>
                    <a:lstStyle/>
                    <a:p>
                      <a:r>
                        <a:rPr lang="en-GB" sz="1400" dirty="0">
                          <a:highlight>
                            <a:srgbClr val="00FF00"/>
                          </a:highlight>
                        </a:rPr>
                        <a:t>125.00</a:t>
                      </a:r>
                    </a:p>
                  </a:txBody>
                  <a:tcPr/>
                </a:tc>
                <a:tc>
                  <a:txBody>
                    <a:bodyPr/>
                    <a:lstStyle/>
                    <a:p>
                      <a:endParaRPr lang="en-GB" sz="1400"/>
                    </a:p>
                  </a:txBody>
                  <a:tcPr/>
                </a:tc>
                <a:tc>
                  <a:txBody>
                    <a:bodyPr/>
                    <a:lstStyle/>
                    <a:p>
                      <a:r>
                        <a:rPr lang="en-GB" sz="1400" dirty="0"/>
                        <a:t>2,421.50</a:t>
                      </a:r>
                    </a:p>
                  </a:txBody>
                  <a:tcPr/>
                </a:tc>
                <a:extLst>
                  <a:ext uri="{0D108BD9-81ED-4DB2-BD59-A6C34878D82A}">
                    <a16:rowId xmlns:a16="http://schemas.microsoft.com/office/drawing/2014/main" val="501734922"/>
                  </a:ext>
                </a:extLst>
              </a:tr>
              <a:tr h="258772">
                <a:tc>
                  <a:txBody>
                    <a:bodyPr/>
                    <a:lstStyle/>
                    <a:p>
                      <a:r>
                        <a:rPr lang="en-GB" sz="1400" dirty="0"/>
                        <a:t>07/04</a:t>
                      </a:r>
                    </a:p>
                  </a:txBody>
                  <a:tcPr/>
                </a:tc>
                <a:tc>
                  <a:txBody>
                    <a:bodyPr/>
                    <a:lstStyle/>
                    <a:p>
                      <a:r>
                        <a:rPr lang="en-GB" sz="1400" dirty="0"/>
                        <a:t>Cheque 004298</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640.00</a:t>
                      </a:r>
                    </a:p>
                  </a:txBody>
                  <a:tcPr/>
                </a:tc>
                <a:tc>
                  <a:txBody>
                    <a:bodyPr/>
                    <a:lstStyle/>
                    <a:p>
                      <a:r>
                        <a:rPr lang="en-GB" sz="1400" dirty="0"/>
                        <a:t>3,061.50</a:t>
                      </a:r>
                    </a:p>
                  </a:txBody>
                  <a:tcPr/>
                </a:tc>
                <a:extLst>
                  <a:ext uri="{0D108BD9-81ED-4DB2-BD59-A6C34878D82A}">
                    <a16:rowId xmlns:a16="http://schemas.microsoft.com/office/drawing/2014/main" val="3775806399"/>
                  </a:ext>
                </a:extLst>
              </a:tr>
              <a:tr h="258772">
                <a:tc>
                  <a:txBody>
                    <a:bodyPr/>
                    <a:lstStyle/>
                    <a:p>
                      <a:r>
                        <a:rPr lang="en-GB" sz="1400" dirty="0"/>
                        <a:t>10/04</a:t>
                      </a:r>
                    </a:p>
                  </a:txBody>
                  <a:tcPr/>
                </a:tc>
                <a:tc>
                  <a:txBody>
                    <a:bodyPr/>
                    <a:lstStyle/>
                    <a:p>
                      <a:r>
                        <a:rPr lang="en-GB" sz="1400" dirty="0"/>
                        <a:t>Deposit</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150.00</a:t>
                      </a:r>
                    </a:p>
                  </a:txBody>
                  <a:tcPr/>
                </a:tc>
                <a:tc>
                  <a:txBody>
                    <a:bodyPr/>
                    <a:lstStyle/>
                    <a:p>
                      <a:r>
                        <a:rPr lang="en-GB" sz="1400" dirty="0"/>
                        <a:t>3,211.50</a:t>
                      </a:r>
                    </a:p>
                  </a:txBody>
                  <a:tcPr/>
                </a:tc>
                <a:extLst>
                  <a:ext uri="{0D108BD9-81ED-4DB2-BD59-A6C34878D82A}">
                    <a16:rowId xmlns:a16="http://schemas.microsoft.com/office/drawing/2014/main" val="2511654609"/>
                  </a:ext>
                </a:extLst>
              </a:tr>
              <a:tr h="273736">
                <a:tc>
                  <a:txBody>
                    <a:bodyPr/>
                    <a:lstStyle/>
                    <a:p>
                      <a:r>
                        <a:rPr lang="en-GB" sz="1400" dirty="0"/>
                        <a:t>11/04</a:t>
                      </a:r>
                    </a:p>
                  </a:txBody>
                  <a:tcPr/>
                </a:tc>
                <a:tc>
                  <a:txBody>
                    <a:bodyPr/>
                    <a:lstStyle/>
                    <a:p>
                      <a:r>
                        <a:rPr lang="en-GB" sz="1400" dirty="0"/>
                        <a:t>Debit Card Receipt</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895.00</a:t>
                      </a:r>
                    </a:p>
                  </a:txBody>
                  <a:tcPr/>
                </a:tc>
                <a:tc>
                  <a:txBody>
                    <a:bodyPr/>
                    <a:lstStyle/>
                    <a:p>
                      <a:r>
                        <a:rPr lang="en-GB" sz="1400" dirty="0"/>
                        <a:t>4,106.50</a:t>
                      </a:r>
                    </a:p>
                  </a:txBody>
                  <a:tcPr/>
                </a:tc>
                <a:extLst>
                  <a:ext uri="{0D108BD9-81ED-4DB2-BD59-A6C34878D82A}">
                    <a16:rowId xmlns:a16="http://schemas.microsoft.com/office/drawing/2014/main" val="3407273629"/>
                  </a:ext>
                </a:extLst>
              </a:tr>
              <a:tr h="258772">
                <a:tc>
                  <a:txBody>
                    <a:bodyPr/>
                    <a:lstStyle/>
                    <a:p>
                      <a:r>
                        <a:rPr lang="en-GB" sz="1400" dirty="0"/>
                        <a:t>14/04</a:t>
                      </a:r>
                    </a:p>
                  </a:txBody>
                  <a:tcPr/>
                </a:tc>
                <a:tc>
                  <a:txBody>
                    <a:bodyPr/>
                    <a:lstStyle/>
                    <a:p>
                      <a:r>
                        <a:rPr lang="en-GB" sz="1400" dirty="0"/>
                        <a:t>DD (Rent)</a:t>
                      </a:r>
                    </a:p>
                  </a:txBody>
                  <a:tcPr/>
                </a:tc>
                <a:tc>
                  <a:txBody>
                    <a:bodyPr/>
                    <a:lstStyle/>
                    <a:p>
                      <a:r>
                        <a:rPr lang="en-GB" sz="1400" dirty="0">
                          <a:highlight>
                            <a:srgbClr val="FFFF00"/>
                          </a:highlight>
                        </a:rPr>
                        <a:t>600.00</a:t>
                      </a:r>
                    </a:p>
                  </a:txBody>
                  <a:tcPr/>
                </a:tc>
                <a:tc>
                  <a:txBody>
                    <a:bodyPr/>
                    <a:lstStyle/>
                    <a:p>
                      <a:endParaRPr lang="en-GB" sz="1400"/>
                    </a:p>
                  </a:txBody>
                  <a:tcPr/>
                </a:tc>
                <a:tc>
                  <a:txBody>
                    <a:bodyPr/>
                    <a:lstStyle/>
                    <a:p>
                      <a:r>
                        <a:rPr lang="en-GB" sz="1400" dirty="0"/>
                        <a:t>3,506.50</a:t>
                      </a:r>
                    </a:p>
                  </a:txBody>
                  <a:tcPr/>
                </a:tc>
                <a:extLst>
                  <a:ext uri="{0D108BD9-81ED-4DB2-BD59-A6C34878D82A}">
                    <a16:rowId xmlns:a16="http://schemas.microsoft.com/office/drawing/2014/main" val="1714963027"/>
                  </a:ext>
                </a:extLst>
              </a:tr>
              <a:tr h="258772">
                <a:tc>
                  <a:txBody>
                    <a:bodyPr/>
                    <a:lstStyle/>
                    <a:p>
                      <a:r>
                        <a:rPr lang="en-GB" sz="1400" dirty="0"/>
                        <a:t>18/04</a:t>
                      </a:r>
                    </a:p>
                  </a:txBody>
                  <a:tcPr/>
                </a:tc>
                <a:tc>
                  <a:txBody>
                    <a:bodyPr/>
                    <a:lstStyle/>
                    <a:p>
                      <a:r>
                        <a:rPr lang="en-GB" sz="1400" dirty="0"/>
                        <a:t>Cheque 000320</a:t>
                      </a:r>
                    </a:p>
                  </a:txBody>
                  <a:tcPr/>
                </a:tc>
                <a:tc>
                  <a:txBody>
                    <a:bodyPr/>
                    <a:lstStyle/>
                    <a:p>
                      <a:r>
                        <a:rPr lang="en-GB" sz="1400" dirty="0">
                          <a:highlight>
                            <a:srgbClr val="FFFF00"/>
                          </a:highlight>
                        </a:rPr>
                        <a:t>330.00</a:t>
                      </a:r>
                    </a:p>
                  </a:txBody>
                  <a:tcPr/>
                </a:tc>
                <a:tc>
                  <a:txBody>
                    <a:bodyPr/>
                    <a:lstStyle/>
                    <a:p>
                      <a:endParaRPr lang="en-GB" sz="1400" dirty="0"/>
                    </a:p>
                  </a:txBody>
                  <a:tcPr/>
                </a:tc>
                <a:tc>
                  <a:txBody>
                    <a:bodyPr/>
                    <a:lstStyle/>
                    <a:p>
                      <a:r>
                        <a:rPr lang="en-GB" sz="1400" dirty="0"/>
                        <a:t>3,176.50</a:t>
                      </a:r>
                    </a:p>
                  </a:txBody>
                  <a:tcPr/>
                </a:tc>
                <a:extLst>
                  <a:ext uri="{0D108BD9-81ED-4DB2-BD59-A6C34878D82A}">
                    <a16:rowId xmlns:a16="http://schemas.microsoft.com/office/drawing/2014/main" val="3870109572"/>
                  </a:ext>
                </a:extLst>
              </a:tr>
              <a:tr h="258772">
                <a:tc>
                  <a:txBody>
                    <a:bodyPr/>
                    <a:lstStyle/>
                    <a:p>
                      <a:r>
                        <a:rPr lang="en-GB" sz="1400" dirty="0"/>
                        <a:t>20/04</a:t>
                      </a:r>
                    </a:p>
                  </a:txBody>
                  <a:tcPr/>
                </a:tc>
                <a:tc>
                  <a:txBody>
                    <a:bodyPr/>
                    <a:lstStyle/>
                    <a:p>
                      <a:r>
                        <a:rPr lang="en-GB" sz="1400" dirty="0"/>
                        <a:t>Cheque 000321</a:t>
                      </a:r>
                    </a:p>
                  </a:txBody>
                  <a:tcPr/>
                </a:tc>
                <a:tc>
                  <a:txBody>
                    <a:bodyPr/>
                    <a:lstStyle/>
                    <a:p>
                      <a:r>
                        <a:rPr lang="en-GB" sz="1400" dirty="0">
                          <a:highlight>
                            <a:srgbClr val="FFFF00"/>
                          </a:highlight>
                        </a:rPr>
                        <a:t>760.00</a:t>
                      </a:r>
                    </a:p>
                  </a:txBody>
                  <a:tcPr/>
                </a:tc>
                <a:tc>
                  <a:txBody>
                    <a:bodyPr/>
                    <a:lstStyle/>
                    <a:p>
                      <a:endParaRPr lang="en-GB" sz="1400" dirty="0"/>
                    </a:p>
                  </a:txBody>
                  <a:tcPr/>
                </a:tc>
                <a:tc>
                  <a:txBody>
                    <a:bodyPr/>
                    <a:lstStyle/>
                    <a:p>
                      <a:r>
                        <a:rPr lang="en-GB" sz="1400" dirty="0"/>
                        <a:t>2,416.50</a:t>
                      </a:r>
                    </a:p>
                  </a:txBody>
                  <a:tcPr/>
                </a:tc>
                <a:extLst>
                  <a:ext uri="{0D108BD9-81ED-4DB2-BD59-A6C34878D82A}">
                    <a16:rowId xmlns:a16="http://schemas.microsoft.com/office/drawing/2014/main" val="317861888"/>
                  </a:ext>
                </a:extLst>
              </a:tr>
              <a:tr h="258772">
                <a:tc>
                  <a:txBody>
                    <a:bodyPr/>
                    <a:lstStyle/>
                    <a:p>
                      <a:r>
                        <a:rPr lang="en-GB" sz="1400" dirty="0"/>
                        <a:t>23/04</a:t>
                      </a:r>
                    </a:p>
                  </a:txBody>
                  <a:tcPr/>
                </a:tc>
                <a:tc>
                  <a:txBody>
                    <a:bodyPr/>
                    <a:lstStyle/>
                    <a:p>
                      <a:r>
                        <a:rPr lang="en-GB" sz="1400" dirty="0"/>
                        <a:t>Deposit</a:t>
                      </a:r>
                    </a:p>
                  </a:txBody>
                  <a:tcPr/>
                </a:tc>
                <a:tc>
                  <a:txBody>
                    <a:bodyPr/>
                    <a:lstStyle/>
                    <a:p>
                      <a:endParaRPr lang="en-GB" sz="1400"/>
                    </a:p>
                  </a:txBody>
                  <a:tcPr/>
                </a:tc>
                <a:tc>
                  <a:txBody>
                    <a:bodyPr/>
                    <a:lstStyle/>
                    <a:p>
                      <a:r>
                        <a:rPr lang="en-GB" sz="1400" dirty="0"/>
                        <a:t>250.00</a:t>
                      </a:r>
                    </a:p>
                  </a:txBody>
                  <a:tcPr/>
                </a:tc>
                <a:tc>
                  <a:txBody>
                    <a:bodyPr/>
                    <a:lstStyle/>
                    <a:p>
                      <a:r>
                        <a:rPr lang="en-GB" sz="1400" dirty="0"/>
                        <a:t>2,666.50</a:t>
                      </a:r>
                    </a:p>
                  </a:txBody>
                  <a:tcPr/>
                </a:tc>
                <a:extLst>
                  <a:ext uri="{0D108BD9-81ED-4DB2-BD59-A6C34878D82A}">
                    <a16:rowId xmlns:a16="http://schemas.microsoft.com/office/drawing/2014/main" val="306022178"/>
                  </a:ext>
                </a:extLst>
              </a:tr>
              <a:tr h="258772">
                <a:tc>
                  <a:txBody>
                    <a:bodyPr/>
                    <a:lstStyle/>
                    <a:p>
                      <a:r>
                        <a:rPr lang="en-GB" sz="1400" dirty="0"/>
                        <a:t>27/04</a:t>
                      </a:r>
                    </a:p>
                  </a:txBody>
                  <a:tcPr/>
                </a:tc>
                <a:tc>
                  <a:txBody>
                    <a:bodyPr/>
                    <a:lstStyle/>
                    <a:p>
                      <a:r>
                        <a:rPr lang="en-GB" sz="1400" dirty="0"/>
                        <a:t>Cheque 198444</a:t>
                      </a:r>
                    </a:p>
                  </a:txBody>
                  <a:tcPr/>
                </a:tc>
                <a:tc>
                  <a:txBody>
                    <a:bodyPr/>
                    <a:lstStyle/>
                    <a:p>
                      <a:endParaRPr lang="en-GB" sz="1400"/>
                    </a:p>
                  </a:txBody>
                  <a:tcPr/>
                </a:tc>
                <a:tc>
                  <a:txBody>
                    <a:bodyPr/>
                    <a:lstStyle/>
                    <a:p>
                      <a:r>
                        <a:rPr lang="en-GB" sz="1400" dirty="0"/>
                        <a:t>1,450.00</a:t>
                      </a:r>
                    </a:p>
                  </a:txBody>
                  <a:tcPr/>
                </a:tc>
                <a:tc>
                  <a:txBody>
                    <a:bodyPr/>
                    <a:lstStyle/>
                    <a:p>
                      <a:r>
                        <a:rPr lang="en-GB" sz="1400" dirty="0"/>
                        <a:t>4,116.50</a:t>
                      </a:r>
                    </a:p>
                  </a:txBody>
                  <a:tcPr/>
                </a:tc>
                <a:extLst>
                  <a:ext uri="{0D108BD9-81ED-4DB2-BD59-A6C34878D82A}">
                    <a16:rowId xmlns:a16="http://schemas.microsoft.com/office/drawing/2014/main" val="3428815787"/>
                  </a:ext>
                </a:extLst>
              </a:tr>
              <a:tr h="258772">
                <a:tc>
                  <a:txBody>
                    <a:bodyPr/>
                    <a:lstStyle/>
                    <a:p>
                      <a:r>
                        <a:rPr lang="en-GB" sz="1400" dirty="0"/>
                        <a:t>30/04</a:t>
                      </a:r>
                    </a:p>
                  </a:txBody>
                  <a:tcPr/>
                </a:tc>
                <a:tc>
                  <a:txBody>
                    <a:bodyPr/>
                    <a:lstStyle/>
                    <a:p>
                      <a:r>
                        <a:rPr lang="en-GB" sz="1400" dirty="0"/>
                        <a:t>Bank Charges</a:t>
                      </a:r>
                    </a:p>
                  </a:txBody>
                  <a:tcPr/>
                </a:tc>
                <a:tc>
                  <a:txBody>
                    <a:bodyPr/>
                    <a:lstStyle/>
                    <a:p>
                      <a:r>
                        <a:rPr lang="en-GB" sz="1400" dirty="0"/>
                        <a:t>30.00</a:t>
                      </a:r>
                    </a:p>
                  </a:txBody>
                  <a:tcPr/>
                </a:tc>
                <a:tc>
                  <a:txBody>
                    <a:bodyPr/>
                    <a:lstStyle/>
                    <a:p>
                      <a:endParaRPr lang="en-GB" sz="1400" dirty="0"/>
                    </a:p>
                  </a:txBody>
                  <a:tcPr/>
                </a:tc>
                <a:tc>
                  <a:txBody>
                    <a:bodyPr/>
                    <a:lstStyle/>
                    <a:p>
                      <a:r>
                        <a:rPr lang="en-GB" sz="1400" dirty="0"/>
                        <a:t>4,086.50</a:t>
                      </a:r>
                    </a:p>
                  </a:txBody>
                  <a:tcPr/>
                </a:tc>
                <a:extLst>
                  <a:ext uri="{0D108BD9-81ED-4DB2-BD59-A6C34878D82A}">
                    <a16:rowId xmlns:a16="http://schemas.microsoft.com/office/drawing/2014/main" val="588960013"/>
                  </a:ext>
                </a:extLst>
              </a:tr>
            </a:tbl>
          </a:graphicData>
        </a:graphic>
      </p:graphicFrame>
      <p:graphicFrame>
        <p:nvGraphicFramePr>
          <p:cNvPr id="5" name="Table 4">
            <a:extLst>
              <a:ext uri="{FF2B5EF4-FFF2-40B4-BE49-F238E27FC236}">
                <a16:creationId xmlns:a16="http://schemas.microsoft.com/office/drawing/2014/main" id="{EB436343-D932-F353-7947-7BED2D156FA8}"/>
              </a:ext>
            </a:extLst>
          </p:cNvPr>
          <p:cNvGraphicFramePr>
            <a:graphicFrameLocks noGrp="1"/>
          </p:cNvGraphicFramePr>
          <p:nvPr>
            <p:extLst>
              <p:ext uri="{D42A27DB-BD31-4B8C-83A1-F6EECF244321}">
                <p14:modId xmlns:p14="http://schemas.microsoft.com/office/powerpoint/2010/main" val="3501485222"/>
              </p:ext>
            </p:extLst>
          </p:nvPr>
        </p:nvGraphicFramePr>
        <p:xfrm>
          <a:off x="6379474" y="1500708"/>
          <a:ext cx="4974326" cy="1828800"/>
        </p:xfrm>
        <a:graphic>
          <a:graphicData uri="http://schemas.openxmlformats.org/drawingml/2006/table">
            <a:tbl>
              <a:tblPr firstRow="1" bandRow="1">
                <a:tableStyleId>{21E4AEA4-8DFA-4A89-87EB-49C32662AFE0}</a:tableStyleId>
              </a:tblPr>
              <a:tblGrid>
                <a:gridCol w="712877">
                  <a:extLst>
                    <a:ext uri="{9D8B030D-6E8A-4147-A177-3AD203B41FA5}">
                      <a16:colId xmlns:a16="http://schemas.microsoft.com/office/drawing/2014/main" val="1555718815"/>
                    </a:ext>
                  </a:extLst>
                </a:gridCol>
                <a:gridCol w="923027">
                  <a:extLst>
                    <a:ext uri="{9D8B030D-6E8A-4147-A177-3AD203B41FA5}">
                      <a16:colId xmlns:a16="http://schemas.microsoft.com/office/drawing/2014/main" val="2825834884"/>
                    </a:ext>
                  </a:extLst>
                </a:gridCol>
                <a:gridCol w="871268">
                  <a:extLst>
                    <a:ext uri="{9D8B030D-6E8A-4147-A177-3AD203B41FA5}">
                      <a16:colId xmlns:a16="http://schemas.microsoft.com/office/drawing/2014/main" val="4113967262"/>
                    </a:ext>
                  </a:extLst>
                </a:gridCol>
                <a:gridCol w="672860">
                  <a:extLst>
                    <a:ext uri="{9D8B030D-6E8A-4147-A177-3AD203B41FA5}">
                      <a16:colId xmlns:a16="http://schemas.microsoft.com/office/drawing/2014/main" val="624480216"/>
                    </a:ext>
                  </a:extLst>
                </a:gridCol>
                <a:gridCol w="992038">
                  <a:extLst>
                    <a:ext uri="{9D8B030D-6E8A-4147-A177-3AD203B41FA5}">
                      <a16:colId xmlns:a16="http://schemas.microsoft.com/office/drawing/2014/main" val="3305557566"/>
                    </a:ext>
                  </a:extLst>
                </a:gridCol>
                <a:gridCol w="802256">
                  <a:extLst>
                    <a:ext uri="{9D8B030D-6E8A-4147-A177-3AD203B41FA5}">
                      <a16:colId xmlns:a16="http://schemas.microsoft.com/office/drawing/2014/main" val="1241235181"/>
                    </a:ext>
                  </a:extLst>
                </a:gridCol>
              </a:tblGrid>
              <a:tr h="205028">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extLst>
                  <a:ext uri="{0D108BD9-81ED-4DB2-BD59-A6C34878D82A}">
                    <a16:rowId xmlns:a16="http://schemas.microsoft.com/office/drawing/2014/main" val="1189579334"/>
                  </a:ext>
                </a:extLst>
              </a:tr>
              <a:tr h="208619">
                <a:tc>
                  <a:txBody>
                    <a:bodyPr/>
                    <a:lstStyle/>
                    <a:p>
                      <a:r>
                        <a:rPr lang="en-GB" sz="1400" dirty="0"/>
                        <a:t>01/04</a:t>
                      </a:r>
                    </a:p>
                  </a:txBody>
                  <a:tcPr/>
                </a:tc>
                <a:tc>
                  <a:txBody>
                    <a:bodyPr/>
                    <a:lstStyle/>
                    <a:p>
                      <a:r>
                        <a:rPr lang="en-GB" sz="1400" dirty="0"/>
                        <a:t>Bal b/d</a:t>
                      </a:r>
                    </a:p>
                  </a:txBody>
                  <a:tcPr/>
                </a:tc>
                <a:tc>
                  <a:txBody>
                    <a:bodyPr/>
                    <a:lstStyle/>
                    <a:p>
                      <a:r>
                        <a:rPr lang="en-GB" sz="1400" dirty="0">
                          <a:highlight>
                            <a:srgbClr val="00FF00"/>
                          </a:highlight>
                        </a:rPr>
                        <a:t>2,921.50</a:t>
                      </a:r>
                    </a:p>
                  </a:txBody>
                  <a:tcPr/>
                </a:tc>
                <a:tc>
                  <a:txBody>
                    <a:bodyPr/>
                    <a:lstStyle/>
                    <a:p>
                      <a:r>
                        <a:rPr lang="en-GB" sz="1400" dirty="0"/>
                        <a:t>03/04</a:t>
                      </a:r>
                    </a:p>
                  </a:txBody>
                  <a:tcPr/>
                </a:tc>
                <a:tc>
                  <a:txBody>
                    <a:bodyPr/>
                    <a:lstStyle/>
                    <a:p>
                      <a:r>
                        <a:rPr lang="en-GB" sz="1400" dirty="0"/>
                        <a:t>Insurance</a:t>
                      </a:r>
                    </a:p>
                  </a:txBody>
                  <a:tcPr/>
                </a:tc>
                <a:tc>
                  <a:txBody>
                    <a:bodyPr/>
                    <a:lstStyle/>
                    <a:p>
                      <a:r>
                        <a:rPr lang="en-GB" sz="1400" dirty="0">
                          <a:highlight>
                            <a:srgbClr val="FFFF00"/>
                          </a:highlight>
                        </a:rPr>
                        <a:t>500.00</a:t>
                      </a:r>
                    </a:p>
                  </a:txBody>
                  <a:tcPr/>
                </a:tc>
                <a:extLst>
                  <a:ext uri="{0D108BD9-81ED-4DB2-BD59-A6C34878D82A}">
                    <a16:rowId xmlns:a16="http://schemas.microsoft.com/office/drawing/2014/main" val="2430978239"/>
                  </a:ext>
                </a:extLst>
              </a:tr>
              <a:tr h="208619">
                <a:tc>
                  <a:txBody>
                    <a:bodyPr/>
                    <a:lstStyle/>
                    <a:p>
                      <a:r>
                        <a:rPr lang="en-GB" sz="1400" dirty="0"/>
                        <a:t>05/04</a:t>
                      </a:r>
                    </a:p>
                  </a:txBody>
                  <a:tcPr/>
                </a:tc>
                <a:tc>
                  <a:txBody>
                    <a:bodyPr/>
                    <a:lstStyle/>
                    <a:p>
                      <a:r>
                        <a:rPr lang="en-GB" sz="1400" dirty="0"/>
                        <a:t>Sales</a:t>
                      </a:r>
                    </a:p>
                  </a:txBody>
                  <a:tcPr/>
                </a:tc>
                <a:tc>
                  <a:txBody>
                    <a:bodyPr/>
                    <a:lstStyle/>
                    <a:p>
                      <a:r>
                        <a:rPr lang="en-GB" sz="1400" dirty="0">
                          <a:highlight>
                            <a:srgbClr val="FFFF00"/>
                          </a:highlight>
                        </a:rPr>
                        <a:t>640.00</a:t>
                      </a:r>
                    </a:p>
                  </a:txBody>
                  <a:tcPr/>
                </a:tc>
                <a:tc>
                  <a:txBody>
                    <a:bodyPr/>
                    <a:lstStyle/>
                    <a:p>
                      <a:r>
                        <a:rPr lang="en-GB" sz="1400" dirty="0"/>
                        <a:t>14/04</a:t>
                      </a:r>
                    </a:p>
                  </a:txBody>
                  <a:tcPr/>
                </a:tc>
                <a:tc>
                  <a:txBody>
                    <a:bodyPr/>
                    <a:lstStyle/>
                    <a:p>
                      <a:r>
                        <a:rPr lang="en-GB" sz="1400" dirty="0"/>
                        <a:t>Rent</a:t>
                      </a:r>
                    </a:p>
                  </a:txBody>
                  <a:tcPr/>
                </a:tc>
                <a:tc>
                  <a:txBody>
                    <a:bodyPr/>
                    <a:lstStyle/>
                    <a:p>
                      <a:r>
                        <a:rPr lang="en-GB" sz="1400" dirty="0">
                          <a:highlight>
                            <a:srgbClr val="FFFF00"/>
                          </a:highlight>
                        </a:rPr>
                        <a:t>600.00</a:t>
                      </a:r>
                    </a:p>
                  </a:txBody>
                  <a:tcPr/>
                </a:tc>
                <a:extLst>
                  <a:ext uri="{0D108BD9-81ED-4DB2-BD59-A6C34878D82A}">
                    <a16:rowId xmlns:a16="http://schemas.microsoft.com/office/drawing/2014/main" val="1898462818"/>
                  </a:ext>
                </a:extLst>
              </a:tr>
              <a:tr h="205028">
                <a:tc>
                  <a:txBody>
                    <a:bodyPr/>
                    <a:lstStyle/>
                    <a:p>
                      <a:r>
                        <a:rPr lang="en-GB" sz="1400" dirty="0"/>
                        <a:t>10/04</a:t>
                      </a:r>
                    </a:p>
                  </a:txBody>
                  <a:tcPr/>
                </a:tc>
                <a:tc>
                  <a:txBody>
                    <a:bodyPr/>
                    <a:lstStyle/>
                    <a:p>
                      <a:r>
                        <a:rPr lang="en-GB" sz="1400" dirty="0"/>
                        <a:t>Cash</a:t>
                      </a:r>
                    </a:p>
                  </a:txBody>
                  <a:tcPr/>
                </a:tc>
                <a:tc>
                  <a:txBody>
                    <a:bodyPr/>
                    <a:lstStyle/>
                    <a:p>
                      <a:r>
                        <a:rPr lang="en-GB" sz="1400" dirty="0">
                          <a:highlight>
                            <a:srgbClr val="FFFF00"/>
                          </a:highlight>
                        </a:rPr>
                        <a:t>150.00</a:t>
                      </a:r>
                    </a:p>
                  </a:txBody>
                  <a:tcPr/>
                </a:tc>
                <a:tc>
                  <a:txBody>
                    <a:bodyPr/>
                    <a:lstStyle/>
                    <a:p>
                      <a:r>
                        <a:rPr lang="en-GB" sz="1400" dirty="0"/>
                        <a:t>18/04</a:t>
                      </a:r>
                    </a:p>
                  </a:txBody>
                  <a:tcPr/>
                </a:tc>
                <a:tc>
                  <a:txBody>
                    <a:bodyPr/>
                    <a:lstStyle/>
                    <a:p>
                      <a:r>
                        <a:rPr lang="en-GB" sz="1400" dirty="0"/>
                        <a:t>Purchases</a:t>
                      </a:r>
                    </a:p>
                  </a:txBody>
                  <a:tcPr/>
                </a:tc>
                <a:tc>
                  <a:txBody>
                    <a:bodyPr/>
                    <a:lstStyle/>
                    <a:p>
                      <a:r>
                        <a:rPr lang="en-GB" sz="1400" dirty="0">
                          <a:highlight>
                            <a:srgbClr val="FFFF00"/>
                          </a:highlight>
                        </a:rPr>
                        <a:t>330.00</a:t>
                      </a:r>
                    </a:p>
                  </a:txBody>
                  <a:tcPr/>
                </a:tc>
                <a:extLst>
                  <a:ext uri="{0D108BD9-81ED-4DB2-BD59-A6C34878D82A}">
                    <a16:rowId xmlns:a16="http://schemas.microsoft.com/office/drawing/2014/main" val="3558726346"/>
                  </a:ext>
                </a:extLst>
              </a:tr>
              <a:tr h="152400">
                <a:tc>
                  <a:txBody>
                    <a:bodyPr/>
                    <a:lstStyle/>
                    <a:p>
                      <a:r>
                        <a:rPr lang="en-GB" sz="1400" dirty="0"/>
                        <a:t>11/04</a:t>
                      </a:r>
                    </a:p>
                  </a:txBody>
                  <a:tcPr/>
                </a:tc>
                <a:tc>
                  <a:txBody>
                    <a:bodyPr/>
                    <a:lstStyle/>
                    <a:p>
                      <a:r>
                        <a:rPr lang="en-GB" sz="1400" dirty="0"/>
                        <a:t>Sales</a:t>
                      </a:r>
                    </a:p>
                  </a:txBody>
                  <a:tcPr/>
                </a:tc>
                <a:tc>
                  <a:txBody>
                    <a:bodyPr/>
                    <a:lstStyle/>
                    <a:p>
                      <a:r>
                        <a:rPr lang="en-GB" sz="1400" dirty="0">
                          <a:highlight>
                            <a:srgbClr val="FFFF00"/>
                          </a:highlight>
                        </a:rPr>
                        <a:t>895.00</a:t>
                      </a:r>
                    </a:p>
                  </a:txBody>
                  <a:tcPr/>
                </a:tc>
                <a:tc>
                  <a:txBody>
                    <a:bodyPr/>
                    <a:lstStyle/>
                    <a:p>
                      <a:r>
                        <a:rPr lang="en-GB" sz="1400" dirty="0"/>
                        <a:t>20/04</a:t>
                      </a:r>
                    </a:p>
                  </a:txBody>
                  <a:tcPr/>
                </a:tc>
                <a:tc>
                  <a:txBody>
                    <a:bodyPr/>
                    <a:lstStyle/>
                    <a:p>
                      <a:r>
                        <a:rPr lang="en-GB" sz="1400" dirty="0"/>
                        <a:t>Purchases</a:t>
                      </a:r>
                    </a:p>
                  </a:txBody>
                  <a:tcPr/>
                </a:tc>
                <a:tc>
                  <a:txBody>
                    <a:bodyPr/>
                    <a:lstStyle/>
                    <a:p>
                      <a:r>
                        <a:rPr lang="en-GB" sz="1400" dirty="0">
                          <a:highlight>
                            <a:srgbClr val="FFFF00"/>
                          </a:highlight>
                        </a:rPr>
                        <a:t>760.00</a:t>
                      </a:r>
                    </a:p>
                  </a:txBody>
                  <a:tcPr/>
                </a:tc>
                <a:extLst>
                  <a:ext uri="{0D108BD9-81ED-4DB2-BD59-A6C34878D82A}">
                    <a16:rowId xmlns:a16="http://schemas.microsoft.com/office/drawing/2014/main" val="111038608"/>
                  </a:ext>
                </a:extLst>
              </a:tr>
              <a:tr h="152400">
                <a:tc>
                  <a:txBody>
                    <a:bodyPr/>
                    <a:lstStyle/>
                    <a:p>
                      <a:r>
                        <a:rPr lang="en-GB" sz="1400" dirty="0"/>
                        <a:t>16/04</a:t>
                      </a:r>
                    </a:p>
                  </a:txBody>
                  <a:tcPr/>
                </a:tc>
                <a:tc>
                  <a:txBody>
                    <a:bodyPr/>
                    <a:lstStyle/>
                    <a:p>
                      <a:r>
                        <a:rPr lang="en-GB" sz="1400" dirty="0"/>
                        <a:t>Sales</a:t>
                      </a:r>
                    </a:p>
                  </a:txBody>
                  <a:tcPr/>
                </a:tc>
                <a:tc>
                  <a:txBody>
                    <a:bodyPr/>
                    <a:lstStyle/>
                    <a:p>
                      <a:r>
                        <a:rPr lang="en-GB" sz="1400" dirty="0"/>
                        <a:t>412.00</a:t>
                      </a:r>
                    </a:p>
                  </a:txBody>
                  <a:tcPr/>
                </a:tc>
                <a:tc>
                  <a:txBody>
                    <a:bodyPr/>
                    <a:lstStyle/>
                    <a:p>
                      <a:r>
                        <a:rPr lang="en-GB" sz="1400" dirty="0"/>
                        <a:t>21/04</a:t>
                      </a:r>
                    </a:p>
                  </a:txBody>
                  <a:tcPr/>
                </a:tc>
                <a:tc>
                  <a:txBody>
                    <a:bodyPr/>
                    <a:lstStyle/>
                    <a:p>
                      <a:r>
                        <a:rPr lang="en-GB" sz="1400" dirty="0"/>
                        <a:t>Purchases</a:t>
                      </a:r>
                    </a:p>
                  </a:txBody>
                  <a:tcPr/>
                </a:tc>
                <a:tc>
                  <a:txBody>
                    <a:bodyPr/>
                    <a:lstStyle/>
                    <a:p>
                      <a:r>
                        <a:rPr lang="en-GB" sz="1400" dirty="0"/>
                        <a:t>367.00</a:t>
                      </a:r>
                    </a:p>
                  </a:txBody>
                  <a:tcPr/>
                </a:tc>
                <a:extLst>
                  <a:ext uri="{0D108BD9-81ED-4DB2-BD59-A6C34878D82A}">
                    <a16:rowId xmlns:a16="http://schemas.microsoft.com/office/drawing/2014/main" val="535951665"/>
                  </a:ext>
                </a:extLst>
              </a:tr>
            </a:tbl>
          </a:graphicData>
        </a:graphic>
      </p:graphicFrame>
    </p:spTree>
    <p:extLst>
      <p:ext uri="{BB962C8B-B14F-4D97-AF65-F5344CB8AC3E}">
        <p14:creationId xmlns:p14="http://schemas.microsoft.com/office/powerpoint/2010/main" val="2066694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1242B59-6361-1E4A-3AC0-E2B917FC99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1A661F-AEBC-1F19-9867-72CD3E73803C}"/>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Bank Reconciliation</a:t>
            </a:r>
          </a:p>
        </p:txBody>
      </p:sp>
      <p:sp>
        <p:nvSpPr>
          <p:cNvPr id="3" name="Content Placeholder 2">
            <a:extLst>
              <a:ext uri="{FF2B5EF4-FFF2-40B4-BE49-F238E27FC236}">
                <a16:creationId xmlns:a16="http://schemas.microsoft.com/office/drawing/2014/main" id="{CB47130F-59E4-3EE8-6C0B-FE9726D3F81F}"/>
              </a:ext>
            </a:extLst>
          </p:cNvPr>
          <p:cNvSpPr>
            <a:spLocks noGrp="1"/>
          </p:cNvSpPr>
          <p:nvPr>
            <p:ph idx="1"/>
          </p:nvPr>
        </p:nvSpPr>
        <p:spPr>
          <a:xfrm>
            <a:off x="838200" y="982115"/>
            <a:ext cx="10515600" cy="4351338"/>
          </a:xfrm>
        </p:spPr>
        <p:txBody>
          <a:bodyPr>
            <a:normAutofit/>
          </a:bodyPr>
          <a:lstStyle/>
          <a:p>
            <a:pPr marL="0" indent="0">
              <a:buNone/>
            </a:pPr>
            <a:r>
              <a:rPr lang="en-US" sz="1800" dirty="0">
                <a:solidFill>
                  <a:schemeClr val="bg1"/>
                </a:solidFill>
                <a:latin typeface="Montserrat" pitchFamily="2" charset="77"/>
              </a:rPr>
              <a:t>Step 2 – Post any remaining transactions in the Bank Statement to the Cash Book.</a:t>
            </a:r>
          </a:p>
        </p:txBody>
      </p:sp>
      <p:graphicFrame>
        <p:nvGraphicFramePr>
          <p:cNvPr id="4" name="Table 3">
            <a:extLst>
              <a:ext uri="{FF2B5EF4-FFF2-40B4-BE49-F238E27FC236}">
                <a16:creationId xmlns:a16="http://schemas.microsoft.com/office/drawing/2014/main" id="{F582E8F3-CAC4-D38E-5932-F7C162C4FB54}"/>
              </a:ext>
            </a:extLst>
          </p:cNvPr>
          <p:cNvGraphicFramePr>
            <a:graphicFrameLocks noGrp="1"/>
          </p:cNvGraphicFramePr>
          <p:nvPr>
            <p:extLst>
              <p:ext uri="{D42A27DB-BD31-4B8C-83A1-F6EECF244321}">
                <p14:modId xmlns:p14="http://schemas.microsoft.com/office/powerpoint/2010/main" val="885334991"/>
              </p:ext>
            </p:extLst>
          </p:nvPr>
        </p:nvGraphicFramePr>
        <p:xfrm>
          <a:off x="392980" y="1489753"/>
          <a:ext cx="5774906" cy="3962400"/>
        </p:xfrm>
        <a:graphic>
          <a:graphicData uri="http://schemas.openxmlformats.org/drawingml/2006/table">
            <a:tbl>
              <a:tblPr firstRow="1" bandRow="1">
                <a:tableStyleId>{5C22544A-7EE6-4342-B048-85BDC9FD1C3A}</a:tableStyleId>
              </a:tblPr>
              <a:tblGrid>
                <a:gridCol w="774982">
                  <a:extLst>
                    <a:ext uri="{9D8B030D-6E8A-4147-A177-3AD203B41FA5}">
                      <a16:colId xmlns:a16="http://schemas.microsoft.com/office/drawing/2014/main" val="3362998279"/>
                    </a:ext>
                  </a:extLst>
                </a:gridCol>
                <a:gridCol w="1534981">
                  <a:extLst>
                    <a:ext uri="{9D8B030D-6E8A-4147-A177-3AD203B41FA5}">
                      <a16:colId xmlns:a16="http://schemas.microsoft.com/office/drawing/2014/main" val="2441328689"/>
                    </a:ext>
                  </a:extLst>
                </a:gridCol>
                <a:gridCol w="1153065">
                  <a:extLst>
                    <a:ext uri="{9D8B030D-6E8A-4147-A177-3AD203B41FA5}">
                      <a16:colId xmlns:a16="http://schemas.microsoft.com/office/drawing/2014/main" val="3689752770"/>
                    </a:ext>
                  </a:extLst>
                </a:gridCol>
                <a:gridCol w="1156897">
                  <a:extLst>
                    <a:ext uri="{9D8B030D-6E8A-4147-A177-3AD203B41FA5}">
                      <a16:colId xmlns:a16="http://schemas.microsoft.com/office/drawing/2014/main" val="3034290462"/>
                    </a:ext>
                  </a:extLst>
                </a:gridCol>
                <a:gridCol w="1154981">
                  <a:extLst>
                    <a:ext uri="{9D8B030D-6E8A-4147-A177-3AD203B41FA5}">
                      <a16:colId xmlns:a16="http://schemas.microsoft.com/office/drawing/2014/main" val="3586189613"/>
                    </a:ext>
                  </a:extLst>
                </a:gridCol>
              </a:tblGrid>
              <a:tr h="273736">
                <a:tc>
                  <a:txBody>
                    <a:bodyPr/>
                    <a:lstStyle/>
                    <a:p>
                      <a:r>
                        <a:rPr lang="en-GB" sz="1400" dirty="0"/>
                        <a:t>Date</a:t>
                      </a:r>
                    </a:p>
                  </a:txBody>
                  <a:tcPr/>
                </a:tc>
                <a:tc>
                  <a:txBody>
                    <a:bodyPr/>
                    <a:lstStyle/>
                    <a:p>
                      <a:r>
                        <a:rPr lang="en-GB" sz="1400" dirty="0"/>
                        <a:t>Details</a:t>
                      </a:r>
                    </a:p>
                  </a:txBody>
                  <a:tcPr/>
                </a:tc>
                <a:tc>
                  <a:txBody>
                    <a:bodyPr/>
                    <a:lstStyle/>
                    <a:p>
                      <a:r>
                        <a:rPr lang="en-GB" sz="1400" dirty="0"/>
                        <a:t>Payments (£)</a:t>
                      </a:r>
                    </a:p>
                  </a:txBody>
                  <a:tcPr/>
                </a:tc>
                <a:tc>
                  <a:txBody>
                    <a:bodyPr/>
                    <a:lstStyle/>
                    <a:p>
                      <a:r>
                        <a:rPr lang="en-GB" sz="1400" dirty="0"/>
                        <a:t>Receipts (£)</a:t>
                      </a:r>
                    </a:p>
                  </a:txBody>
                  <a:tcPr/>
                </a:tc>
                <a:tc>
                  <a:txBody>
                    <a:bodyPr/>
                    <a:lstStyle/>
                    <a:p>
                      <a:r>
                        <a:rPr lang="en-GB" sz="1400" dirty="0"/>
                        <a:t>Balance (£)</a:t>
                      </a:r>
                    </a:p>
                  </a:txBody>
                  <a:tcPr/>
                </a:tc>
                <a:extLst>
                  <a:ext uri="{0D108BD9-81ED-4DB2-BD59-A6C34878D82A}">
                    <a16:rowId xmlns:a16="http://schemas.microsoft.com/office/drawing/2014/main" val="1698302123"/>
                  </a:ext>
                </a:extLst>
              </a:tr>
              <a:tr h="258772">
                <a:tc>
                  <a:txBody>
                    <a:bodyPr/>
                    <a:lstStyle/>
                    <a:p>
                      <a:r>
                        <a:rPr lang="en-GB" sz="1400" dirty="0"/>
                        <a:t>01/04</a:t>
                      </a:r>
                    </a:p>
                  </a:txBody>
                  <a:tcPr/>
                </a:tc>
                <a:tc>
                  <a:txBody>
                    <a:bodyPr/>
                    <a:lstStyle/>
                    <a:p>
                      <a:r>
                        <a:rPr lang="en-GB" sz="1400" dirty="0"/>
                        <a:t>Balance b/d</a:t>
                      </a:r>
                    </a:p>
                  </a:txBody>
                  <a:tcPr/>
                </a:tc>
                <a:tc>
                  <a:txBody>
                    <a:bodyPr/>
                    <a:lstStyle/>
                    <a:p>
                      <a:endParaRPr lang="en-GB" sz="1400"/>
                    </a:p>
                  </a:txBody>
                  <a:tcPr/>
                </a:tc>
                <a:tc>
                  <a:txBody>
                    <a:bodyPr/>
                    <a:lstStyle/>
                    <a:p>
                      <a:endParaRPr lang="en-GB" sz="1400"/>
                    </a:p>
                  </a:txBody>
                  <a:tcPr/>
                </a:tc>
                <a:tc>
                  <a:txBody>
                    <a:bodyPr/>
                    <a:lstStyle/>
                    <a:p>
                      <a:r>
                        <a:rPr lang="en-GB" sz="1400" dirty="0">
                          <a:highlight>
                            <a:srgbClr val="00FF00"/>
                          </a:highlight>
                        </a:rPr>
                        <a:t>3,046.50</a:t>
                      </a:r>
                    </a:p>
                  </a:txBody>
                  <a:tcPr/>
                </a:tc>
                <a:extLst>
                  <a:ext uri="{0D108BD9-81ED-4DB2-BD59-A6C34878D82A}">
                    <a16:rowId xmlns:a16="http://schemas.microsoft.com/office/drawing/2014/main" val="1052842622"/>
                  </a:ext>
                </a:extLst>
              </a:tr>
              <a:tr h="258772">
                <a:tc>
                  <a:txBody>
                    <a:bodyPr/>
                    <a:lstStyle/>
                    <a:p>
                      <a:r>
                        <a:rPr lang="en-GB" sz="1400" dirty="0"/>
                        <a:t>03/04</a:t>
                      </a:r>
                    </a:p>
                  </a:txBody>
                  <a:tcPr/>
                </a:tc>
                <a:tc>
                  <a:txBody>
                    <a:bodyPr/>
                    <a:lstStyle/>
                    <a:p>
                      <a:r>
                        <a:rPr lang="en-GB" sz="1400" dirty="0"/>
                        <a:t>DD (Insurance)</a:t>
                      </a:r>
                    </a:p>
                  </a:txBody>
                  <a:tcPr/>
                </a:tc>
                <a:tc>
                  <a:txBody>
                    <a:bodyPr/>
                    <a:lstStyle/>
                    <a:p>
                      <a:r>
                        <a:rPr lang="en-GB" sz="1400" dirty="0">
                          <a:highlight>
                            <a:srgbClr val="FFFF00"/>
                          </a:highlight>
                        </a:rPr>
                        <a:t>500.00</a:t>
                      </a:r>
                    </a:p>
                  </a:txBody>
                  <a:tcPr/>
                </a:tc>
                <a:tc>
                  <a:txBody>
                    <a:bodyPr/>
                    <a:lstStyle/>
                    <a:p>
                      <a:endParaRPr lang="en-GB" sz="1400"/>
                    </a:p>
                  </a:txBody>
                  <a:tcPr/>
                </a:tc>
                <a:tc>
                  <a:txBody>
                    <a:bodyPr/>
                    <a:lstStyle/>
                    <a:p>
                      <a:r>
                        <a:rPr lang="en-GB" sz="1400" dirty="0"/>
                        <a:t>2,546.50</a:t>
                      </a:r>
                    </a:p>
                  </a:txBody>
                  <a:tcPr/>
                </a:tc>
                <a:extLst>
                  <a:ext uri="{0D108BD9-81ED-4DB2-BD59-A6C34878D82A}">
                    <a16:rowId xmlns:a16="http://schemas.microsoft.com/office/drawing/2014/main" val="1686213760"/>
                  </a:ext>
                </a:extLst>
              </a:tr>
              <a:tr h="258772">
                <a:tc>
                  <a:txBody>
                    <a:bodyPr/>
                    <a:lstStyle/>
                    <a:p>
                      <a:r>
                        <a:rPr lang="en-GB" sz="1400" dirty="0"/>
                        <a:t>04/04</a:t>
                      </a:r>
                    </a:p>
                  </a:txBody>
                  <a:tcPr/>
                </a:tc>
                <a:tc>
                  <a:txBody>
                    <a:bodyPr/>
                    <a:lstStyle/>
                    <a:p>
                      <a:r>
                        <a:rPr lang="en-GB" sz="1400" dirty="0"/>
                        <a:t>Cheque 000319</a:t>
                      </a:r>
                    </a:p>
                  </a:txBody>
                  <a:tcPr/>
                </a:tc>
                <a:tc>
                  <a:txBody>
                    <a:bodyPr/>
                    <a:lstStyle/>
                    <a:p>
                      <a:r>
                        <a:rPr lang="en-GB" sz="1400" dirty="0">
                          <a:highlight>
                            <a:srgbClr val="00FF00"/>
                          </a:highlight>
                        </a:rPr>
                        <a:t>125.00</a:t>
                      </a:r>
                    </a:p>
                  </a:txBody>
                  <a:tcPr/>
                </a:tc>
                <a:tc>
                  <a:txBody>
                    <a:bodyPr/>
                    <a:lstStyle/>
                    <a:p>
                      <a:endParaRPr lang="en-GB" sz="1400"/>
                    </a:p>
                  </a:txBody>
                  <a:tcPr/>
                </a:tc>
                <a:tc>
                  <a:txBody>
                    <a:bodyPr/>
                    <a:lstStyle/>
                    <a:p>
                      <a:r>
                        <a:rPr lang="en-GB" sz="1400" dirty="0"/>
                        <a:t>2,421.50</a:t>
                      </a:r>
                    </a:p>
                  </a:txBody>
                  <a:tcPr/>
                </a:tc>
                <a:extLst>
                  <a:ext uri="{0D108BD9-81ED-4DB2-BD59-A6C34878D82A}">
                    <a16:rowId xmlns:a16="http://schemas.microsoft.com/office/drawing/2014/main" val="501734922"/>
                  </a:ext>
                </a:extLst>
              </a:tr>
              <a:tr h="258772">
                <a:tc>
                  <a:txBody>
                    <a:bodyPr/>
                    <a:lstStyle/>
                    <a:p>
                      <a:r>
                        <a:rPr lang="en-GB" sz="1400" dirty="0"/>
                        <a:t>07/04</a:t>
                      </a:r>
                    </a:p>
                  </a:txBody>
                  <a:tcPr/>
                </a:tc>
                <a:tc>
                  <a:txBody>
                    <a:bodyPr/>
                    <a:lstStyle/>
                    <a:p>
                      <a:r>
                        <a:rPr lang="en-GB" sz="1400" dirty="0"/>
                        <a:t>Cheque 004298</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640.00</a:t>
                      </a:r>
                    </a:p>
                  </a:txBody>
                  <a:tcPr/>
                </a:tc>
                <a:tc>
                  <a:txBody>
                    <a:bodyPr/>
                    <a:lstStyle/>
                    <a:p>
                      <a:r>
                        <a:rPr lang="en-GB" sz="1400" dirty="0"/>
                        <a:t>3,061.50</a:t>
                      </a:r>
                    </a:p>
                  </a:txBody>
                  <a:tcPr/>
                </a:tc>
                <a:extLst>
                  <a:ext uri="{0D108BD9-81ED-4DB2-BD59-A6C34878D82A}">
                    <a16:rowId xmlns:a16="http://schemas.microsoft.com/office/drawing/2014/main" val="3775806399"/>
                  </a:ext>
                </a:extLst>
              </a:tr>
              <a:tr h="258772">
                <a:tc>
                  <a:txBody>
                    <a:bodyPr/>
                    <a:lstStyle/>
                    <a:p>
                      <a:r>
                        <a:rPr lang="en-GB" sz="1400" dirty="0"/>
                        <a:t>10/04</a:t>
                      </a:r>
                    </a:p>
                  </a:txBody>
                  <a:tcPr/>
                </a:tc>
                <a:tc>
                  <a:txBody>
                    <a:bodyPr/>
                    <a:lstStyle/>
                    <a:p>
                      <a:r>
                        <a:rPr lang="en-GB" sz="1400" dirty="0"/>
                        <a:t>Deposit</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150.00</a:t>
                      </a:r>
                    </a:p>
                  </a:txBody>
                  <a:tcPr/>
                </a:tc>
                <a:tc>
                  <a:txBody>
                    <a:bodyPr/>
                    <a:lstStyle/>
                    <a:p>
                      <a:r>
                        <a:rPr lang="en-GB" sz="1400" dirty="0"/>
                        <a:t>3,211.50</a:t>
                      </a:r>
                    </a:p>
                  </a:txBody>
                  <a:tcPr/>
                </a:tc>
                <a:extLst>
                  <a:ext uri="{0D108BD9-81ED-4DB2-BD59-A6C34878D82A}">
                    <a16:rowId xmlns:a16="http://schemas.microsoft.com/office/drawing/2014/main" val="2511654609"/>
                  </a:ext>
                </a:extLst>
              </a:tr>
              <a:tr h="273736">
                <a:tc>
                  <a:txBody>
                    <a:bodyPr/>
                    <a:lstStyle/>
                    <a:p>
                      <a:r>
                        <a:rPr lang="en-GB" sz="1400" dirty="0"/>
                        <a:t>11/04</a:t>
                      </a:r>
                    </a:p>
                  </a:txBody>
                  <a:tcPr/>
                </a:tc>
                <a:tc>
                  <a:txBody>
                    <a:bodyPr/>
                    <a:lstStyle/>
                    <a:p>
                      <a:r>
                        <a:rPr lang="en-GB" sz="1400" dirty="0"/>
                        <a:t>Debit Card Receipt</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895.00</a:t>
                      </a:r>
                    </a:p>
                  </a:txBody>
                  <a:tcPr/>
                </a:tc>
                <a:tc>
                  <a:txBody>
                    <a:bodyPr/>
                    <a:lstStyle/>
                    <a:p>
                      <a:r>
                        <a:rPr lang="en-GB" sz="1400" dirty="0"/>
                        <a:t>4,106.50</a:t>
                      </a:r>
                    </a:p>
                  </a:txBody>
                  <a:tcPr/>
                </a:tc>
                <a:extLst>
                  <a:ext uri="{0D108BD9-81ED-4DB2-BD59-A6C34878D82A}">
                    <a16:rowId xmlns:a16="http://schemas.microsoft.com/office/drawing/2014/main" val="3407273629"/>
                  </a:ext>
                </a:extLst>
              </a:tr>
              <a:tr h="258772">
                <a:tc>
                  <a:txBody>
                    <a:bodyPr/>
                    <a:lstStyle/>
                    <a:p>
                      <a:r>
                        <a:rPr lang="en-GB" sz="1400" dirty="0"/>
                        <a:t>14/04</a:t>
                      </a:r>
                    </a:p>
                  </a:txBody>
                  <a:tcPr/>
                </a:tc>
                <a:tc>
                  <a:txBody>
                    <a:bodyPr/>
                    <a:lstStyle/>
                    <a:p>
                      <a:r>
                        <a:rPr lang="en-GB" sz="1400" dirty="0"/>
                        <a:t>DD (Rent)</a:t>
                      </a:r>
                    </a:p>
                  </a:txBody>
                  <a:tcPr/>
                </a:tc>
                <a:tc>
                  <a:txBody>
                    <a:bodyPr/>
                    <a:lstStyle/>
                    <a:p>
                      <a:r>
                        <a:rPr lang="en-GB" sz="1400" dirty="0">
                          <a:highlight>
                            <a:srgbClr val="FFFF00"/>
                          </a:highlight>
                        </a:rPr>
                        <a:t>600.00</a:t>
                      </a:r>
                    </a:p>
                  </a:txBody>
                  <a:tcPr/>
                </a:tc>
                <a:tc>
                  <a:txBody>
                    <a:bodyPr/>
                    <a:lstStyle/>
                    <a:p>
                      <a:endParaRPr lang="en-GB" sz="1400"/>
                    </a:p>
                  </a:txBody>
                  <a:tcPr/>
                </a:tc>
                <a:tc>
                  <a:txBody>
                    <a:bodyPr/>
                    <a:lstStyle/>
                    <a:p>
                      <a:r>
                        <a:rPr lang="en-GB" sz="1400" dirty="0"/>
                        <a:t>3,506.50</a:t>
                      </a:r>
                    </a:p>
                  </a:txBody>
                  <a:tcPr/>
                </a:tc>
                <a:extLst>
                  <a:ext uri="{0D108BD9-81ED-4DB2-BD59-A6C34878D82A}">
                    <a16:rowId xmlns:a16="http://schemas.microsoft.com/office/drawing/2014/main" val="1714963027"/>
                  </a:ext>
                </a:extLst>
              </a:tr>
              <a:tr h="258772">
                <a:tc>
                  <a:txBody>
                    <a:bodyPr/>
                    <a:lstStyle/>
                    <a:p>
                      <a:r>
                        <a:rPr lang="en-GB" sz="1400" dirty="0"/>
                        <a:t>18/04</a:t>
                      </a:r>
                    </a:p>
                  </a:txBody>
                  <a:tcPr/>
                </a:tc>
                <a:tc>
                  <a:txBody>
                    <a:bodyPr/>
                    <a:lstStyle/>
                    <a:p>
                      <a:r>
                        <a:rPr lang="en-GB" sz="1400" dirty="0"/>
                        <a:t>Cheque 000320</a:t>
                      </a:r>
                    </a:p>
                  </a:txBody>
                  <a:tcPr/>
                </a:tc>
                <a:tc>
                  <a:txBody>
                    <a:bodyPr/>
                    <a:lstStyle/>
                    <a:p>
                      <a:r>
                        <a:rPr lang="en-GB" sz="1400" dirty="0">
                          <a:highlight>
                            <a:srgbClr val="FFFF00"/>
                          </a:highlight>
                        </a:rPr>
                        <a:t>330.00</a:t>
                      </a:r>
                    </a:p>
                  </a:txBody>
                  <a:tcPr/>
                </a:tc>
                <a:tc>
                  <a:txBody>
                    <a:bodyPr/>
                    <a:lstStyle/>
                    <a:p>
                      <a:endParaRPr lang="en-GB" sz="1400" dirty="0"/>
                    </a:p>
                  </a:txBody>
                  <a:tcPr/>
                </a:tc>
                <a:tc>
                  <a:txBody>
                    <a:bodyPr/>
                    <a:lstStyle/>
                    <a:p>
                      <a:r>
                        <a:rPr lang="en-GB" sz="1400" dirty="0"/>
                        <a:t>3,176.50</a:t>
                      </a:r>
                    </a:p>
                  </a:txBody>
                  <a:tcPr/>
                </a:tc>
                <a:extLst>
                  <a:ext uri="{0D108BD9-81ED-4DB2-BD59-A6C34878D82A}">
                    <a16:rowId xmlns:a16="http://schemas.microsoft.com/office/drawing/2014/main" val="3870109572"/>
                  </a:ext>
                </a:extLst>
              </a:tr>
              <a:tr h="258772">
                <a:tc>
                  <a:txBody>
                    <a:bodyPr/>
                    <a:lstStyle/>
                    <a:p>
                      <a:r>
                        <a:rPr lang="en-GB" sz="1400" dirty="0"/>
                        <a:t>20/04</a:t>
                      </a:r>
                    </a:p>
                  </a:txBody>
                  <a:tcPr/>
                </a:tc>
                <a:tc>
                  <a:txBody>
                    <a:bodyPr/>
                    <a:lstStyle/>
                    <a:p>
                      <a:r>
                        <a:rPr lang="en-GB" sz="1400" dirty="0"/>
                        <a:t>Cheque 000321</a:t>
                      </a:r>
                    </a:p>
                  </a:txBody>
                  <a:tcPr/>
                </a:tc>
                <a:tc>
                  <a:txBody>
                    <a:bodyPr/>
                    <a:lstStyle/>
                    <a:p>
                      <a:r>
                        <a:rPr lang="en-GB" sz="1400" dirty="0">
                          <a:highlight>
                            <a:srgbClr val="FFFF00"/>
                          </a:highlight>
                        </a:rPr>
                        <a:t>760.00</a:t>
                      </a:r>
                    </a:p>
                  </a:txBody>
                  <a:tcPr/>
                </a:tc>
                <a:tc>
                  <a:txBody>
                    <a:bodyPr/>
                    <a:lstStyle/>
                    <a:p>
                      <a:endParaRPr lang="en-GB" sz="1400" dirty="0"/>
                    </a:p>
                  </a:txBody>
                  <a:tcPr/>
                </a:tc>
                <a:tc>
                  <a:txBody>
                    <a:bodyPr/>
                    <a:lstStyle/>
                    <a:p>
                      <a:r>
                        <a:rPr lang="en-GB" sz="1400" dirty="0"/>
                        <a:t>2,416.50</a:t>
                      </a:r>
                    </a:p>
                  </a:txBody>
                  <a:tcPr/>
                </a:tc>
                <a:extLst>
                  <a:ext uri="{0D108BD9-81ED-4DB2-BD59-A6C34878D82A}">
                    <a16:rowId xmlns:a16="http://schemas.microsoft.com/office/drawing/2014/main" val="317861888"/>
                  </a:ext>
                </a:extLst>
              </a:tr>
              <a:tr h="258772">
                <a:tc>
                  <a:txBody>
                    <a:bodyPr/>
                    <a:lstStyle/>
                    <a:p>
                      <a:r>
                        <a:rPr lang="en-GB" sz="1400" dirty="0"/>
                        <a:t>23/04</a:t>
                      </a:r>
                    </a:p>
                  </a:txBody>
                  <a:tcPr/>
                </a:tc>
                <a:tc>
                  <a:txBody>
                    <a:bodyPr/>
                    <a:lstStyle/>
                    <a:p>
                      <a:r>
                        <a:rPr lang="en-GB" sz="1400" dirty="0"/>
                        <a:t>Deposit</a:t>
                      </a:r>
                    </a:p>
                  </a:txBody>
                  <a:tcPr/>
                </a:tc>
                <a:tc>
                  <a:txBody>
                    <a:bodyPr/>
                    <a:lstStyle/>
                    <a:p>
                      <a:endParaRPr lang="en-GB" sz="1400" dirty="0">
                        <a:solidFill>
                          <a:srgbClr val="FF0000"/>
                        </a:solidFill>
                      </a:endParaRPr>
                    </a:p>
                  </a:txBody>
                  <a:tcPr/>
                </a:tc>
                <a:tc>
                  <a:txBody>
                    <a:bodyPr/>
                    <a:lstStyle/>
                    <a:p>
                      <a:r>
                        <a:rPr lang="en-GB" sz="1400" dirty="0">
                          <a:solidFill>
                            <a:srgbClr val="FF0000"/>
                          </a:solidFill>
                        </a:rPr>
                        <a:t>250.00</a:t>
                      </a:r>
                    </a:p>
                  </a:txBody>
                  <a:tcPr/>
                </a:tc>
                <a:tc>
                  <a:txBody>
                    <a:bodyPr/>
                    <a:lstStyle/>
                    <a:p>
                      <a:r>
                        <a:rPr lang="en-GB" sz="1400" dirty="0"/>
                        <a:t>2,666.50</a:t>
                      </a:r>
                    </a:p>
                  </a:txBody>
                  <a:tcPr/>
                </a:tc>
                <a:extLst>
                  <a:ext uri="{0D108BD9-81ED-4DB2-BD59-A6C34878D82A}">
                    <a16:rowId xmlns:a16="http://schemas.microsoft.com/office/drawing/2014/main" val="306022178"/>
                  </a:ext>
                </a:extLst>
              </a:tr>
              <a:tr h="258772">
                <a:tc>
                  <a:txBody>
                    <a:bodyPr/>
                    <a:lstStyle/>
                    <a:p>
                      <a:r>
                        <a:rPr lang="en-GB" sz="1400" dirty="0"/>
                        <a:t>27/04</a:t>
                      </a:r>
                    </a:p>
                  </a:txBody>
                  <a:tcPr/>
                </a:tc>
                <a:tc>
                  <a:txBody>
                    <a:bodyPr/>
                    <a:lstStyle/>
                    <a:p>
                      <a:r>
                        <a:rPr lang="en-GB" sz="1400" dirty="0"/>
                        <a:t>Cheque 198444</a:t>
                      </a:r>
                    </a:p>
                  </a:txBody>
                  <a:tcPr/>
                </a:tc>
                <a:tc>
                  <a:txBody>
                    <a:bodyPr/>
                    <a:lstStyle/>
                    <a:p>
                      <a:endParaRPr lang="en-GB" sz="1400" dirty="0">
                        <a:solidFill>
                          <a:srgbClr val="FF0000"/>
                        </a:solidFill>
                      </a:endParaRPr>
                    </a:p>
                  </a:txBody>
                  <a:tcPr/>
                </a:tc>
                <a:tc>
                  <a:txBody>
                    <a:bodyPr/>
                    <a:lstStyle/>
                    <a:p>
                      <a:r>
                        <a:rPr lang="en-GB" sz="1400" dirty="0">
                          <a:solidFill>
                            <a:srgbClr val="FF0000"/>
                          </a:solidFill>
                        </a:rPr>
                        <a:t>1,450.00</a:t>
                      </a:r>
                    </a:p>
                  </a:txBody>
                  <a:tcPr/>
                </a:tc>
                <a:tc>
                  <a:txBody>
                    <a:bodyPr/>
                    <a:lstStyle/>
                    <a:p>
                      <a:r>
                        <a:rPr lang="en-GB" sz="1400" dirty="0"/>
                        <a:t>4,116.50</a:t>
                      </a:r>
                    </a:p>
                  </a:txBody>
                  <a:tcPr/>
                </a:tc>
                <a:extLst>
                  <a:ext uri="{0D108BD9-81ED-4DB2-BD59-A6C34878D82A}">
                    <a16:rowId xmlns:a16="http://schemas.microsoft.com/office/drawing/2014/main" val="3428815787"/>
                  </a:ext>
                </a:extLst>
              </a:tr>
              <a:tr h="258772">
                <a:tc>
                  <a:txBody>
                    <a:bodyPr/>
                    <a:lstStyle/>
                    <a:p>
                      <a:r>
                        <a:rPr lang="en-GB" sz="1400" dirty="0"/>
                        <a:t>30/04</a:t>
                      </a:r>
                    </a:p>
                  </a:txBody>
                  <a:tcPr/>
                </a:tc>
                <a:tc>
                  <a:txBody>
                    <a:bodyPr/>
                    <a:lstStyle/>
                    <a:p>
                      <a:r>
                        <a:rPr lang="en-GB" sz="1400" dirty="0"/>
                        <a:t>Bank Charges</a:t>
                      </a:r>
                    </a:p>
                  </a:txBody>
                  <a:tcPr/>
                </a:tc>
                <a:tc>
                  <a:txBody>
                    <a:bodyPr/>
                    <a:lstStyle/>
                    <a:p>
                      <a:r>
                        <a:rPr lang="en-GB" sz="1400" dirty="0">
                          <a:solidFill>
                            <a:srgbClr val="FF0000"/>
                          </a:solidFill>
                        </a:rPr>
                        <a:t>30.00</a:t>
                      </a:r>
                    </a:p>
                  </a:txBody>
                  <a:tcPr/>
                </a:tc>
                <a:tc>
                  <a:txBody>
                    <a:bodyPr/>
                    <a:lstStyle/>
                    <a:p>
                      <a:endParaRPr lang="en-GB" sz="1400" dirty="0">
                        <a:solidFill>
                          <a:srgbClr val="FF0000"/>
                        </a:solidFill>
                      </a:endParaRPr>
                    </a:p>
                  </a:txBody>
                  <a:tcPr/>
                </a:tc>
                <a:tc>
                  <a:txBody>
                    <a:bodyPr/>
                    <a:lstStyle/>
                    <a:p>
                      <a:r>
                        <a:rPr lang="en-GB" sz="1400" dirty="0"/>
                        <a:t>4,086.50</a:t>
                      </a:r>
                    </a:p>
                  </a:txBody>
                  <a:tcPr/>
                </a:tc>
                <a:extLst>
                  <a:ext uri="{0D108BD9-81ED-4DB2-BD59-A6C34878D82A}">
                    <a16:rowId xmlns:a16="http://schemas.microsoft.com/office/drawing/2014/main" val="588960013"/>
                  </a:ext>
                </a:extLst>
              </a:tr>
            </a:tbl>
          </a:graphicData>
        </a:graphic>
      </p:graphicFrame>
      <p:graphicFrame>
        <p:nvGraphicFramePr>
          <p:cNvPr id="5" name="Table 4">
            <a:extLst>
              <a:ext uri="{FF2B5EF4-FFF2-40B4-BE49-F238E27FC236}">
                <a16:creationId xmlns:a16="http://schemas.microsoft.com/office/drawing/2014/main" id="{8B10E586-0D00-F3FC-702C-08E128030EC3}"/>
              </a:ext>
            </a:extLst>
          </p:cNvPr>
          <p:cNvGraphicFramePr>
            <a:graphicFrameLocks noGrp="1"/>
          </p:cNvGraphicFramePr>
          <p:nvPr>
            <p:extLst>
              <p:ext uri="{D42A27DB-BD31-4B8C-83A1-F6EECF244321}">
                <p14:modId xmlns:p14="http://schemas.microsoft.com/office/powerpoint/2010/main" val="4145996534"/>
              </p:ext>
            </p:extLst>
          </p:nvPr>
        </p:nvGraphicFramePr>
        <p:xfrm>
          <a:off x="6379474" y="1500708"/>
          <a:ext cx="4974326" cy="2438400"/>
        </p:xfrm>
        <a:graphic>
          <a:graphicData uri="http://schemas.openxmlformats.org/drawingml/2006/table">
            <a:tbl>
              <a:tblPr firstRow="1" bandRow="1">
                <a:tableStyleId>{21E4AEA4-8DFA-4A89-87EB-49C32662AFE0}</a:tableStyleId>
              </a:tblPr>
              <a:tblGrid>
                <a:gridCol w="712877">
                  <a:extLst>
                    <a:ext uri="{9D8B030D-6E8A-4147-A177-3AD203B41FA5}">
                      <a16:colId xmlns:a16="http://schemas.microsoft.com/office/drawing/2014/main" val="1555718815"/>
                    </a:ext>
                  </a:extLst>
                </a:gridCol>
                <a:gridCol w="923027">
                  <a:extLst>
                    <a:ext uri="{9D8B030D-6E8A-4147-A177-3AD203B41FA5}">
                      <a16:colId xmlns:a16="http://schemas.microsoft.com/office/drawing/2014/main" val="2825834884"/>
                    </a:ext>
                  </a:extLst>
                </a:gridCol>
                <a:gridCol w="871268">
                  <a:extLst>
                    <a:ext uri="{9D8B030D-6E8A-4147-A177-3AD203B41FA5}">
                      <a16:colId xmlns:a16="http://schemas.microsoft.com/office/drawing/2014/main" val="4113967262"/>
                    </a:ext>
                  </a:extLst>
                </a:gridCol>
                <a:gridCol w="672860">
                  <a:extLst>
                    <a:ext uri="{9D8B030D-6E8A-4147-A177-3AD203B41FA5}">
                      <a16:colId xmlns:a16="http://schemas.microsoft.com/office/drawing/2014/main" val="624480216"/>
                    </a:ext>
                  </a:extLst>
                </a:gridCol>
                <a:gridCol w="992038">
                  <a:extLst>
                    <a:ext uri="{9D8B030D-6E8A-4147-A177-3AD203B41FA5}">
                      <a16:colId xmlns:a16="http://schemas.microsoft.com/office/drawing/2014/main" val="3305557566"/>
                    </a:ext>
                  </a:extLst>
                </a:gridCol>
                <a:gridCol w="802256">
                  <a:extLst>
                    <a:ext uri="{9D8B030D-6E8A-4147-A177-3AD203B41FA5}">
                      <a16:colId xmlns:a16="http://schemas.microsoft.com/office/drawing/2014/main" val="1241235181"/>
                    </a:ext>
                  </a:extLst>
                </a:gridCol>
              </a:tblGrid>
              <a:tr h="205028">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extLst>
                  <a:ext uri="{0D108BD9-81ED-4DB2-BD59-A6C34878D82A}">
                    <a16:rowId xmlns:a16="http://schemas.microsoft.com/office/drawing/2014/main" val="1189579334"/>
                  </a:ext>
                </a:extLst>
              </a:tr>
              <a:tr h="208619">
                <a:tc>
                  <a:txBody>
                    <a:bodyPr/>
                    <a:lstStyle/>
                    <a:p>
                      <a:r>
                        <a:rPr lang="en-GB" sz="1400" dirty="0"/>
                        <a:t>01/04</a:t>
                      </a:r>
                    </a:p>
                  </a:txBody>
                  <a:tcPr/>
                </a:tc>
                <a:tc>
                  <a:txBody>
                    <a:bodyPr/>
                    <a:lstStyle/>
                    <a:p>
                      <a:r>
                        <a:rPr lang="en-GB" sz="1400" dirty="0"/>
                        <a:t>Bal b/d</a:t>
                      </a:r>
                    </a:p>
                  </a:txBody>
                  <a:tcPr/>
                </a:tc>
                <a:tc>
                  <a:txBody>
                    <a:bodyPr/>
                    <a:lstStyle/>
                    <a:p>
                      <a:r>
                        <a:rPr lang="en-GB" sz="1400" dirty="0">
                          <a:highlight>
                            <a:srgbClr val="00FF00"/>
                          </a:highlight>
                        </a:rPr>
                        <a:t>2,921.50</a:t>
                      </a:r>
                    </a:p>
                  </a:txBody>
                  <a:tcPr/>
                </a:tc>
                <a:tc>
                  <a:txBody>
                    <a:bodyPr/>
                    <a:lstStyle/>
                    <a:p>
                      <a:r>
                        <a:rPr lang="en-GB" sz="1400" dirty="0"/>
                        <a:t>03/04</a:t>
                      </a:r>
                    </a:p>
                  </a:txBody>
                  <a:tcPr/>
                </a:tc>
                <a:tc>
                  <a:txBody>
                    <a:bodyPr/>
                    <a:lstStyle/>
                    <a:p>
                      <a:r>
                        <a:rPr lang="en-GB" sz="1400" dirty="0"/>
                        <a:t>Insurance</a:t>
                      </a:r>
                    </a:p>
                  </a:txBody>
                  <a:tcPr/>
                </a:tc>
                <a:tc>
                  <a:txBody>
                    <a:bodyPr/>
                    <a:lstStyle/>
                    <a:p>
                      <a:r>
                        <a:rPr lang="en-GB" sz="1400" dirty="0">
                          <a:highlight>
                            <a:srgbClr val="FFFF00"/>
                          </a:highlight>
                        </a:rPr>
                        <a:t>500.00</a:t>
                      </a:r>
                    </a:p>
                  </a:txBody>
                  <a:tcPr/>
                </a:tc>
                <a:extLst>
                  <a:ext uri="{0D108BD9-81ED-4DB2-BD59-A6C34878D82A}">
                    <a16:rowId xmlns:a16="http://schemas.microsoft.com/office/drawing/2014/main" val="2430978239"/>
                  </a:ext>
                </a:extLst>
              </a:tr>
              <a:tr h="208619">
                <a:tc>
                  <a:txBody>
                    <a:bodyPr/>
                    <a:lstStyle/>
                    <a:p>
                      <a:r>
                        <a:rPr lang="en-GB" sz="1400" dirty="0"/>
                        <a:t>05/04</a:t>
                      </a:r>
                    </a:p>
                  </a:txBody>
                  <a:tcPr/>
                </a:tc>
                <a:tc>
                  <a:txBody>
                    <a:bodyPr/>
                    <a:lstStyle/>
                    <a:p>
                      <a:r>
                        <a:rPr lang="en-GB" sz="1400" dirty="0"/>
                        <a:t>Sales</a:t>
                      </a:r>
                    </a:p>
                  </a:txBody>
                  <a:tcPr/>
                </a:tc>
                <a:tc>
                  <a:txBody>
                    <a:bodyPr/>
                    <a:lstStyle/>
                    <a:p>
                      <a:r>
                        <a:rPr lang="en-GB" sz="1400" dirty="0">
                          <a:highlight>
                            <a:srgbClr val="FFFF00"/>
                          </a:highlight>
                        </a:rPr>
                        <a:t>640.00</a:t>
                      </a:r>
                    </a:p>
                  </a:txBody>
                  <a:tcPr/>
                </a:tc>
                <a:tc>
                  <a:txBody>
                    <a:bodyPr/>
                    <a:lstStyle/>
                    <a:p>
                      <a:r>
                        <a:rPr lang="en-GB" sz="1400" dirty="0"/>
                        <a:t>14/04</a:t>
                      </a:r>
                    </a:p>
                  </a:txBody>
                  <a:tcPr/>
                </a:tc>
                <a:tc>
                  <a:txBody>
                    <a:bodyPr/>
                    <a:lstStyle/>
                    <a:p>
                      <a:r>
                        <a:rPr lang="en-GB" sz="1400" dirty="0"/>
                        <a:t>Rent</a:t>
                      </a:r>
                    </a:p>
                  </a:txBody>
                  <a:tcPr/>
                </a:tc>
                <a:tc>
                  <a:txBody>
                    <a:bodyPr/>
                    <a:lstStyle/>
                    <a:p>
                      <a:r>
                        <a:rPr lang="en-GB" sz="1400" dirty="0">
                          <a:highlight>
                            <a:srgbClr val="FFFF00"/>
                          </a:highlight>
                        </a:rPr>
                        <a:t>600.00</a:t>
                      </a:r>
                    </a:p>
                  </a:txBody>
                  <a:tcPr/>
                </a:tc>
                <a:extLst>
                  <a:ext uri="{0D108BD9-81ED-4DB2-BD59-A6C34878D82A}">
                    <a16:rowId xmlns:a16="http://schemas.microsoft.com/office/drawing/2014/main" val="1898462818"/>
                  </a:ext>
                </a:extLst>
              </a:tr>
              <a:tr h="205028">
                <a:tc>
                  <a:txBody>
                    <a:bodyPr/>
                    <a:lstStyle/>
                    <a:p>
                      <a:r>
                        <a:rPr lang="en-GB" sz="1400" dirty="0"/>
                        <a:t>10/04</a:t>
                      </a:r>
                    </a:p>
                  </a:txBody>
                  <a:tcPr/>
                </a:tc>
                <a:tc>
                  <a:txBody>
                    <a:bodyPr/>
                    <a:lstStyle/>
                    <a:p>
                      <a:r>
                        <a:rPr lang="en-GB" sz="1400" dirty="0"/>
                        <a:t>Cash</a:t>
                      </a:r>
                    </a:p>
                  </a:txBody>
                  <a:tcPr/>
                </a:tc>
                <a:tc>
                  <a:txBody>
                    <a:bodyPr/>
                    <a:lstStyle/>
                    <a:p>
                      <a:r>
                        <a:rPr lang="en-GB" sz="1400" dirty="0">
                          <a:highlight>
                            <a:srgbClr val="FFFF00"/>
                          </a:highlight>
                        </a:rPr>
                        <a:t>150.00</a:t>
                      </a:r>
                    </a:p>
                  </a:txBody>
                  <a:tcPr/>
                </a:tc>
                <a:tc>
                  <a:txBody>
                    <a:bodyPr/>
                    <a:lstStyle/>
                    <a:p>
                      <a:r>
                        <a:rPr lang="en-GB" sz="1400" dirty="0"/>
                        <a:t>18/04</a:t>
                      </a:r>
                    </a:p>
                  </a:txBody>
                  <a:tcPr/>
                </a:tc>
                <a:tc>
                  <a:txBody>
                    <a:bodyPr/>
                    <a:lstStyle/>
                    <a:p>
                      <a:r>
                        <a:rPr lang="en-GB" sz="1400" dirty="0"/>
                        <a:t>Purchases</a:t>
                      </a:r>
                    </a:p>
                  </a:txBody>
                  <a:tcPr/>
                </a:tc>
                <a:tc>
                  <a:txBody>
                    <a:bodyPr/>
                    <a:lstStyle/>
                    <a:p>
                      <a:r>
                        <a:rPr lang="en-GB" sz="1400" dirty="0">
                          <a:highlight>
                            <a:srgbClr val="FFFF00"/>
                          </a:highlight>
                        </a:rPr>
                        <a:t>330.00</a:t>
                      </a:r>
                    </a:p>
                  </a:txBody>
                  <a:tcPr/>
                </a:tc>
                <a:extLst>
                  <a:ext uri="{0D108BD9-81ED-4DB2-BD59-A6C34878D82A}">
                    <a16:rowId xmlns:a16="http://schemas.microsoft.com/office/drawing/2014/main" val="3558726346"/>
                  </a:ext>
                </a:extLst>
              </a:tr>
              <a:tr h="208619">
                <a:tc>
                  <a:txBody>
                    <a:bodyPr/>
                    <a:lstStyle/>
                    <a:p>
                      <a:r>
                        <a:rPr lang="en-GB" sz="1400" dirty="0"/>
                        <a:t>11/04</a:t>
                      </a:r>
                    </a:p>
                  </a:txBody>
                  <a:tcPr/>
                </a:tc>
                <a:tc>
                  <a:txBody>
                    <a:bodyPr/>
                    <a:lstStyle/>
                    <a:p>
                      <a:r>
                        <a:rPr lang="en-GB" sz="1400" dirty="0"/>
                        <a:t>Sales</a:t>
                      </a:r>
                    </a:p>
                  </a:txBody>
                  <a:tcPr/>
                </a:tc>
                <a:tc>
                  <a:txBody>
                    <a:bodyPr/>
                    <a:lstStyle/>
                    <a:p>
                      <a:r>
                        <a:rPr lang="en-GB" sz="1400" dirty="0">
                          <a:highlight>
                            <a:srgbClr val="FFFF00"/>
                          </a:highlight>
                        </a:rPr>
                        <a:t>895.00</a:t>
                      </a:r>
                    </a:p>
                  </a:txBody>
                  <a:tcPr/>
                </a:tc>
                <a:tc>
                  <a:txBody>
                    <a:bodyPr/>
                    <a:lstStyle/>
                    <a:p>
                      <a:r>
                        <a:rPr lang="en-GB" sz="1400" dirty="0"/>
                        <a:t>20/04</a:t>
                      </a:r>
                    </a:p>
                  </a:txBody>
                  <a:tcPr/>
                </a:tc>
                <a:tc>
                  <a:txBody>
                    <a:bodyPr/>
                    <a:lstStyle/>
                    <a:p>
                      <a:r>
                        <a:rPr lang="en-GB" sz="1400" dirty="0"/>
                        <a:t>Purchases</a:t>
                      </a:r>
                    </a:p>
                  </a:txBody>
                  <a:tcPr/>
                </a:tc>
                <a:tc>
                  <a:txBody>
                    <a:bodyPr/>
                    <a:lstStyle/>
                    <a:p>
                      <a:r>
                        <a:rPr lang="en-GB" sz="1400" dirty="0">
                          <a:highlight>
                            <a:srgbClr val="FFFF00"/>
                          </a:highlight>
                        </a:rPr>
                        <a:t>760.00</a:t>
                      </a:r>
                    </a:p>
                  </a:txBody>
                  <a:tcPr/>
                </a:tc>
                <a:extLst>
                  <a:ext uri="{0D108BD9-81ED-4DB2-BD59-A6C34878D82A}">
                    <a16:rowId xmlns:a16="http://schemas.microsoft.com/office/drawing/2014/main" val="111038608"/>
                  </a:ext>
                </a:extLst>
              </a:tr>
              <a:tr h="152400">
                <a:tc>
                  <a:txBody>
                    <a:bodyPr/>
                    <a:lstStyle/>
                    <a:p>
                      <a:r>
                        <a:rPr lang="en-GB" sz="1400" dirty="0"/>
                        <a:t>16/04</a:t>
                      </a:r>
                    </a:p>
                  </a:txBody>
                  <a:tcPr/>
                </a:tc>
                <a:tc>
                  <a:txBody>
                    <a:bodyPr/>
                    <a:lstStyle/>
                    <a:p>
                      <a:r>
                        <a:rPr lang="en-GB" sz="1400" dirty="0"/>
                        <a:t>Sales</a:t>
                      </a:r>
                    </a:p>
                  </a:txBody>
                  <a:tcPr/>
                </a:tc>
                <a:tc>
                  <a:txBody>
                    <a:bodyPr/>
                    <a:lstStyle/>
                    <a:p>
                      <a:r>
                        <a:rPr lang="en-GB" sz="1400" dirty="0"/>
                        <a:t>412.00</a:t>
                      </a:r>
                    </a:p>
                  </a:txBody>
                  <a:tcPr/>
                </a:tc>
                <a:tc>
                  <a:txBody>
                    <a:bodyPr/>
                    <a:lstStyle/>
                    <a:p>
                      <a:r>
                        <a:rPr lang="en-GB" sz="1400" dirty="0"/>
                        <a:t>21/04</a:t>
                      </a:r>
                    </a:p>
                  </a:txBody>
                  <a:tcPr/>
                </a:tc>
                <a:tc>
                  <a:txBody>
                    <a:bodyPr/>
                    <a:lstStyle/>
                    <a:p>
                      <a:r>
                        <a:rPr lang="en-GB" sz="1400" dirty="0"/>
                        <a:t>Purchases</a:t>
                      </a:r>
                    </a:p>
                  </a:txBody>
                  <a:tcPr/>
                </a:tc>
                <a:tc>
                  <a:txBody>
                    <a:bodyPr/>
                    <a:lstStyle/>
                    <a:p>
                      <a:r>
                        <a:rPr lang="en-GB" sz="1400" dirty="0"/>
                        <a:t>367.00</a:t>
                      </a:r>
                    </a:p>
                  </a:txBody>
                  <a:tcPr/>
                </a:tc>
                <a:extLst>
                  <a:ext uri="{0D108BD9-81ED-4DB2-BD59-A6C34878D82A}">
                    <a16:rowId xmlns:a16="http://schemas.microsoft.com/office/drawing/2014/main" val="2344061428"/>
                  </a:ext>
                </a:extLst>
              </a:tr>
              <a:tr h="152400">
                <a:tc>
                  <a:txBody>
                    <a:bodyPr/>
                    <a:lstStyle/>
                    <a:p>
                      <a:r>
                        <a:rPr lang="en-GB" sz="1400" dirty="0">
                          <a:solidFill>
                            <a:srgbClr val="FF0000"/>
                          </a:solidFill>
                        </a:rPr>
                        <a:t>23/04</a:t>
                      </a:r>
                    </a:p>
                  </a:txBody>
                  <a:tcPr/>
                </a:tc>
                <a:tc>
                  <a:txBody>
                    <a:bodyPr/>
                    <a:lstStyle/>
                    <a:p>
                      <a:r>
                        <a:rPr lang="en-GB" sz="1400" dirty="0">
                          <a:solidFill>
                            <a:srgbClr val="FF0000"/>
                          </a:solidFill>
                        </a:rPr>
                        <a:t>Cash</a:t>
                      </a:r>
                    </a:p>
                  </a:txBody>
                  <a:tcPr/>
                </a:tc>
                <a:tc>
                  <a:txBody>
                    <a:bodyPr/>
                    <a:lstStyle/>
                    <a:p>
                      <a:r>
                        <a:rPr lang="en-GB" sz="1400" dirty="0">
                          <a:solidFill>
                            <a:srgbClr val="FF0000"/>
                          </a:solidFill>
                        </a:rPr>
                        <a:t>250.00</a:t>
                      </a:r>
                    </a:p>
                  </a:txBody>
                  <a:tcPr/>
                </a:tc>
                <a:tc>
                  <a:txBody>
                    <a:bodyPr/>
                    <a:lstStyle/>
                    <a:p>
                      <a:r>
                        <a:rPr lang="en-GB" sz="1400" dirty="0">
                          <a:solidFill>
                            <a:srgbClr val="FF0000"/>
                          </a:solidFill>
                        </a:rPr>
                        <a:t>30/04</a:t>
                      </a:r>
                    </a:p>
                  </a:txBody>
                  <a:tcPr/>
                </a:tc>
                <a:tc>
                  <a:txBody>
                    <a:bodyPr/>
                    <a:lstStyle/>
                    <a:p>
                      <a:r>
                        <a:rPr lang="en-GB" sz="1400" dirty="0">
                          <a:solidFill>
                            <a:srgbClr val="FF0000"/>
                          </a:solidFill>
                        </a:rPr>
                        <a:t>Bank Fees</a:t>
                      </a:r>
                    </a:p>
                  </a:txBody>
                  <a:tcPr/>
                </a:tc>
                <a:tc>
                  <a:txBody>
                    <a:bodyPr/>
                    <a:lstStyle/>
                    <a:p>
                      <a:r>
                        <a:rPr lang="en-GB" sz="1400" dirty="0">
                          <a:solidFill>
                            <a:srgbClr val="FF0000"/>
                          </a:solidFill>
                        </a:rPr>
                        <a:t>30.00</a:t>
                      </a:r>
                    </a:p>
                  </a:txBody>
                  <a:tcPr/>
                </a:tc>
                <a:extLst>
                  <a:ext uri="{0D108BD9-81ED-4DB2-BD59-A6C34878D82A}">
                    <a16:rowId xmlns:a16="http://schemas.microsoft.com/office/drawing/2014/main" val="2577476372"/>
                  </a:ext>
                </a:extLst>
              </a:tr>
              <a:tr h="228600">
                <a:tc>
                  <a:txBody>
                    <a:bodyPr/>
                    <a:lstStyle/>
                    <a:p>
                      <a:r>
                        <a:rPr lang="en-GB" sz="1400" dirty="0">
                          <a:solidFill>
                            <a:srgbClr val="FF0000"/>
                          </a:solidFill>
                        </a:rPr>
                        <a:t>27/04</a:t>
                      </a:r>
                    </a:p>
                  </a:txBody>
                  <a:tcPr/>
                </a:tc>
                <a:tc>
                  <a:txBody>
                    <a:bodyPr/>
                    <a:lstStyle/>
                    <a:p>
                      <a:r>
                        <a:rPr lang="en-GB" sz="1400" dirty="0">
                          <a:solidFill>
                            <a:srgbClr val="FF0000"/>
                          </a:solidFill>
                        </a:rPr>
                        <a:t>Sales</a:t>
                      </a:r>
                    </a:p>
                  </a:txBody>
                  <a:tcPr/>
                </a:tc>
                <a:tc>
                  <a:txBody>
                    <a:bodyPr/>
                    <a:lstStyle/>
                    <a:p>
                      <a:r>
                        <a:rPr lang="en-GB" sz="1400" dirty="0">
                          <a:solidFill>
                            <a:srgbClr val="FF0000"/>
                          </a:solidFill>
                        </a:rPr>
                        <a:t>1,450.00</a:t>
                      </a:r>
                    </a:p>
                  </a:txBody>
                  <a:tcPr/>
                </a:tc>
                <a:tc>
                  <a:txBody>
                    <a:bodyPr/>
                    <a:lstStyle/>
                    <a:p>
                      <a:endParaRPr lang="en-GB" sz="1400" dirty="0">
                        <a:solidFill>
                          <a:srgbClr val="FF0000"/>
                        </a:solidFill>
                      </a:endParaRPr>
                    </a:p>
                  </a:txBody>
                  <a:tcPr/>
                </a:tc>
                <a:tc>
                  <a:txBody>
                    <a:bodyPr/>
                    <a:lstStyle/>
                    <a:p>
                      <a:endParaRPr lang="en-GB" sz="1400" dirty="0">
                        <a:solidFill>
                          <a:srgbClr val="FF0000"/>
                        </a:solidFill>
                      </a:endParaRPr>
                    </a:p>
                  </a:txBody>
                  <a:tcPr/>
                </a:tc>
                <a:tc>
                  <a:txBody>
                    <a:bodyPr/>
                    <a:lstStyle/>
                    <a:p>
                      <a:endParaRPr lang="en-GB" sz="1400" dirty="0">
                        <a:solidFill>
                          <a:srgbClr val="FF0000"/>
                        </a:solidFill>
                      </a:endParaRPr>
                    </a:p>
                  </a:txBody>
                  <a:tcPr/>
                </a:tc>
                <a:extLst>
                  <a:ext uri="{0D108BD9-81ED-4DB2-BD59-A6C34878D82A}">
                    <a16:rowId xmlns:a16="http://schemas.microsoft.com/office/drawing/2014/main" val="2212806833"/>
                  </a:ext>
                </a:extLst>
              </a:tr>
            </a:tbl>
          </a:graphicData>
        </a:graphic>
      </p:graphicFrame>
    </p:spTree>
    <p:extLst>
      <p:ext uri="{BB962C8B-B14F-4D97-AF65-F5344CB8AC3E}">
        <p14:creationId xmlns:p14="http://schemas.microsoft.com/office/powerpoint/2010/main" val="188253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B6C03D-2A79-CB94-AA85-2A27EBBD6A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938F0-32AA-BCA7-4069-80824F37A059}"/>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Bank Reconciliation</a:t>
            </a:r>
          </a:p>
        </p:txBody>
      </p:sp>
      <p:sp>
        <p:nvSpPr>
          <p:cNvPr id="3" name="Content Placeholder 2">
            <a:extLst>
              <a:ext uri="{FF2B5EF4-FFF2-40B4-BE49-F238E27FC236}">
                <a16:creationId xmlns:a16="http://schemas.microsoft.com/office/drawing/2014/main" id="{1BFB3FD4-8968-72FA-EFCB-D2B129375673}"/>
              </a:ext>
            </a:extLst>
          </p:cNvPr>
          <p:cNvSpPr>
            <a:spLocks noGrp="1"/>
          </p:cNvSpPr>
          <p:nvPr>
            <p:ph idx="1"/>
          </p:nvPr>
        </p:nvSpPr>
        <p:spPr>
          <a:xfrm>
            <a:off x="838200" y="982115"/>
            <a:ext cx="10515600" cy="4351338"/>
          </a:xfrm>
        </p:spPr>
        <p:txBody>
          <a:bodyPr>
            <a:normAutofit/>
          </a:bodyPr>
          <a:lstStyle/>
          <a:p>
            <a:pPr marL="0" indent="0">
              <a:buNone/>
            </a:pPr>
            <a:r>
              <a:rPr lang="en-US" sz="1800" dirty="0">
                <a:solidFill>
                  <a:schemeClr val="bg1"/>
                </a:solidFill>
                <a:latin typeface="Montserrat" pitchFamily="2" charset="77"/>
              </a:rPr>
              <a:t>Step 2 – Post any remaining transactions in the Bank Statement to the Cash Book.</a:t>
            </a: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FCCC497B-9200-762F-FC9E-E8C00BBD9F9B}"/>
              </a:ext>
            </a:extLst>
          </p:cNvPr>
          <p:cNvGraphicFramePr>
            <a:graphicFrameLocks noGrp="1"/>
          </p:cNvGraphicFramePr>
          <p:nvPr>
            <p:extLst>
              <p:ext uri="{D42A27DB-BD31-4B8C-83A1-F6EECF244321}">
                <p14:modId xmlns:p14="http://schemas.microsoft.com/office/powerpoint/2010/main" val="3611615208"/>
              </p:ext>
            </p:extLst>
          </p:nvPr>
        </p:nvGraphicFramePr>
        <p:xfrm>
          <a:off x="392980" y="1489753"/>
          <a:ext cx="5774906" cy="3962400"/>
        </p:xfrm>
        <a:graphic>
          <a:graphicData uri="http://schemas.openxmlformats.org/drawingml/2006/table">
            <a:tbl>
              <a:tblPr firstRow="1" bandRow="1">
                <a:tableStyleId>{5C22544A-7EE6-4342-B048-85BDC9FD1C3A}</a:tableStyleId>
              </a:tblPr>
              <a:tblGrid>
                <a:gridCol w="774982">
                  <a:extLst>
                    <a:ext uri="{9D8B030D-6E8A-4147-A177-3AD203B41FA5}">
                      <a16:colId xmlns:a16="http://schemas.microsoft.com/office/drawing/2014/main" val="3362998279"/>
                    </a:ext>
                  </a:extLst>
                </a:gridCol>
                <a:gridCol w="1534981">
                  <a:extLst>
                    <a:ext uri="{9D8B030D-6E8A-4147-A177-3AD203B41FA5}">
                      <a16:colId xmlns:a16="http://schemas.microsoft.com/office/drawing/2014/main" val="2441328689"/>
                    </a:ext>
                  </a:extLst>
                </a:gridCol>
                <a:gridCol w="1153065">
                  <a:extLst>
                    <a:ext uri="{9D8B030D-6E8A-4147-A177-3AD203B41FA5}">
                      <a16:colId xmlns:a16="http://schemas.microsoft.com/office/drawing/2014/main" val="3689752770"/>
                    </a:ext>
                  </a:extLst>
                </a:gridCol>
                <a:gridCol w="1156897">
                  <a:extLst>
                    <a:ext uri="{9D8B030D-6E8A-4147-A177-3AD203B41FA5}">
                      <a16:colId xmlns:a16="http://schemas.microsoft.com/office/drawing/2014/main" val="3034290462"/>
                    </a:ext>
                  </a:extLst>
                </a:gridCol>
                <a:gridCol w="1154981">
                  <a:extLst>
                    <a:ext uri="{9D8B030D-6E8A-4147-A177-3AD203B41FA5}">
                      <a16:colId xmlns:a16="http://schemas.microsoft.com/office/drawing/2014/main" val="3586189613"/>
                    </a:ext>
                  </a:extLst>
                </a:gridCol>
              </a:tblGrid>
              <a:tr h="273736">
                <a:tc>
                  <a:txBody>
                    <a:bodyPr/>
                    <a:lstStyle/>
                    <a:p>
                      <a:r>
                        <a:rPr lang="en-GB" sz="1400" dirty="0"/>
                        <a:t>Date</a:t>
                      </a:r>
                    </a:p>
                  </a:txBody>
                  <a:tcPr/>
                </a:tc>
                <a:tc>
                  <a:txBody>
                    <a:bodyPr/>
                    <a:lstStyle/>
                    <a:p>
                      <a:r>
                        <a:rPr lang="en-GB" sz="1400" dirty="0"/>
                        <a:t>Details</a:t>
                      </a:r>
                    </a:p>
                  </a:txBody>
                  <a:tcPr/>
                </a:tc>
                <a:tc>
                  <a:txBody>
                    <a:bodyPr/>
                    <a:lstStyle/>
                    <a:p>
                      <a:r>
                        <a:rPr lang="en-GB" sz="1400" dirty="0"/>
                        <a:t>Payments (£)</a:t>
                      </a:r>
                    </a:p>
                  </a:txBody>
                  <a:tcPr/>
                </a:tc>
                <a:tc>
                  <a:txBody>
                    <a:bodyPr/>
                    <a:lstStyle/>
                    <a:p>
                      <a:r>
                        <a:rPr lang="en-GB" sz="1400" dirty="0"/>
                        <a:t>Receipts (£)</a:t>
                      </a:r>
                    </a:p>
                  </a:txBody>
                  <a:tcPr/>
                </a:tc>
                <a:tc>
                  <a:txBody>
                    <a:bodyPr/>
                    <a:lstStyle/>
                    <a:p>
                      <a:r>
                        <a:rPr lang="en-GB" sz="1400" dirty="0"/>
                        <a:t>Balance (£)</a:t>
                      </a:r>
                    </a:p>
                  </a:txBody>
                  <a:tcPr/>
                </a:tc>
                <a:extLst>
                  <a:ext uri="{0D108BD9-81ED-4DB2-BD59-A6C34878D82A}">
                    <a16:rowId xmlns:a16="http://schemas.microsoft.com/office/drawing/2014/main" val="1698302123"/>
                  </a:ext>
                </a:extLst>
              </a:tr>
              <a:tr h="258772">
                <a:tc>
                  <a:txBody>
                    <a:bodyPr/>
                    <a:lstStyle/>
                    <a:p>
                      <a:r>
                        <a:rPr lang="en-GB" sz="1400" dirty="0"/>
                        <a:t>01/04</a:t>
                      </a:r>
                    </a:p>
                  </a:txBody>
                  <a:tcPr/>
                </a:tc>
                <a:tc>
                  <a:txBody>
                    <a:bodyPr/>
                    <a:lstStyle/>
                    <a:p>
                      <a:r>
                        <a:rPr lang="en-GB" sz="1400" dirty="0"/>
                        <a:t>Balance b/d</a:t>
                      </a:r>
                    </a:p>
                  </a:txBody>
                  <a:tcPr/>
                </a:tc>
                <a:tc>
                  <a:txBody>
                    <a:bodyPr/>
                    <a:lstStyle/>
                    <a:p>
                      <a:endParaRPr lang="en-GB" sz="1400"/>
                    </a:p>
                  </a:txBody>
                  <a:tcPr/>
                </a:tc>
                <a:tc>
                  <a:txBody>
                    <a:bodyPr/>
                    <a:lstStyle/>
                    <a:p>
                      <a:endParaRPr lang="en-GB" sz="1400"/>
                    </a:p>
                  </a:txBody>
                  <a:tcPr/>
                </a:tc>
                <a:tc>
                  <a:txBody>
                    <a:bodyPr/>
                    <a:lstStyle/>
                    <a:p>
                      <a:r>
                        <a:rPr lang="en-GB" sz="1400" dirty="0">
                          <a:highlight>
                            <a:srgbClr val="00FF00"/>
                          </a:highlight>
                        </a:rPr>
                        <a:t>3,046.50</a:t>
                      </a:r>
                    </a:p>
                  </a:txBody>
                  <a:tcPr/>
                </a:tc>
                <a:extLst>
                  <a:ext uri="{0D108BD9-81ED-4DB2-BD59-A6C34878D82A}">
                    <a16:rowId xmlns:a16="http://schemas.microsoft.com/office/drawing/2014/main" val="1052842622"/>
                  </a:ext>
                </a:extLst>
              </a:tr>
              <a:tr h="258772">
                <a:tc>
                  <a:txBody>
                    <a:bodyPr/>
                    <a:lstStyle/>
                    <a:p>
                      <a:r>
                        <a:rPr lang="en-GB" sz="1400" dirty="0"/>
                        <a:t>03/04</a:t>
                      </a:r>
                    </a:p>
                  </a:txBody>
                  <a:tcPr/>
                </a:tc>
                <a:tc>
                  <a:txBody>
                    <a:bodyPr/>
                    <a:lstStyle/>
                    <a:p>
                      <a:r>
                        <a:rPr lang="en-GB" sz="1400" dirty="0"/>
                        <a:t>DD (Insurance)</a:t>
                      </a:r>
                    </a:p>
                  </a:txBody>
                  <a:tcPr/>
                </a:tc>
                <a:tc>
                  <a:txBody>
                    <a:bodyPr/>
                    <a:lstStyle/>
                    <a:p>
                      <a:r>
                        <a:rPr lang="en-GB" sz="1400" dirty="0">
                          <a:highlight>
                            <a:srgbClr val="FFFF00"/>
                          </a:highlight>
                        </a:rPr>
                        <a:t>500.00</a:t>
                      </a:r>
                    </a:p>
                  </a:txBody>
                  <a:tcPr/>
                </a:tc>
                <a:tc>
                  <a:txBody>
                    <a:bodyPr/>
                    <a:lstStyle/>
                    <a:p>
                      <a:endParaRPr lang="en-GB" sz="1400"/>
                    </a:p>
                  </a:txBody>
                  <a:tcPr/>
                </a:tc>
                <a:tc>
                  <a:txBody>
                    <a:bodyPr/>
                    <a:lstStyle/>
                    <a:p>
                      <a:r>
                        <a:rPr lang="en-GB" sz="1400" dirty="0"/>
                        <a:t>2,546.50</a:t>
                      </a:r>
                    </a:p>
                  </a:txBody>
                  <a:tcPr/>
                </a:tc>
                <a:extLst>
                  <a:ext uri="{0D108BD9-81ED-4DB2-BD59-A6C34878D82A}">
                    <a16:rowId xmlns:a16="http://schemas.microsoft.com/office/drawing/2014/main" val="1686213760"/>
                  </a:ext>
                </a:extLst>
              </a:tr>
              <a:tr h="258772">
                <a:tc>
                  <a:txBody>
                    <a:bodyPr/>
                    <a:lstStyle/>
                    <a:p>
                      <a:r>
                        <a:rPr lang="en-GB" sz="1400" dirty="0"/>
                        <a:t>04/04</a:t>
                      </a:r>
                    </a:p>
                  </a:txBody>
                  <a:tcPr/>
                </a:tc>
                <a:tc>
                  <a:txBody>
                    <a:bodyPr/>
                    <a:lstStyle/>
                    <a:p>
                      <a:r>
                        <a:rPr lang="en-GB" sz="1400" dirty="0"/>
                        <a:t>Cheque 000319</a:t>
                      </a:r>
                    </a:p>
                  </a:txBody>
                  <a:tcPr/>
                </a:tc>
                <a:tc>
                  <a:txBody>
                    <a:bodyPr/>
                    <a:lstStyle/>
                    <a:p>
                      <a:r>
                        <a:rPr lang="en-GB" sz="1400" dirty="0">
                          <a:highlight>
                            <a:srgbClr val="00FF00"/>
                          </a:highlight>
                        </a:rPr>
                        <a:t>125.00</a:t>
                      </a:r>
                    </a:p>
                  </a:txBody>
                  <a:tcPr/>
                </a:tc>
                <a:tc>
                  <a:txBody>
                    <a:bodyPr/>
                    <a:lstStyle/>
                    <a:p>
                      <a:endParaRPr lang="en-GB" sz="1400"/>
                    </a:p>
                  </a:txBody>
                  <a:tcPr/>
                </a:tc>
                <a:tc>
                  <a:txBody>
                    <a:bodyPr/>
                    <a:lstStyle/>
                    <a:p>
                      <a:r>
                        <a:rPr lang="en-GB" sz="1400" dirty="0"/>
                        <a:t>2,421.50</a:t>
                      </a:r>
                    </a:p>
                  </a:txBody>
                  <a:tcPr/>
                </a:tc>
                <a:extLst>
                  <a:ext uri="{0D108BD9-81ED-4DB2-BD59-A6C34878D82A}">
                    <a16:rowId xmlns:a16="http://schemas.microsoft.com/office/drawing/2014/main" val="501734922"/>
                  </a:ext>
                </a:extLst>
              </a:tr>
              <a:tr h="258772">
                <a:tc>
                  <a:txBody>
                    <a:bodyPr/>
                    <a:lstStyle/>
                    <a:p>
                      <a:r>
                        <a:rPr lang="en-GB" sz="1400" dirty="0"/>
                        <a:t>07/04</a:t>
                      </a:r>
                    </a:p>
                  </a:txBody>
                  <a:tcPr/>
                </a:tc>
                <a:tc>
                  <a:txBody>
                    <a:bodyPr/>
                    <a:lstStyle/>
                    <a:p>
                      <a:r>
                        <a:rPr lang="en-GB" sz="1400" dirty="0"/>
                        <a:t>Cheque 004298</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640.00</a:t>
                      </a:r>
                    </a:p>
                  </a:txBody>
                  <a:tcPr/>
                </a:tc>
                <a:tc>
                  <a:txBody>
                    <a:bodyPr/>
                    <a:lstStyle/>
                    <a:p>
                      <a:r>
                        <a:rPr lang="en-GB" sz="1400" dirty="0"/>
                        <a:t>3,061.50</a:t>
                      </a:r>
                    </a:p>
                  </a:txBody>
                  <a:tcPr/>
                </a:tc>
                <a:extLst>
                  <a:ext uri="{0D108BD9-81ED-4DB2-BD59-A6C34878D82A}">
                    <a16:rowId xmlns:a16="http://schemas.microsoft.com/office/drawing/2014/main" val="3775806399"/>
                  </a:ext>
                </a:extLst>
              </a:tr>
              <a:tr h="258772">
                <a:tc>
                  <a:txBody>
                    <a:bodyPr/>
                    <a:lstStyle/>
                    <a:p>
                      <a:r>
                        <a:rPr lang="en-GB" sz="1400" dirty="0"/>
                        <a:t>10/04</a:t>
                      </a:r>
                    </a:p>
                  </a:txBody>
                  <a:tcPr/>
                </a:tc>
                <a:tc>
                  <a:txBody>
                    <a:bodyPr/>
                    <a:lstStyle/>
                    <a:p>
                      <a:r>
                        <a:rPr lang="en-GB" sz="1400" dirty="0"/>
                        <a:t>Deposit</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150.00</a:t>
                      </a:r>
                    </a:p>
                  </a:txBody>
                  <a:tcPr/>
                </a:tc>
                <a:tc>
                  <a:txBody>
                    <a:bodyPr/>
                    <a:lstStyle/>
                    <a:p>
                      <a:r>
                        <a:rPr lang="en-GB" sz="1400" dirty="0"/>
                        <a:t>3,211.50</a:t>
                      </a:r>
                    </a:p>
                  </a:txBody>
                  <a:tcPr/>
                </a:tc>
                <a:extLst>
                  <a:ext uri="{0D108BD9-81ED-4DB2-BD59-A6C34878D82A}">
                    <a16:rowId xmlns:a16="http://schemas.microsoft.com/office/drawing/2014/main" val="2511654609"/>
                  </a:ext>
                </a:extLst>
              </a:tr>
              <a:tr h="273736">
                <a:tc>
                  <a:txBody>
                    <a:bodyPr/>
                    <a:lstStyle/>
                    <a:p>
                      <a:r>
                        <a:rPr lang="en-GB" sz="1400" dirty="0"/>
                        <a:t>11/04</a:t>
                      </a:r>
                    </a:p>
                  </a:txBody>
                  <a:tcPr/>
                </a:tc>
                <a:tc>
                  <a:txBody>
                    <a:bodyPr/>
                    <a:lstStyle/>
                    <a:p>
                      <a:r>
                        <a:rPr lang="en-GB" sz="1400" dirty="0"/>
                        <a:t>Debit Card Receipt</a:t>
                      </a:r>
                    </a:p>
                  </a:txBody>
                  <a:tcPr/>
                </a:tc>
                <a:tc>
                  <a:txBody>
                    <a:bodyPr/>
                    <a:lstStyle/>
                    <a:p>
                      <a:endParaRPr lang="en-GB" sz="1400" dirty="0">
                        <a:highlight>
                          <a:srgbClr val="FFFF00"/>
                        </a:highlight>
                      </a:endParaRPr>
                    </a:p>
                  </a:txBody>
                  <a:tcPr/>
                </a:tc>
                <a:tc>
                  <a:txBody>
                    <a:bodyPr/>
                    <a:lstStyle/>
                    <a:p>
                      <a:r>
                        <a:rPr lang="en-GB" sz="1400" dirty="0">
                          <a:highlight>
                            <a:srgbClr val="FFFF00"/>
                          </a:highlight>
                        </a:rPr>
                        <a:t>895.00</a:t>
                      </a:r>
                    </a:p>
                  </a:txBody>
                  <a:tcPr/>
                </a:tc>
                <a:tc>
                  <a:txBody>
                    <a:bodyPr/>
                    <a:lstStyle/>
                    <a:p>
                      <a:r>
                        <a:rPr lang="en-GB" sz="1400" dirty="0"/>
                        <a:t>4,106.50</a:t>
                      </a:r>
                    </a:p>
                  </a:txBody>
                  <a:tcPr/>
                </a:tc>
                <a:extLst>
                  <a:ext uri="{0D108BD9-81ED-4DB2-BD59-A6C34878D82A}">
                    <a16:rowId xmlns:a16="http://schemas.microsoft.com/office/drawing/2014/main" val="3407273629"/>
                  </a:ext>
                </a:extLst>
              </a:tr>
              <a:tr h="258772">
                <a:tc>
                  <a:txBody>
                    <a:bodyPr/>
                    <a:lstStyle/>
                    <a:p>
                      <a:r>
                        <a:rPr lang="en-GB" sz="1400" dirty="0"/>
                        <a:t>14/04</a:t>
                      </a:r>
                    </a:p>
                  </a:txBody>
                  <a:tcPr/>
                </a:tc>
                <a:tc>
                  <a:txBody>
                    <a:bodyPr/>
                    <a:lstStyle/>
                    <a:p>
                      <a:r>
                        <a:rPr lang="en-GB" sz="1400" dirty="0"/>
                        <a:t>DD (Rent)</a:t>
                      </a:r>
                    </a:p>
                  </a:txBody>
                  <a:tcPr/>
                </a:tc>
                <a:tc>
                  <a:txBody>
                    <a:bodyPr/>
                    <a:lstStyle/>
                    <a:p>
                      <a:r>
                        <a:rPr lang="en-GB" sz="1400" dirty="0">
                          <a:highlight>
                            <a:srgbClr val="FFFF00"/>
                          </a:highlight>
                        </a:rPr>
                        <a:t>600.00</a:t>
                      </a:r>
                    </a:p>
                  </a:txBody>
                  <a:tcPr/>
                </a:tc>
                <a:tc>
                  <a:txBody>
                    <a:bodyPr/>
                    <a:lstStyle/>
                    <a:p>
                      <a:endParaRPr lang="en-GB" sz="1400"/>
                    </a:p>
                  </a:txBody>
                  <a:tcPr/>
                </a:tc>
                <a:tc>
                  <a:txBody>
                    <a:bodyPr/>
                    <a:lstStyle/>
                    <a:p>
                      <a:r>
                        <a:rPr lang="en-GB" sz="1400" dirty="0"/>
                        <a:t>3,506.50</a:t>
                      </a:r>
                    </a:p>
                  </a:txBody>
                  <a:tcPr/>
                </a:tc>
                <a:extLst>
                  <a:ext uri="{0D108BD9-81ED-4DB2-BD59-A6C34878D82A}">
                    <a16:rowId xmlns:a16="http://schemas.microsoft.com/office/drawing/2014/main" val="1714963027"/>
                  </a:ext>
                </a:extLst>
              </a:tr>
              <a:tr h="258772">
                <a:tc>
                  <a:txBody>
                    <a:bodyPr/>
                    <a:lstStyle/>
                    <a:p>
                      <a:r>
                        <a:rPr lang="en-GB" sz="1400" dirty="0"/>
                        <a:t>18/04</a:t>
                      </a:r>
                    </a:p>
                  </a:txBody>
                  <a:tcPr/>
                </a:tc>
                <a:tc>
                  <a:txBody>
                    <a:bodyPr/>
                    <a:lstStyle/>
                    <a:p>
                      <a:r>
                        <a:rPr lang="en-GB" sz="1400" dirty="0"/>
                        <a:t>Cheque 000320</a:t>
                      </a:r>
                    </a:p>
                  </a:txBody>
                  <a:tcPr/>
                </a:tc>
                <a:tc>
                  <a:txBody>
                    <a:bodyPr/>
                    <a:lstStyle/>
                    <a:p>
                      <a:r>
                        <a:rPr lang="en-GB" sz="1400" dirty="0">
                          <a:highlight>
                            <a:srgbClr val="FFFF00"/>
                          </a:highlight>
                        </a:rPr>
                        <a:t>330.00</a:t>
                      </a:r>
                    </a:p>
                  </a:txBody>
                  <a:tcPr/>
                </a:tc>
                <a:tc>
                  <a:txBody>
                    <a:bodyPr/>
                    <a:lstStyle/>
                    <a:p>
                      <a:endParaRPr lang="en-GB" sz="1400" dirty="0"/>
                    </a:p>
                  </a:txBody>
                  <a:tcPr/>
                </a:tc>
                <a:tc>
                  <a:txBody>
                    <a:bodyPr/>
                    <a:lstStyle/>
                    <a:p>
                      <a:r>
                        <a:rPr lang="en-GB" sz="1400" dirty="0"/>
                        <a:t>3,176.50</a:t>
                      </a:r>
                    </a:p>
                  </a:txBody>
                  <a:tcPr/>
                </a:tc>
                <a:extLst>
                  <a:ext uri="{0D108BD9-81ED-4DB2-BD59-A6C34878D82A}">
                    <a16:rowId xmlns:a16="http://schemas.microsoft.com/office/drawing/2014/main" val="3870109572"/>
                  </a:ext>
                </a:extLst>
              </a:tr>
              <a:tr h="258772">
                <a:tc>
                  <a:txBody>
                    <a:bodyPr/>
                    <a:lstStyle/>
                    <a:p>
                      <a:r>
                        <a:rPr lang="en-GB" sz="1400" dirty="0"/>
                        <a:t>20/04</a:t>
                      </a:r>
                    </a:p>
                  </a:txBody>
                  <a:tcPr/>
                </a:tc>
                <a:tc>
                  <a:txBody>
                    <a:bodyPr/>
                    <a:lstStyle/>
                    <a:p>
                      <a:r>
                        <a:rPr lang="en-GB" sz="1400" dirty="0"/>
                        <a:t>Cheque 000321</a:t>
                      </a:r>
                    </a:p>
                  </a:txBody>
                  <a:tcPr/>
                </a:tc>
                <a:tc>
                  <a:txBody>
                    <a:bodyPr/>
                    <a:lstStyle/>
                    <a:p>
                      <a:r>
                        <a:rPr lang="en-GB" sz="1400" dirty="0">
                          <a:highlight>
                            <a:srgbClr val="FFFF00"/>
                          </a:highlight>
                        </a:rPr>
                        <a:t>760.00</a:t>
                      </a:r>
                    </a:p>
                  </a:txBody>
                  <a:tcPr/>
                </a:tc>
                <a:tc>
                  <a:txBody>
                    <a:bodyPr/>
                    <a:lstStyle/>
                    <a:p>
                      <a:endParaRPr lang="en-GB" sz="1400" dirty="0"/>
                    </a:p>
                  </a:txBody>
                  <a:tcPr/>
                </a:tc>
                <a:tc>
                  <a:txBody>
                    <a:bodyPr/>
                    <a:lstStyle/>
                    <a:p>
                      <a:r>
                        <a:rPr lang="en-GB" sz="1400" dirty="0"/>
                        <a:t>2,416.50</a:t>
                      </a:r>
                    </a:p>
                  </a:txBody>
                  <a:tcPr/>
                </a:tc>
                <a:extLst>
                  <a:ext uri="{0D108BD9-81ED-4DB2-BD59-A6C34878D82A}">
                    <a16:rowId xmlns:a16="http://schemas.microsoft.com/office/drawing/2014/main" val="317861888"/>
                  </a:ext>
                </a:extLst>
              </a:tr>
              <a:tr h="258772">
                <a:tc>
                  <a:txBody>
                    <a:bodyPr/>
                    <a:lstStyle/>
                    <a:p>
                      <a:r>
                        <a:rPr lang="en-GB" sz="1400" dirty="0"/>
                        <a:t>23/04</a:t>
                      </a:r>
                    </a:p>
                  </a:txBody>
                  <a:tcPr/>
                </a:tc>
                <a:tc>
                  <a:txBody>
                    <a:bodyPr/>
                    <a:lstStyle/>
                    <a:p>
                      <a:r>
                        <a:rPr lang="en-GB" sz="1400" dirty="0"/>
                        <a:t>Deposit</a:t>
                      </a:r>
                    </a:p>
                  </a:txBody>
                  <a:tcPr/>
                </a:tc>
                <a:tc>
                  <a:txBody>
                    <a:bodyPr/>
                    <a:lstStyle/>
                    <a:p>
                      <a:endParaRPr lang="en-GB" sz="1400"/>
                    </a:p>
                  </a:txBody>
                  <a:tcPr/>
                </a:tc>
                <a:tc>
                  <a:txBody>
                    <a:bodyPr/>
                    <a:lstStyle/>
                    <a:p>
                      <a:r>
                        <a:rPr lang="en-GB" sz="1400" dirty="0">
                          <a:highlight>
                            <a:srgbClr val="FFFF00"/>
                          </a:highlight>
                        </a:rPr>
                        <a:t>250.00</a:t>
                      </a:r>
                    </a:p>
                  </a:txBody>
                  <a:tcPr/>
                </a:tc>
                <a:tc>
                  <a:txBody>
                    <a:bodyPr/>
                    <a:lstStyle/>
                    <a:p>
                      <a:r>
                        <a:rPr lang="en-GB" sz="1400" dirty="0"/>
                        <a:t>2,666.50</a:t>
                      </a:r>
                    </a:p>
                  </a:txBody>
                  <a:tcPr/>
                </a:tc>
                <a:extLst>
                  <a:ext uri="{0D108BD9-81ED-4DB2-BD59-A6C34878D82A}">
                    <a16:rowId xmlns:a16="http://schemas.microsoft.com/office/drawing/2014/main" val="306022178"/>
                  </a:ext>
                </a:extLst>
              </a:tr>
              <a:tr h="258772">
                <a:tc>
                  <a:txBody>
                    <a:bodyPr/>
                    <a:lstStyle/>
                    <a:p>
                      <a:r>
                        <a:rPr lang="en-GB" sz="1400" dirty="0"/>
                        <a:t>27/04</a:t>
                      </a:r>
                    </a:p>
                  </a:txBody>
                  <a:tcPr/>
                </a:tc>
                <a:tc>
                  <a:txBody>
                    <a:bodyPr/>
                    <a:lstStyle/>
                    <a:p>
                      <a:r>
                        <a:rPr lang="en-GB" sz="1400" dirty="0"/>
                        <a:t>Cheque 198444</a:t>
                      </a:r>
                    </a:p>
                  </a:txBody>
                  <a:tcPr/>
                </a:tc>
                <a:tc>
                  <a:txBody>
                    <a:bodyPr/>
                    <a:lstStyle/>
                    <a:p>
                      <a:endParaRPr lang="en-GB" sz="1400"/>
                    </a:p>
                  </a:txBody>
                  <a:tcPr/>
                </a:tc>
                <a:tc>
                  <a:txBody>
                    <a:bodyPr/>
                    <a:lstStyle/>
                    <a:p>
                      <a:r>
                        <a:rPr lang="en-GB" sz="1400" dirty="0">
                          <a:highlight>
                            <a:srgbClr val="FFFF00"/>
                          </a:highlight>
                        </a:rPr>
                        <a:t>1,450.00</a:t>
                      </a:r>
                    </a:p>
                  </a:txBody>
                  <a:tcPr/>
                </a:tc>
                <a:tc>
                  <a:txBody>
                    <a:bodyPr/>
                    <a:lstStyle/>
                    <a:p>
                      <a:r>
                        <a:rPr lang="en-GB" sz="1400" dirty="0"/>
                        <a:t>4,116.50</a:t>
                      </a:r>
                    </a:p>
                  </a:txBody>
                  <a:tcPr/>
                </a:tc>
                <a:extLst>
                  <a:ext uri="{0D108BD9-81ED-4DB2-BD59-A6C34878D82A}">
                    <a16:rowId xmlns:a16="http://schemas.microsoft.com/office/drawing/2014/main" val="3428815787"/>
                  </a:ext>
                </a:extLst>
              </a:tr>
              <a:tr h="258772">
                <a:tc>
                  <a:txBody>
                    <a:bodyPr/>
                    <a:lstStyle/>
                    <a:p>
                      <a:r>
                        <a:rPr lang="en-GB" sz="1400" dirty="0"/>
                        <a:t>30/04</a:t>
                      </a:r>
                    </a:p>
                  </a:txBody>
                  <a:tcPr/>
                </a:tc>
                <a:tc>
                  <a:txBody>
                    <a:bodyPr/>
                    <a:lstStyle/>
                    <a:p>
                      <a:r>
                        <a:rPr lang="en-GB" sz="1400" dirty="0"/>
                        <a:t>Bank Charges</a:t>
                      </a:r>
                    </a:p>
                  </a:txBody>
                  <a:tcPr/>
                </a:tc>
                <a:tc>
                  <a:txBody>
                    <a:bodyPr/>
                    <a:lstStyle/>
                    <a:p>
                      <a:r>
                        <a:rPr lang="en-GB" sz="1400" dirty="0">
                          <a:highlight>
                            <a:srgbClr val="FFFF00"/>
                          </a:highlight>
                        </a:rPr>
                        <a:t>30.00</a:t>
                      </a:r>
                    </a:p>
                  </a:txBody>
                  <a:tcPr/>
                </a:tc>
                <a:tc>
                  <a:txBody>
                    <a:bodyPr/>
                    <a:lstStyle/>
                    <a:p>
                      <a:endParaRPr lang="en-GB" sz="1400" dirty="0"/>
                    </a:p>
                  </a:txBody>
                  <a:tcPr/>
                </a:tc>
                <a:tc>
                  <a:txBody>
                    <a:bodyPr/>
                    <a:lstStyle/>
                    <a:p>
                      <a:r>
                        <a:rPr lang="en-GB" sz="1400" dirty="0"/>
                        <a:t>4,086.50</a:t>
                      </a:r>
                    </a:p>
                  </a:txBody>
                  <a:tcPr/>
                </a:tc>
                <a:extLst>
                  <a:ext uri="{0D108BD9-81ED-4DB2-BD59-A6C34878D82A}">
                    <a16:rowId xmlns:a16="http://schemas.microsoft.com/office/drawing/2014/main" val="588960013"/>
                  </a:ext>
                </a:extLst>
              </a:tr>
            </a:tbl>
          </a:graphicData>
        </a:graphic>
      </p:graphicFrame>
      <p:graphicFrame>
        <p:nvGraphicFramePr>
          <p:cNvPr id="5" name="Table 4">
            <a:extLst>
              <a:ext uri="{FF2B5EF4-FFF2-40B4-BE49-F238E27FC236}">
                <a16:creationId xmlns:a16="http://schemas.microsoft.com/office/drawing/2014/main" id="{0E4077B5-54C2-0EC9-A15B-B3F0E4AA1980}"/>
              </a:ext>
            </a:extLst>
          </p:cNvPr>
          <p:cNvGraphicFramePr>
            <a:graphicFrameLocks noGrp="1"/>
          </p:cNvGraphicFramePr>
          <p:nvPr>
            <p:extLst>
              <p:ext uri="{D42A27DB-BD31-4B8C-83A1-F6EECF244321}">
                <p14:modId xmlns:p14="http://schemas.microsoft.com/office/powerpoint/2010/main" val="3592578059"/>
              </p:ext>
            </p:extLst>
          </p:nvPr>
        </p:nvGraphicFramePr>
        <p:xfrm>
          <a:off x="6379474" y="1500708"/>
          <a:ext cx="5179923" cy="3048000"/>
        </p:xfrm>
        <a:graphic>
          <a:graphicData uri="http://schemas.openxmlformats.org/drawingml/2006/table">
            <a:tbl>
              <a:tblPr firstRow="1" bandRow="1">
                <a:tableStyleId>{21E4AEA4-8DFA-4A89-87EB-49C32662AFE0}</a:tableStyleId>
              </a:tblPr>
              <a:tblGrid>
                <a:gridCol w="742342">
                  <a:extLst>
                    <a:ext uri="{9D8B030D-6E8A-4147-A177-3AD203B41FA5}">
                      <a16:colId xmlns:a16="http://schemas.microsoft.com/office/drawing/2014/main" val="1555718815"/>
                    </a:ext>
                  </a:extLst>
                </a:gridCol>
                <a:gridCol w="961177">
                  <a:extLst>
                    <a:ext uri="{9D8B030D-6E8A-4147-A177-3AD203B41FA5}">
                      <a16:colId xmlns:a16="http://schemas.microsoft.com/office/drawing/2014/main" val="2825834884"/>
                    </a:ext>
                  </a:extLst>
                </a:gridCol>
                <a:gridCol w="907279">
                  <a:extLst>
                    <a:ext uri="{9D8B030D-6E8A-4147-A177-3AD203B41FA5}">
                      <a16:colId xmlns:a16="http://schemas.microsoft.com/office/drawing/2014/main" val="4113967262"/>
                    </a:ext>
                  </a:extLst>
                </a:gridCol>
                <a:gridCol w="700670">
                  <a:extLst>
                    <a:ext uri="{9D8B030D-6E8A-4147-A177-3AD203B41FA5}">
                      <a16:colId xmlns:a16="http://schemas.microsoft.com/office/drawing/2014/main" val="624480216"/>
                    </a:ext>
                  </a:extLst>
                </a:gridCol>
                <a:gridCol w="1033040">
                  <a:extLst>
                    <a:ext uri="{9D8B030D-6E8A-4147-A177-3AD203B41FA5}">
                      <a16:colId xmlns:a16="http://schemas.microsoft.com/office/drawing/2014/main" val="3305557566"/>
                    </a:ext>
                  </a:extLst>
                </a:gridCol>
                <a:gridCol w="835415">
                  <a:extLst>
                    <a:ext uri="{9D8B030D-6E8A-4147-A177-3AD203B41FA5}">
                      <a16:colId xmlns:a16="http://schemas.microsoft.com/office/drawing/2014/main" val="1241235181"/>
                    </a:ext>
                  </a:extLst>
                </a:gridCol>
              </a:tblGrid>
              <a:tr h="205028">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extLst>
                  <a:ext uri="{0D108BD9-81ED-4DB2-BD59-A6C34878D82A}">
                    <a16:rowId xmlns:a16="http://schemas.microsoft.com/office/drawing/2014/main" val="1189579334"/>
                  </a:ext>
                </a:extLst>
              </a:tr>
              <a:tr h="208619">
                <a:tc>
                  <a:txBody>
                    <a:bodyPr/>
                    <a:lstStyle/>
                    <a:p>
                      <a:r>
                        <a:rPr lang="en-GB" sz="1400" dirty="0"/>
                        <a:t>01/04</a:t>
                      </a:r>
                    </a:p>
                  </a:txBody>
                  <a:tcPr/>
                </a:tc>
                <a:tc>
                  <a:txBody>
                    <a:bodyPr/>
                    <a:lstStyle/>
                    <a:p>
                      <a:r>
                        <a:rPr lang="en-GB" sz="1400" dirty="0"/>
                        <a:t>Bal b/d</a:t>
                      </a:r>
                    </a:p>
                  </a:txBody>
                  <a:tcPr/>
                </a:tc>
                <a:tc>
                  <a:txBody>
                    <a:bodyPr/>
                    <a:lstStyle/>
                    <a:p>
                      <a:r>
                        <a:rPr lang="en-GB" sz="1400" dirty="0">
                          <a:highlight>
                            <a:srgbClr val="00FF00"/>
                          </a:highlight>
                        </a:rPr>
                        <a:t>2,921.50</a:t>
                      </a:r>
                    </a:p>
                  </a:txBody>
                  <a:tcPr/>
                </a:tc>
                <a:tc>
                  <a:txBody>
                    <a:bodyPr/>
                    <a:lstStyle/>
                    <a:p>
                      <a:r>
                        <a:rPr lang="en-GB" sz="1400" dirty="0"/>
                        <a:t>03/04</a:t>
                      </a:r>
                    </a:p>
                  </a:txBody>
                  <a:tcPr/>
                </a:tc>
                <a:tc>
                  <a:txBody>
                    <a:bodyPr/>
                    <a:lstStyle/>
                    <a:p>
                      <a:r>
                        <a:rPr lang="en-GB" sz="1400" dirty="0"/>
                        <a:t>Insurance</a:t>
                      </a:r>
                    </a:p>
                  </a:txBody>
                  <a:tcPr/>
                </a:tc>
                <a:tc>
                  <a:txBody>
                    <a:bodyPr/>
                    <a:lstStyle/>
                    <a:p>
                      <a:r>
                        <a:rPr lang="en-GB" sz="1400" dirty="0">
                          <a:highlight>
                            <a:srgbClr val="FFFF00"/>
                          </a:highlight>
                        </a:rPr>
                        <a:t>500.00</a:t>
                      </a:r>
                    </a:p>
                  </a:txBody>
                  <a:tcPr/>
                </a:tc>
                <a:extLst>
                  <a:ext uri="{0D108BD9-81ED-4DB2-BD59-A6C34878D82A}">
                    <a16:rowId xmlns:a16="http://schemas.microsoft.com/office/drawing/2014/main" val="2430978239"/>
                  </a:ext>
                </a:extLst>
              </a:tr>
              <a:tr h="208619">
                <a:tc>
                  <a:txBody>
                    <a:bodyPr/>
                    <a:lstStyle/>
                    <a:p>
                      <a:r>
                        <a:rPr lang="en-GB" sz="1400" dirty="0"/>
                        <a:t>05/04</a:t>
                      </a:r>
                    </a:p>
                  </a:txBody>
                  <a:tcPr/>
                </a:tc>
                <a:tc>
                  <a:txBody>
                    <a:bodyPr/>
                    <a:lstStyle/>
                    <a:p>
                      <a:r>
                        <a:rPr lang="en-GB" sz="1400" dirty="0"/>
                        <a:t>Sales</a:t>
                      </a:r>
                    </a:p>
                  </a:txBody>
                  <a:tcPr/>
                </a:tc>
                <a:tc>
                  <a:txBody>
                    <a:bodyPr/>
                    <a:lstStyle/>
                    <a:p>
                      <a:r>
                        <a:rPr lang="en-GB" sz="1400" dirty="0">
                          <a:highlight>
                            <a:srgbClr val="FFFF00"/>
                          </a:highlight>
                        </a:rPr>
                        <a:t>640.00</a:t>
                      </a:r>
                    </a:p>
                  </a:txBody>
                  <a:tcPr/>
                </a:tc>
                <a:tc>
                  <a:txBody>
                    <a:bodyPr/>
                    <a:lstStyle/>
                    <a:p>
                      <a:r>
                        <a:rPr lang="en-GB" sz="1400" dirty="0"/>
                        <a:t>14/04</a:t>
                      </a:r>
                    </a:p>
                  </a:txBody>
                  <a:tcPr/>
                </a:tc>
                <a:tc>
                  <a:txBody>
                    <a:bodyPr/>
                    <a:lstStyle/>
                    <a:p>
                      <a:r>
                        <a:rPr lang="en-GB" sz="1400" dirty="0"/>
                        <a:t>Rent</a:t>
                      </a:r>
                    </a:p>
                  </a:txBody>
                  <a:tcPr/>
                </a:tc>
                <a:tc>
                  <a:txBody>
                    <a:bodyPr/>
                    <a:lstStyle/>
                    <a:p>
                      <a:r>
                        <a:rPr lang="en-GB" sz="1400" dirty="0">
                          <a:highlight>
                            <a:srgbClr val="FFFF00"/>
                          </a:highlight>
                        </a:rPr>
                        <a:t>600.00</a:t>
                      </a:r>
                    </a:p>
                  </a:txBody>
                  <a:tcPr/>
                </a:tc>
                <a:extLst>
                  <a:ext uri="{0D108BD9-81ED-4DB2-BD59-A6C34878D82A}">
                    <a16:rowId xmlns:a16="http://schemas.microsoft.com/office/drawing/2014/main" val="1898462818"/>
                  </a:ext>
                </a:extLst>
              </a:tr>
              <a:tr h="205028">
                <a:tc>
                  <a:txBody>
                    <a:bodyPr/>
                    <a:lstStyle/>
                    <a:p>
                      <a:r>
                        <a:rPr lang="en-GB" sz="1400" dirty="0"/>
                        <a:t>10/04</a:t>
                      </a:r>
                    </a:p>
                  </a:txBody>
                  <a:tcPr/>
                </a:tc>
                <a:tc>
                  <a:txBody>
                    <a:bodyPr/>
                    <a:lstStyle/>
                    <a:p>
                      <a:r>
                        <a:rPr lang="en-GB" sz="1400" dirty="0"/>
                        <a:t>Cash</a:t>
                      </a:r>
                    </a:p>
                  </a:txBody>
                  <a:tcPr/>
                </a:tc>
                <a:tc>
                  <a:txBody>
                    <a:bodyPr/>
                    <a:lstStyle/>
                    <a:p>
                      <a:r>
                        <a:rPr lang="en-GB" sz="1400" dirty="0">
                          <a:highlight>
                            <a:srgbClr val="FFFF00"/>
                          </a:highlight>
                        </a:rPr>
                        <a:t>150.00</a:t>
                      </a:r>
                    </a:p>
                  </a:txBody>
                  <a:tcPr/>
                </a:tc>
                <a:tc>
                  <a:txBody>
                    <a:bodyPr/>
                    <a:lstStyle/>
                    <a:p>
                      <a:r>
                        <a:rPr lang="en-GB" sz="1400" dirty="0"/>
                        <a:t>18/04</a:t>
                      </a:r>
                    </a:p>
                  </a:txBody>
                  <a:tcPr/>
                </a:tc>
                <a:tc>
                  <a:txBody>
                    <a:bodyPr/>
                    <a:lstStyle/>
                    <a:p>
                      <a:r>
                        <a:rPr lang="en-GB" sz="1400" dirty="0"/>
                        <a:t>Purchases</a:t>
                      </a:r>
                    </a:p>
                  </a:txBody>
                  <a:tcPr/>
                </a:tc>
                <a:tc>
                  <a:txBody>
                    <a:bodyPr/>
                    <a:lstStyle/>
                    <a:p>
                      <a:r>
                        <a:rPr lang="en-GB" sz="1400" dirty="0">
                          <a:highlight>
                            <a:srgbClr val="FFFF00"/>
                          </a:highlight>
                        </a:rPr>
                        <a:t>330.00</a:t>
                      </a:r>
                    </a:p>
                  </a:txBody>
                  <a:tcPr/>
                </a:tc>
                <a:extLst>
                  <a:ext uri="{0D108BD9-81ED-4DB2-BD59-A6C34878D82A}">
                    <a16:rowId xmlns:a16="http://schemas.microsoft.com/office/drawing/2014/main" val="3558726346"/>
                  </a:ext>
                </a:extLst>
              </a:tr>
              <a:tr h="152400">
                <a:tc>
                  <a:txBody>
                    <a:bodyPr/>
                    <a:lstStyle/>
                    <a:p>
                      <a:r>
                        <a:rPr lang="en-GB" sz="1400" dirty="0"/>
                        <a:t>11/04</a:t>
                      </a:r>
                    </a:p>
                  </a:txBody>
                  <a:tcPr/>
                </a:tc>
                <a:tc>
                  <a:txBody>
                    <a:bodyPr/>
                    <a:lstStyle/>
                    <a:p>
                      <a:r>
                        <a:rPr lang="en-GB" sz="1400" dirty="0"/>
                        <a:t>Sales</a:t>
                      </a:r>
                    </a:p>
                  </a:txBody>
                  <a:tcPr/>
                </a:tc>
                <a:tc>
                  <a:txBody>
                    <a:bodyPr/>
                    <a:lstStyle/>
                    <a:p>
                      <a:r>
                        <a:rPr lang="en-GB" sz="1400" dirty="0">
                          <a:highlight>
                            <a:srgbClr val="FFFF00"/>
                          </a:highlight>
                        </a:rPr>
                        <a:t>895.00</a:t>
                      </a:r>
                    </a:p>
                  </a:txBody>
                  <a:tcPr/>
                </a:tc>
                <a:tc>
                  <a:txBody>
                    <a:bodyPr/>
                    <a:lstStyle/>
                    <a:p>
                      <a:r>
                        <a:rPr lang="en-GB" sz="1400" dirty="0"/>
                        <a:t>20/04</a:t>
                      </a:r>
                    </a:p>
                  </a:txBody>
                  <a:tcPr/>
                </a:tc>
                <a:tc>
                  <a:txBody>
                    <a:bodyPr/>
                    <a:lstStyle/>
                    <a:p>
                      <a:r>
                        <a:rPr lang="en-GB" sz="1400" dirty="0"/>
                        <a:t>Purchases</a:t>
                      </a:r>
                    </a:p>
                  </a:txBody>
                  <a:tcPr/>
                </a:tc>
                <a:tc>
                  <a:txBody>
                    <a:bodyPr/>
                    <a:lstStyle/>
                    <a:p>
                      <a:r>
                        <a:rPr lang="en-GB" sz="1400" dirty="0">
                          <a:highlight>
                            <a:srgbClr val="FFFF00"/>
                          </a:highlight>
                        </a:rPr>
                        <a:t>760.00</a:t>
                      </a:r>
                    </a:p>
                  </a:txBody>
                  <a:tcPr/>
                </a:tc>
                <a:extLst>
                  <a:ext uri="{0D108BD9-81ED-4DB2-BD59-A6C34878D82A}">
                    <a16:rowId xmlns:a16="http://schemas.microsoft.com/office/drawing/2014/main" val="111038608"/>
                  </a:ext>
                </a:extLst>
              </a:tr>
              <a:tr h="152400">
                <a:tc>
                  <a:txBody>
                    <a:bodyPr/>
                    <a:lstStyle/>
                    <a:p>
                      <a:r>
                        <a:rPr lang="en-GB" sz="1400" dirty="0"/>
                        <a:t>16/04</a:t>
                      </a:r>
                    </a:p>
                  </a:txBody>
                  <a:tcPr/>
                </a:tc>
                <a:tc>
                  <a:txBody>
                    <a:bodyPr/>
                    <a:lstStyle/>
                    <a:p>
                      <a:r>
                        <a:rPr lang="en-GB" sz="1400" dirty="0"/>
                        <a:t>Sales</a:t>
                      </a:r>
                    </a:p>
                  </a:txBody>
                  <a:tcPr/>
                </a:tc>
                <a:tc>
                  <a:txBody>
                    <a:bodyPr/>
                    <a:lstStyle/>
                    <a:p>
                      <a:r>
                        <a:rPr lang="en-GB" sz="1400" dirty="0"/>
                        <a:t>412.00</a:t>
                      </a:r>
                    </a:p>
                  </a:txBody>
                  <a:tcPr/>
                </a:tc>
                <a:tc>
                  <a:txBody>
                    <a:bodyPr/>
                    <a:lstStyle/>
                    <a:p>
                      <a:r>
                        <a:rPr lang="en-GB" sz="1400" dirty="0"/>
                        <a:t>21/04</a:t>
                      </a:r>
                    </a:p>
                  </a:txBody>
                  <a:tcPr/>
                </a:tc>
                <a:tc>
                  <a:txBody>
                    <a:bodyPr/>
                    <a:lstStyle/>
                    <a:p>
                      <a:r>
                        <a:rPr lang="en-GB" sz="1400" dirty="0"/>
                        <a:t>Purchases</a:t>
                      </a:r>
                    </a:p>
                  </a:txBody>
                  <a:tcPr/>
                </a:tc>
                <a:tc>
                  <a:txBody>
                    <a:bodyPr/>
                    <a:lstStyle/>
                    <a:p>
                      <a:r>
                        <a:rPr lang="en-GB" sz="1400" dirty="0"/>
                        <a:t>367.00</a:t>
                      </a:r>
                    </a:p>
                  </a:txBody>
                  <a:tcPr/>
                </a:tc>
                <a:extLst>
                  <a:ext uri="{0D108BD9-81ED-4DB2-BD59-A6C34878D82A}">
                    <a16:rowId xmlns:a16="http://schemas.microsoft.com/office/drawing/2014/main" val="2943206088"/>
                  </a:ext>
                </a:extLst>
              </a:tr>
              <a:tr h="0">
                <a:tc>
                  <a:txBody>
                    <a:bodyPr/>
                    <a:lstStyle/>
                    <a:p>
                      <a:r>
                        <a:rPr lang="en-GB" sz="1400" dirty="0">
                          <a:solidFill>
                            <a:sysClr val="windowText" lastClr="000000"/>
                          </a:solidFill>
                        </a:rPr>
                        <a:t>23/04</a:t>
                      </a:r>
                    </a:p>
                  </a:txBody>
                  <a:tcPr/>
                </a:tc>
                <a:tc>
                  <a:txBody>
                    <a:bodyPr/>
                    <a:lstStyle/>
                    <a:p>
                      <a:r>
                        <a:rPr lang="en-GB" sz="1400" dirty="0">
                          <a:solidFill>
                            <a:sysClr val="windowText" lastClr="000000"/>
                          </a:solidFill>
                        </a:rPr>
                        <a:t>Cash</a:t>
                      </a:r>
                    </a:p>
                  </a:txBody>
                  <a:tcPr/>
                </a:tc>
                <a:tc>
                  <a:txBody>
                    <a:bodyPr/>
                    <a:lstStyle/>
                    <a:p>
                      <a:r>
                        <a:rPr lang="en-GB" sz="1400" dirty="0">
                          <a:solidFill>
                            <a:sysClr val="windowText" lastClr="000000"/>
                          </a:solidFill>
                          <a:highlight>
                            <a:srgbClr val="FFFF00"/>
                          </a:highlight>
                        </a:rPr>
                        <a:t>250.00</a:t>
                      </a:r>
                    </a:p>
                  </a:txBody>
                  <a:tcPr/>
                </a:tc>
                <a:tc>
                  <a:txBody>
                    <a:bodyPr/>
                    <a:lstStyle/>
                    <a:p>
                      <a:r>
                        <a:rPr lang="en-GB" sz="1400" dirty="0">
                          <a:solidFill>
                            <a:sysClr val="windowText" lastClr="000000"/>
                          </a:solidFill>
                        </a:rPr>
                        <a:t>30/04</a:t>
                      </a:r>
                    </a:p>
                  </a:txBody>
                  <a:tcPr/>
                </a:tc>
                <a:tc>
                  <a:txBody>
                    <a:bodyPr/>
                    <a:lstStyle/>
                    <a:p>
                      <a:r>
                        <a:rPr lang="en-GB" sz="1400" dirty="0">
                          <a:solidFill>
                            <a:sysClr val="windowText" lastClr="000000"/>
                          </a:solidFill>
                        </a:rPr>
                        <a:t>Bank Fees</a:t>
                      </a:r>
                    </a:p>
                  </a:txBody>
                  <a:tcPr/>
                </a:tc>
                <a:tc>
                  <a:txBody>
                    <a:bodyPr/>
                    <a:lstStyle/>
                    <a:p>
                      <a:r>
                        <a:rPr lang="en-GB" sz="1400" dirty="0">
                          <a:solidFill>
                            <a:sysClr val="windowText" lastClr="000000"/>
                          </a:solidFill>
                          <a:highlight>
                            <a:srgbClr val="FFFF00"/>
                          </a:highlight>
                        </a:rPr>
                        <a:t>30.00</a:t>
                      </a:r>
                    </a:p>
                  </a:txBody>
                  <a:tcPr/>
                </a:tc>
                <a:extLst>
                  <a:ext uri="{0D108BD9-81ED-4DB2-BD59-A6C34878D82A}">
                    <a16:rowId xmlns:a16="http://schemas.microsoft.com/office/drawing/2014/main" val="2344061428"/>
                  </a:ext>
                </a:extLst>
              </a:tr>
              <a:tr h="228600">
                <a:tc>
                  <a:txBody>
                    <a:bodyPr/>
                    <a:lstStyle/>
                    <a:p>
                      <a:r>
                        <a:rPr lang="en-GB" sz="1400" dirty="0">
                          <a:solidFill>
                            <a:sysClr val="windowText" lastClr="000000"/>
                          </a:solidFill>
                        </a:rPr>
                        <a:t>27/04</a:t>
                      </a:r>
                    </a:p>
                  </a:txBody>
                  <a:tcPr>
                    <a:lnB w="12700" cap="flat" cmpd="sng" algn="ctr">
                      <a:solidFill>
                        <a:schemeClr val="tx1"/>
                      </a:solidFill>
                      <a:prstDash val="solid"/>
                      <a:round/>
                      <a:headEnd type="none" w="med" len="med"/>
                      <a:tailEnd type="none" w="med" len="med"/>
                    </a:lnB>
                  </a:tcPr>
                </a:tc>
                <a:tc>
                  <a:txBody>
                    <a:bodyPr/>
                    <a:lstStyle/>
                    <a:p>
                      <a:r>
                        <a:rPr lang="en-GB" sz="1400" dirty="0">
                          <a:solidFill>
                            <a:sysClr val="windowText" lastClr="000000"/>
                          </a:solidFill>
                        </a:rPr>
                        <a:t>Sales</a:t>
                      </a:r>
                    </a:p>
                  </a:txBody>
                  <a:tcPr>
                    <a:lnB w="12700" cap="flat" cmpd="sng" algn="ctr">
                      <a:solidFill>
                        <a:schemeClr val="tx1"/>
                      </a:solidFill>
                      <a:prstDash val="solid"/>
                      <a:round/>
                      <a:headEnd type="none" w="med" len="med"/>
                      <a:tailEnd type="none" w="med" len="med"/>
                    </a:lnB>
                  </a:tcPr>
                </a:tc>
                <a:tc>
                  <a:txBody>
                    <a:bodyPr/>
                    <a:lstStyle/>
                    <a:p>
                      <a:r>
                        <a:rPr lang="en-GB" sz="1400" dirty="0">
                          <a:solidFill>
                            <a:sysClr val="windowText" lastClr="000000"/>
                          </a:solidFill>
                          <a:highlight>
                            <a:srgbClr val="FFFF00"/>
                          </a:highlight>
                        </a:rPr>
                        <a:t>1,450.00</a:t>
                      </a:r>
                    </a:p>
                  </a:txBody>
                  <a:tcPr>
                    <a:lnB w="12700" cap="flat" cmpd="sng" algn="ctr">
                      <a:solidFill>
                        <a:schemeClr val="tx1"/>
                      </a:solidFill>
                      <a:prstDash val="solid"/>
                      <a:round/>
                      <a:headEnd type="none" w="med" len="med"/>
                      <a:tailEnd type="none" w="med" len="med"/>
                    </a:lnB>
                  </a:tcPr>
                </a:tc>
                <a:tc>
                  <a:txBody>
                    <a:bodyPr/>
                    <a:lstStyle/>
                    <a:p>
                      <a:r>
                        <a:rPr lang="en-GB" sz="1400" dirty="0">
                          <a:solidFill>
                            <a:srgbClr val="FF0000"/>
                          </a:solidFill>
                        </a:rPr>
                        <a:t>30/04</a:t>
                      </a:r>
                    </a:p>
                  </a:txBody>
                  <a:tcPr>
                    <a:lnB w="12700" cap="flat" cmpd="sng" algn="ctr">
                      <a:solidFill>
                        <a:schemeClr val="tx1"/>
                      </a:solidFill>
                      <a:prstDash val="solid"/>
                      <a:round/>
                      <a:headEnd type="none" w="med" len="med"/>
                      <a:tailEnd type="none" w="med" len="med"/>
                    </a:lnB>
                  </a:tcPr>
                </a:tc>
                <a:tc>
                  <a:txBody>
                    <a:bodyPr/>
                    <a:lstStyle/>
                    <a:p>
                      <a:r>
                        <a:rPr lang="en-GB" sz="1400" dirty="0">
                          <a:solidFill>
                            <a:srgbClr val="FF0000"/>
                          </a:solidFill>
                        </a:rPr>
                        <a:t>Bal c/d</a:t>
                      </a:r>
                    </a:p>
                  </a:txBody>
                  <a:tcPr>
                    <a:lnB w="12700" cap="flat" cmpd="sng" algn="ctr">
                      <a:solidFill>
                        <a:schemeClr val="tx1"/>
                      </a:solidFill>
                      <a:prstDash val="solid"/>
                      <a:round/>
                      <a:headEnd type="none" w="med" len="med"/>
                      <a:tailEnd type="none" w="med" len="med"/>
                    </a:lnB>
                  </a:tcPr>
                </a:tc>
                <a:tc>
                  <a:txBody>
                    <a:bodyPr/>
                    <a:lstStyle/>
                    <a:p>
                      <a:r>
                        <a:rPr lang="en-GB" sz="1400" dirty="0">
                          <a:solidFill>
                            <a:srgbClr val="FF0000"/>
                          </a:solidFill>
                        </a:rPr>
                        <a:t>4,131.50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2806833"/>
                  </a:ext>
                </a:extLst>
              </a:tr>
              <a:tr h="152400">
                <a:tc>
                  <a:txBody>
                    <a:bodyPr/>
                    <a:lstStyle/>
                    <a:p>
                      <a:endParaRPr lang="en-GB" sz="1400" b="1" dirty="0">
                        <a:solidFill>
                          <a:srgbClr val="FF0000"/>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rgbClr val="FF0000"/>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b="1" dirty="0">
                          <a:solidFill>
                            <a:srgbClr val="FF0000"/>
                          </a:solidFill>
                        </a:rPr>
                        <a:t>6,718.50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rgbClr val="FF0000"/>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rgbClr val="FF0000"/>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b="1" dirty="0">
                          <a:solidFill>
                            <a:srgbClr val="FF0000"/>
                          </a:solidFill>
                        </a:rPr>
                        <a:t>6,718.50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5297787"/>
                  </a:ext>
                </a:extLst>
              </a:tr>
              <a:tr h="0">
                <a:tc>
                  <a:txBody>
                    <a:bodyPr/>
                    <a:lstStyle/>
                    <a:p>
                      <a:r>
                        <a:rPr lang="en-GB" sz="1400" dirty="0">
                          <a:solidFill>
                            <a:srgbClr val="FF0000"/>
                          </a:solidFill>
                        </a:rPr>
                        <a:t>01/05</a:t>
                      </a:r>
                    </a:p>
                  </a:txBody>
                  <a:tcPr>
                    <a:lnT w="12700" cap="flat" cmpd="sng" algn="ctr">
                      <a:solidFill>
                        <a:schemeClr val="tx1"/>
                      </a:solidFill>
                      <a:prstDash val="solid"/>
                      <a:round/>
                      <a:headEnd type="none" w="med" len="med"/>
                      <a:tailEnd type="none" w="med" len="med"/>
                    </a:lnT>
                  </a:tcPr>
                </a:tc>
                <a:tc>
                  <a:txBody>
                    <a:bodyPr/>
                    <a:lstStyle/>
                    <a:p>
                      <a:r>
                        <a:rPr lang="en-GB" sz="1400" dirty="0">
                          <a:solidFill>
                            <a:srgbClr val="FF0000"/>
                          </a:solidFill>
                        </a:rPr>
                        <a:t>Bal b/d</a:t>
                      </a:r>
                    </a:p>
                  </a:txBody>
                  <a:tcPr>
                    <a:lnT w="12700" cap="flat" cmpd="sng" algn="ctr">
                      <a:solidFill>
                        <a:schemeClr val="tx1"/>
                      </a:solidFill>
                      <a:prstDash val="solid"/>
                      <a:round/>
                      <a:headEnd type="none" w="med" len="med"/>
                      <a:tailEnd type="none" w="med" len="med"/>
                    </a:lnT>
                  </a:tcPr>
                </a:tc>
                <a:tc>
                  <a:txBody>
                    <a:bodyPr/>
                    <a:lstStyle/>
                    <a:p>
                      <a:r>
                        <a:rPr lang="en-GB" sz="1400" dirty="0">
                          <a:solidFill>
                            <a:srgbClr val="FF0000"/>
                          </a:solidFill>
                        </a:rPr>
                        <a:t>4,131.50</a:t>
                      </a:r>
                    </a:p>
                  </a:txBody>
                  <a:tcPr>
                    <a:lnT w="12700" cap="flat" cmpd="sng" algn="ctr">
                      <a:solidFill>
                        <a:schemeClr val="tx1"/>
                      </a:solidFill>
                      <a:prstDash val="solid"/>
                      <a:round/>
                      <a:headEnd type="none" w="med" len="med"/>
                      <a:tailEnd type="none" w="med" len="med"/>
                    </a:lnT>
                  </a:tcPr>
                </a:tc>
                <a:tc>
                  <a:txBody>
                    <a:bodyPr/>
                    <a:lstStyle/>
                    <a:p>
                      <a:endParaRPr lang="en-GB" sz="1400" dirty="0">
                        <a:solidFill>
                          <a:srgbClr val="FF0000"/>
                        </a:solidFill>
                      </a:endParaRPr>
                    </a:p>
                  </a:txBody>
                  <a:tcPr>
                    <a:lnT w="12700" cap="flat" cmpd="sng" algn="ctr">
                      <a:solidFill>
                        <a:schemeClr val="tx1"/>
                      </a:solidFill>
                      <a:prstDash val="solid"/>
                      <a:round/>
                      <a:headEnd type="none" w="med" len="med"/>
                      <a:tailEnd type="none" w="med" len="med"/>
                    </a:lnT>
                  </a:tcPr>
                </a:tc>
                <a:tc>
                  <a:txBody>
                    <a:bodyPr/>
                    <a:lstStyle/>
                    <a:p>
                      <a:endParaRPr lang="en-GB" sz="1400" dirty="0">
                        <a:solidFill>
                          <a:srgbClr val="FF0000"/>
                        </a:solidFill>
                      </a:endParaRPr>
                    </a:p>
                  </a:txBody>
                  <a:tcPr>
                    <a:lnT w="12700" cap="flat" cmpd="sng" algn="ctr">
                      <a:solidFill>
                        <a:schemeClr val="tx1"/>
                      </a:solidFill>
                      <a:prstDash val="solid"/>
                      <a:round/>
                      <a:headEnd type="none" w="med" len="med"/>
                      <a:tailEnd type="none" w="med" len="med"/>
                    </a:lnT>
                  </a:tcPr>
                </a:tc>
                <a:tc>
                  <a:txBody>
                    <a:bodyPr/>
                    <a:lstStyle/>
                    <a:p>
                      <a:endParaRPr lang="en-GB" sz="1400" dirty="0">
                        <a:solidFill>
                          <a:srgbClr val="FF0000"/>
                        </a:solidFill>
                        <a:highlight>
                          <a:srgbClr val="FFFF00"/>
                        </a:highlight>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24998291"/>
                  </a:ext>
                </a:extLst>
              </a:tr>
            </a:tbl>
          </a:graphicData>
        </a:graphic>
      </p:graphicFrame>
    </p:spTree>
    <p:extLst>
      <p:ext uri="{BB962C8B-B14F-4D97-AF65-F5344CB8AC3E}">
        <p14:creationId xmlns:p14="http://schemas.microsoft.com/office/powerpoint/2010/main" val="3208274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EADD6B-748A-075B-69F9-7D22A5C8BA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515D0-FAEC-E998-5C81-65EB346E3D90}"/>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Bank Reconciliation</a:t>
            </a:r>
          </a:p>
        </p:txBody>
      </p:sp>
      <p:sp>
        <p:nvSpPr>
          <p:cNvPr id="3" name="Content Placeholder 2">
            <a:extLst>
              <a:ext uri="{FF2B5EF4-FFF2-40B4-BE49-F238E27FC236}">
                <a16:creationId xmlns:a16="http://schemas.microsoft.com/office/drawing/2014/main" id="{10EA3EDB-252E-8F44-611B-EF4D79C14E6A}"/>
              </a:ext>
            </a:extLst>
          </p:cNvPr>
          <p:cNvSpPr>
            <a:spLocks noGrp="1"/>
          </p:cNvSpPr>
          <p:nvPr>
            <p:ph idx="1"/>
          </p:nvPr>
        </p:nvSpPr>
        <p:spPr>
          <a:xfrm>
            <a:off x="838200" y="936625"/>
            <a:ext cx="10515600" cy="4351338"/>
          </a:xfrm>
        </p:spPr>
        <p:txBody>
          <a:bodyPr>
            <a:normAutofit/>
          </a:bodyPr>
          <a:lstStyle/>
          <a:p>
            <a:pPr marL="0" indent="0">
              <a:buNone/>
            </a:pPr>
            <a:r>
              <a:rPr lang="en-US" sz="1800" dirty="0">
                <a:solidFill>
                  <a:schemeClr val="bg1"/>
                </a:solidFill>
                <a:latin typeface="Montserrat" pitchFamily="2" charset="77"/>
              </a:rPr>
              <a:t>Step 3 - Remaining transactions in Cash Book are posted to the Reconciliation Statement.</a:t>
            </a:r>
          </a:p>
        </p:txBody>
      </p:sp>
      <p:graphicFrame>
        <p:nvGraphicFramePr>
          <p:cNvPr id="5" name="Table 4">
            <a:extLst>
              <a:ext uri="{FF2B5EF4-FFF2-40B4-BE49-F238E27FC236}">
                <a16:creationId xmlns:a16="http://schemas.microsoft.com/office/drawing/2014/main" id="{C976EC25-12F3-8018-1E7E-10B7BC40B8F6}"/>
              </a:ext>
            </a:extLst>
          </p:cNvPr>
          <p:cNvGraphicFramePr>
            <a:graphicFrameLocks noGrp="1"/>
          </p:cNvGraphicFramePr>
          <p:nvPr>
            <p:extLst>
              <p:ext uri="{D42A27DB-BD31-4B8C-83A1-F6EECF244321}">
                <p14:modId xmlns:p14="http://schemas.microsoft.com/office/powerpoint/2010/main" val="4099914019"/>
              </p:ext>
            </p:extLst>
          </p:nvPr>
        </p:nvGraphicFramePr>
        <p:xfrm>
          <a:off x="523332" y="3374998"/>
          <a:ext cx="5179923" cy="3048000"/>
        </p:xfrm>
        <a:graphic>
          <a:graphicData uri="http://schemas.openxmlformats.org/drawingml/2006/table">
            <a:tbl>
              <a:tblPr firstRow="1" bandRow="1">
                <a:tableStyleId>{21E4AEA4-8DFA-4A89-87EB-49C32662AFE0}</a:tableStyleId>
              </a:tblPr>
              <a:tblGrid>
                <a:gridCol w="742342">
                  <a:extLst>
                    <a:ext uri="{9D8B030D-6E8A-4147-A177-3AD203B41FA5}">
                      <a16:colId xmlns:a16="http://schemas.microsoft.com/office/drawing/2014/main" val="1555718815"/>
                    </a:ext>
                  </a:extLst>
                </a:gridCol>
                <a:gridCol w="961177">
                  <a:extLst>
                    <a:ext uri="{9D8B030D-6E8A-4147-A177-3AD203B41FA5}">
                      <a16:colId xmlns:a16="http://schemas.microsoft.com/office/drawing/2014/main" val="2825834884"/>
                    </a:ext>
                  </a:extLst>
                </a:gridCol>
                <a:gridCol w="907279">
                  <a:extLst>
                    <a:ext uri="{9D8B030D-6E8A-4147-A177-3AD203B41FA5}">
                      <a16:colId xmlns:a16="http://schemas.microsoft.com/office/drawing/2014/main" val="4113967262"/>
                    </a:ext>
                  </a:extLst>
                </a:gridCol>
                <a:gridCol w="700670">
                  <a:extLst>
                    <a:ext uri="{9D8B030D-6E8A-4147-A177-3AD203B41FA5}">
                      <a16:colId xmlns:a16="http://schemas.microsoft.com/office/drawing/2014/main" val="624480216"/>
                    </a:ext>
                  </a:extLst>
                </a:gridCol>
                <a:gridCol w="1033040">
                  <a:extLst>
                    <a:ext uri="{9D8B030D-6E8A-4147-A177-3AD203B41FA5}">
                      <a16:colId xmlns:a16="http://schemas.microsoft.com/office/drawing/2014/main" val="3305557566"/>
                    </a:ext>
                  </a:extLst>
                </a:gridCol>
                <a:gridCol w="835415">
                  <a:extLst>
                    <a:ext uri="{9D8B030D-6E8A-4147-A177-3AD203B41FA5}">
                      <a16:colId xmlns:a16="http://schemas.microsoft.com/office/drawing/2014/main" val="1241235181"/>
                    </a:ext>
                  </a:extLst>
                </a:gridCol>
              </a:tblGrid>
              <a:tr h="205028">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extLst>
                  <a:ext uri="{0D108BD9-81ED-4DB2-BD59-A6C34878D82A}">
                    <a16:rowId xmlns:a16="http://schemas.microsoft.com/office/drawing/2014/main" val="1189579334"/>
                  </a:ext>
                </a:extLst>
              </a:tr>
              <a:tr h="208619">
                <a:tc>
                  <a:txBody>
                    <a:bodyPr/>
                    <a:lstStyle/>
                    <a:p>
                      <a:r>
                        <a:rPr lang="en-GB" sz="1400" dirty="0"/>
                        <a:t>01/04</a:t>
                      </a:r>
                    </a:p>
                  </a:txBody>
                  <a:tcPr/>
                </a:tc>
                <a:tc>
                  <a:txBody>
                    <a:bodyPr/>
                    <a:lstStyle/>
                    <a:p>
                      <a:r>
                        <a:rPr lang="en-GB" sz="1400" dirty="0"/>
                        <a:t>Bal b/d</a:t>
                      </a:r>
                    </a:p>
                  </a:txBody>
                  <a:tcPr/>
                </a:tc>
                <a:tc>
                  <a:txBody>
                    <a:bodyPr/>
                    <a:lstStyle/>
                    <a:p>
                      <a:r>
                        <a:rPr lang="en-GB" sz="1400" dirty="0"/>
                        <a:t>2,921.50</a:t>
                      </a:r>
                    </a:p>
                  </a:txBody>
                  <a:tcPr/>
                </a:tc>
                <a:tc>
                  <a:txBody>
                    <a:bodyPr/>
                    <a:lstStyle/>
                    <a:p>
                      <a:r>
                        <a:rPr lang="en-GB" sz="1400" dirty="0"/>
                        <a:t>03/04</a:t>
                      </a:r>
                    </a:p>
                  </a:txBody>
                  <a:tcPr/>
                </a:tc>
                <a:tc>
                  <a:txBody>
                    <a:bodyPr/>
                    <a:lstStyle/>
                    <a:p>
                      <a:r>
                        <a:rPr lang="en-GB" sz="1400" dirty="0"/>
                        <a:t>Insurance</a:t>
                      </a:r>
                    </a:p>
                  </a:txBody>
                  <a:tcPr/>
                </a:tc>
                <a:tc>
                  <a:txBody>
                    <a:bodyPr/>
                    <a:lstStyle/>
                    <a:p>
                      <a:r>
                        <a:rPr lang="en-GB" sz="1400" dirty="0"/>
                        <a:t>500.00</a:t>
                      </a:r>
                    </a:p>
                  </a:txBody>
                  <a:tcPr/>
                </a:tc>
                <a:extLst>
                  <a:ext uri="{0D108BD9-81ED-4DB2-BD59-A6C34878D82A}">
                    <a16:rowId xmlns:a16="http://schemas.microsoft.com/office/drawing/2014/main" val="2430978239"/>
                  </a:ext>
                </a:extLst>
              </a:tr>
              <a:tr h="208619">
                <a:tc>
                  <a:txBody>
                    <a:bodyPr/>
                    <a:lstStyle/>
                    <a:p>
                      <a:r>
                        <a:rPr lang="en-GB" sz="1400" dirty="0"/>
                        <a:t>05/04</a:t>
                      </a:r>
                    </a:p>
                  </a:txBody>
                  <a:tcPr/>
                </a:tc>
                <a:tc>
                  <a:txBody>
                    <a:bodyPr/>
                    <a:lstStyle/>
                    <a:p>
                      <a:r>
                        <a:rPr lang="en-GB" sz="1400" dirty="0"/>
                        <a:t>Sales</a:t>
                      </a:r>
                    </a:p>
                  </a:txBody>
                  <a:tcPr/>
                </a:tc>
                <a:tc>
                  <a:txBody>
                    <a:bodyPr/>
                    <a:lstStyle/>
                    <a:p>
                      <a:r>
                        <a:rPr lang="en-GB" sz="1400" dirty="0"/>
                        <a:t>640.00</a:t>
                      </a:r>
                    </a:p>
                  </a:txBody>
                  <a:tcPr/>
                </a:tc>
                <a:tc>
                  <a:txBody>
                    <a:bodyPr/>
                    <a:lstStyle/>
                    <a:p>
                      <a:r>
                        <a:rPr lang="en-GB" sz="1400" dirty="0"/>
                        <a:t>14/04</a:t>
                      </a:r>
                    </a:p>
                  </a:txBody>
                  <a:tcPr/>
                </a:tc>
                <a:tc>
                  <a:txBody>
                    <a:bodyPr/>
                    <a:lstStyle/>
                    <a:p>
                      <a:r>
                        <a:rPr lang="en-GB" sz="1400" dirty="0"/>
                        <a:t>Rent</a:t>
                      </a:r>
                    </a:p>
                  </a:txBody>
                  <a:tcPr/>
                </a:tc>
                <a:tc>
                  <a:txBody>
                    <a:bodyPr/>
                    <a:lstStyle/>
                    <a:p>
                      <a:r>
                        <a:rPr lang="en-GB" sz="1400" dirty="0"/>
                        <a:t>600.00</a:t>
                      </a:r>
                    </a:p>
                  </a:txBody>
                  <a:tcPr/>
                </a:tc>
                <a:extLst>
                  <a:ext uri="{0D108BD9-81ED-4DB2-BD59-A6C34878D82A}">
                    <a16:rowId xmlns:a16="http://schemas.microsoft.com/office/drawing/2014/main" val="1898462818"/>
                  </a:ext>
                </a:extLst>
              </a:tr>
              <a:tr h="205028">
                <a:tc>
                  <a:txBody>
                    <a:bodyPr/>
                    <a:lstStyle/>
                    <a:p>
                      <a:r>
                        <a:rPr lang="en-GB" sz="1400" dirty="0"/>
                        <a:t>10/04</a:t>
                      </a:r>
                    </a:p>
                  </a:txBody>
                  <a:tcPr/>
                </a:tc>
                <a:tc>
                  <a:txBody>
                    <a:bodyPr/>
                    <a:lstStyle/>
                    <a:p>
                      <a:r>
                        <a:rPr lang="en-GB" sz="1400" dirty="0"/>
                        <a:t>Cash</a:t>
                      </a:r>
                    </a:p>
                  </a:txBody>
                  <a:tcPr/>
                </a:tc>
                <a:tc>
                  <a:txBody>
                    <a:bodyPr/>
                    <a:lstStyle/>
                    <a:p>
                      <a:r>
                        <a:rPr lang="en-GB" sz="1400" dirty="0"/>
                        <a:t>150.00</a:t>
                      </a:r>
                    </a:p>
                  </a:txBody>
                  <a:tcPr/>
                </a:tc>
                <a:tc>
                  <a:txBody>
                    <a:bodyPr/>
                    <a:lstStyle/>
                    <a:p>
                      <a:r>
                        <a:rPr lang="en-GB" sz="1400" dirty="0"/>
                        <a:t>18/04</a:t>
                      </a:r>
                    </a:p>
                  </a:txBody>
                  <a:tcPr/>
                </a:tc>
                <a:tc>
                  <a:txBody>
                    <a:bodyPr/>
                    <a:lstStyle/>
                    <a:p>
                      <a:r>
                        <a:rPr lang="en-GB" sz="1400" dirty="0"/>
                        <a:t>Purchases</a:t>
                      </a:r>
                    </a:p>
                  </a:txBody>
                  <a:tcPr/>
                </a:tc>
                <a:tc>
                  <a:txBody>
                    <a:bodyPr/>
                    <a:lstStyle/>
                    <a:p>
                      <a:r>
                        <a:rPr lang="en-GB" sz="1400" dirty="0"/>
                        <a:t>330.00</a:t>
                      </a:r>
                    </a:p>
                  </a:txBody>
                  <a:tcPr/>
                </a:tc>
                <a:extLst>
                  <a:ext uri="{0D108BD9-81ED-4DB2-BD59-A6C34878D82A}">
                    <a16:rowId xmlns:a16="http://schemas.microsoft.com/office/drawing/2014/main" val="3558726346"/>
                  </a:ext>
                </a:extLst>
              </a:tr>
              <a:tr h="152400">
                <a:tc>
                  <a:txBody>
                    <a:bodyPr/>
                    <a:lstStyle/>
                    <a:p>
                      <a:r>
                        <a:rPr lang="en-GB" sz="1400" dirty="0"/>
                        <a:t>11/04</a:t>
                      </a:r>
                    </a:p>
                  </a:txBody>
                  <a:tcPr/>
                </a:tc>
                <a:tc>
                  <a:txBody>
                    <a:bodyPr/>
                    <a:lstStyle/>
                    <a:p>
                      <a:r>
                        <a:rPr lang="en-GB" sz="1400" dirty="0"/>
                        <a:t>Sales</a:t>
                      </a:r>
                    </a:p>
                  </a:txBody>
                  <a:tcPr/>
                </a:tc>
                <a:tc>
                  <a:txBody>
                    <a:bodyPr/>
                    <a:lstStyle/>
                    <a:p>
                      <a:r>
                        <a:rPr lang="en-GB" sz="1400" dirty="0"/>
                        <a:t>895.00</a:t>
                      </a:r>
                    </a:p>
                  </a:txBody>
                  <a:tcPr/>
                </a:tc>
                <a:tc>
                  <a:txBody>
                    <a:bodyPr/>
                    <a:lstStyle/>
                    <a:p>
                      <a:r>
                        <a:rPr lang="en-GB" sz="1400" dirty="0"/>
                        <a:t>20/04</a:t>
                      </a:r>
                    </a:p>
                  </a:txBody>
                  <a:tcPr/>
                </a:tc>
                <a:tc>
                  <a:txBody>
                    <a:bodyPr/>
                    <a:lstStyle/>
                    <a:p>
                      <a:r>
                        <a:rPr lang="en-GB" sz="1400" dirty="0"/>
                        <a:t>Purchases</a:t>
                      </a:r>
                    </a:p>
                  </a:txBody>
                  <a:tcPr/>
                </a:tc>
                <a:tc>
                  <a:txBody>
                    <a:bodyPr/>
                    <a:lstStyle/>
                    <a:p>
                      <a:r>
                        <a:rPr lang="en-GB" sz="1400" dirty="0"/>
                        <a:t>760.00</a:t>
                      </a:r>
                    </a:p>
                  </a:txBody>
                  <a:tcPr/>
                </a:tc>
                <a:extLst>
                  <a:ext uri="{0D108BD9-81ED-4DB2-BD59-A6C34878D82A}">
                    <a16:rowId xmlns:a16="http://schemas.microsoft.com/office/drawing/2014/main" val="111038608"/>
                  </a:ext>
                </a:extLst>
              </a:tr>
              <a:tr h="152400">
                <a:tc>
                  <a:txBody>
                    <a:bodyPr/>
                    <a:lstStyle/>
                    <a:p>
                      <a:r>
                        <a:rPr lang="en-GB" sz="1400" dirty="0"/>
                        <a:t>16/04</a:t>
                      </a:r>
                    </a:p>
                  </a:txBody>
                  <a:tcPr/>
                </a:tc>
                <a:tc>
                  <a:txBody>
                    <a:bodyPr/>
                    <a:lstStyle/>
                    <a:p>
                      <a:r>
                        <a:rPr lang="en-GB" sz="1400" dirty="0"/>
                        <a:t>Sales</a:t>
                      </a:r>
                    </a:p>
                  </a:txBody>
                  <a:tcPr/>
                </a:tc>
                <a:tc>
                  <a:txBody>
                    <a:bodyPr/>
                    <a:lstStyle/>
                    <a:p>
                      <a:r>
                        <a:rPr lang="en-GB" sz="1400" dirty="0"/>
                        <a:t>412.00</a:t>
                      </a:r>
                    </a:p>
                  </a:txBody>
                  <a:tcPr/>
                </a:tc>
                <a:tc>
                  <a:txBody>
                    <a:bodyPr/>
                    <a:lstStyle/>
                    <a:p>
                      <a:r>
                        <a:rPr lang="en-GB" sz="1400" dirty="0"/>
                        <a:t>21/04</a:t>
                      </a:r>
                    </a:p>
                  </a:txBody>
                  <a:tcPr/>
                </a:tc>
                <a:tc>
                  <a:txBody>
                    <a:bodyPr/>
                    <a:lstStyle/>
                    <a:p>
                      <a:r>
                        <a:rPr lang="en-GB" sz="1400" dirty="0"/>
                        <a:t>Purchases</a:t>
                      </a:r>
                    </a:p>
                  </a:txBody>
                  <a:tcPr/>
                </a:tc>
                <a:tc>
                  <a:txBody>
                    <a:bodyPr/>
                    <a:lstStyle/>
                    <a:p>
                      <a:r>
                        <a:rPr lang="en-GB" sz="1400" dirty="0"/>
                        <a:t>367.00</a:t>
                      </a:r>
                    </a:p>
                  </a:txBody>
                  <a:tcPr/>
                </a:tc>
                <a:extLst>
                  <a:ext uri="{0D108BD9-81ED-4DB2-BD59-A6C34878D82A}">
                    <a16:rowId xmlns:a16="http://schemas.microsoft.com/office/drawing/2014/main" val="2943206088"/>
                  </a:ext>
                </a:extLst>
              </a:tr>
              <a:tr h="0">
                <a:tc>
                  <a:txBody>
                    <a:bodyPr/>
                    <a:lstStyle/>
                    <a:p>
                      <a:r>
                        <a:rPr lang="en-GB" sz="1400" dirty="0">
                          <a:solidFill>
                            <a:sysClr val="windowText" lastClr="000000"/>
                          </a:solidFill>
                        </a:rPr>
                        <a:t>23/04</a:t>
                      </a:r>
                    </a:p>
                  </a:txBody>
                  <a:tcPr/>
                </a:tc>
                <a:tc>
                  <a:txBody>
                    <a:bodyPr/>
                    <a:lstStyle/>
                    <a:p>
                      <a:r>
                        <a:rPr lang="en-GB" sz="1400" dirty="0">
                          <a:solidFill>
                            <a:sysClr val="windowText" lastClr="000000"/>
                          </a:solidFill>
                        </a:rPr>
                        <a:t>Cash</a:t>
                      </a:r>
                    </a:p>
                  </a:txBody>
                  <a:tcPr/>
                </a:tc>
                <a:tc>
                  <a:txBody>
                    <a:bodyPr/>
                    <a:lstStyle/>
                    <a:p>
                      <a:r>
                        <a:rPr lang="en-GB" sz="1400" dirty="0">
                          <a:solidFill>
                            <a:sysClr val="windowText" lastClr="000000"/>
                          </a:solidFill>
                        </a:rPr>
                        <a:t>250.00</a:t>
                      </a:r>
                    </a:p>
                  </a:txBody>
                  <a:tcPr/>
                </a:tc>
                <a:tc>
                  <a:txBody>
                    <a:bodyPr/>
                    <a:lstStyle/>
                    <a:p>
                      <a:r>
                        <a:rPr lang="en-GB" sz="1400" dirty="0">
                          <a:solidFill>
                            <a:sysClr val="windowText" lastClr="000000"/>
                          </a:solidFill>
                        </a:rPr>
                        <a:t>30/04</a:t>
                      </a:r>
                    </a:p>
                  </a:txBody>
                  <a:tcPr/>
                </a:tc>
                <a:tc>
                  <a:txBody>
                    <a:bodyPr/>
                    <a:lstStyle/>
                    <a:p>
                      <a:r>
                        <a:rPr lang="en-GB" sz="1400" dirty="0">
                          <a:solidFill>
                            <a:sysClr val="windowText" lastClr="000000"/>
                          </a:solidFill>
                        </a:rPr>
                        <a:t>Bank Fees</a:t>
                      </a:r>
                    </a:p>
                  </a:txBody>
                  <a:tcPr/>
                </a:tc>
                <a:tc>
                  <a:txBody>
                    <a:bodyPr/>
                    <a:lstStyle/>
                    <a:p>
                      <a:r>
                        <a:rPr lang="en-GB" sz="1400" dirty="0">
                          <a:solidFill>
                            <a:sysClr val="windowText" lastClr="000000"/>
                          </a:solidFill>
                        </a:rPr>
                        <a:t>30.00</a:t>
                      </a:r>
                    </a:p>
                  </a:txBody>
                  <a:tcPr/>
                </a:tc>
                <a:extLst>
                  <a:ext uri="{0D108BD9-81ED-4DB2-BD59-A6C34878D82A}">
                    <a16:rowId xmlns:a16="http://schemas.microsoft.com/office/drawing/2014/main" val="2344061428"/>
                  </a:ext>
                </a:extLst>
              </a:tr>
              <a:tr h="228600">
                <a:tc>
                  <a:txBody>
                    <a:bodyPr/>
                    <a:lstStyle/>
                    <a:p>
                      <a:r>
                        <a:rPr lang="en-GB" sz="1400" dirty="0">
                          <a:solidFill>
                            <a:sysClr val="windowText" lastClr="000000"/>
                          </a:solidFill>
                        </a:rPr>
                        <a:t>27/04</a:t>
                      </a:r>
                    </a:p>
                  </a:txBody>
                  <a:tcPr>
                    <a:lnB w="12700" cap="flat" cmpd="sng" algn="ctr">
                      <a:solidFill>
                        <a:schemeClr val="tx1"/>
                      </a:solidFill>
                      <a:prstDash val="solid"/>
                      <a:round/>
                      <a:headEnd type="none" w="med" len="med"/>
                      <a:tailEnd type="none" w="med" len="med"/>
                    </a:lnB>
                  </a:tcPr>
                </a:tc>
                <a:tc>
                  <a:txBody>
                    <a:bodyPr/>
                    <a:lstStyle/>
                    <a:p>
                      <a:r>
                        <a:rPr lang="en-GB" sz="1400" dirty="0">
                          <a:solidFill>
                            <a:sysClr val="windowText" lastClr="000000"/>
                          </a:solidFill>
                        </a:rPr>
                        <a:t>Sales</a:t>
                      </a:r>
                    </a:p>
                  </a:txBody>
                  <a:tcPr>
                    <a:lnB w="12700" cap="flat" cmpd="sng" algn="ctr">
                      <a:solidFill>
                        <a:schemeClr val="tx1"/>
                      </a:solidFill>
                      <a:prstDash val="solid"/>
                      <a:round/>
                      <a:headEnd type="none" w="med" len="med"/>
                      <a:tailEnd type="none" w="med" len="med"/>
                    </a:lnB>
                  </a:tcPr>
                </a:tc>
                <a:tc>
                  <a:txBody>
                    <a:bodyPr/>
                    <a:lstStyle/>
                    <a:p>
                      <a:r>
                        <a:rPr lang="en-GB" sz="1400" dirty="0">
                          <a:solidFill>
                            <a:sysClr val="windowText" lastClr="000000"/>
                          </a:solidFill>
                        </a:rPr>
                        <a:t>1,450.00</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rPr>
                        <a:t>30/04</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rPr>
                        <a:t>Bal c/d</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rPr>
                        <a:t>4,131.50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2806833"/>
                  </a:ext>
                </a:extLst>
              </a:tr>
              <a:tr h="152400">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b="1" dirty="0">
                          <a:solidFill>
                            <a:schemeClr val="tx1"/>
                          </a:solidFill>
                        </a:rPr>
                        <a:t>6,718.50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b="1" dirty="0">
                          <a:solidFill>
                            <a:schemeClr val="tx1"/>
                          </a:solidFill>
                        </a:rPr>
                        <a:t>6,718.50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5297787"/>
                  </a:ext>
                </a:extLst>
              </a:tr>
              <a:tr h="0">
                <a:tc>
                  <a:txBody>
                    <a:bodyPr/>
                    <a:lstStyle/>
                    <a:p>
                      <a:r>
                        <a:rPr lang="en-GB" sz="1400" dirty="0">
                          <a:solidFill>
                            <a:schemeClr val="tx1"/>
                          </a:solidFill>
                        </a:rPr>
                        <a:t>01/05</a:t>
                      </a:r>
                    </a:p>
                  </a:txBody>
                  <a:tcPr>
                    <a:lnT w="12700" cap="flat" cmpd="sng" algn="ctr">
                      <a:solidFill>
                        <a:schemeClr val="tx1"/>
                      </a:solidFill>
                      <a:prstDash val="solid"/>
                      <a:round/>
                      <a:headEnd type="none" w="med" len="med"/>
                      <a:tailEnd type="none" w="med" len="med"/>
                    </a:lnT>
                  </a:tcPr>
                </a:tc>
                <a:tc>
                  <a:txBody>
                    <a:bodyPr/>
                    <a:lstStyle/>
                    <a:p>
                      <a:r>
                        <a:rPr lang="en-GB" sz="1400" dirty="0">
                          <a:solidFill>
                            <a:schemeClr val="tx1"/>
                          </a:solidFill>
                        </a:rPr>
                        <a:t>Bal b/d</a:t>
                      </a:r>
                    </a:p>
                  </a:txBody>
                  <a:tcPr>
                    <a:lnT w="12700" cap="flat" cmpd="sng" algn="ctr">
                      <a:solidFill>
                        <a:schemeClr val="tx1"/>
                      </a:solidFill>
                      <a:prstDash val="solid"/>
                      <a:round/>
                      <a:headEnd type="none" w="med" len="med"/>
                      <a:tailEnd type="none" w="med" len="med"/>
                    </a:lnT>
                  </a:tcPr>
                </a:tc>
                <a:tc>
                  <a:txBody>
                    <a:bodyPr/>
                    <a:lstStyle/>
                    <a:p>
                      <a:r>
                        <a:rPr lang="en-GB" sz="1400" b="1" dirty="0">
                          <a:solidFill>
                            <a:srgbClr val="FF0000"/>
                          </a:solidFill>
                          <a:highlight>
                            <a:srgbClr val="FFFF00"/>
                          </a:highlight>
                        </a:rPr>
                        <a:t>4,131.50</a:t>
                      </a:r>
                    </a:p>
                  </a:txBody>
                  <a:tcPr>
                    <a:lnT w="12700" cap="flat" cmpd="sng" algn="ctr">
                      <a:solidFill>
                        <a:schemeClr val="tx1"/>
                      </a:solidFill>
                      <a:prstDash val="solid"/>
                      <a:round/>
                      <a:headEnd type="none" w="med" len="med"/>
                      <a:tailEnd type="none" w="med" len="med"/>
                    </a:lnT>
                  </a:tcPr>
                </a:tc>
                <a:tc>
                  <a:txBody>
                    <a:bodyPr/>
                    <a:lstStyle/>
                    <a:p>
                      <a:endParaRPr lang="en-GB" sz="1400" dirty="0">
                        <a:solidFill>
                          <a:schemeClr val="tx1"/>
                        </a:solidFill>
                      </a:endParaRPr>
                    </a:p>
                  </a:txBody>
                  <a:tcPr>
                    <a:lnT w="12700" cap="flat" cmpd="sng" algn="ctr">
                      <a:solidFill>
                        <a:schemeClr val="tx1"/>
                      </a:solidFill>
                      <a:prstDash val="solid"/>
                      <a:round/>
                      <a:headEnd type="none" w="med" len="med"/>
                      <a:tailEnd type="none" w="med" len="med"/>
                    </a:lnT>
                  </a:tcPr>
                </a:tc>
                <a:tc>
                  <a:txBody>
                    <a:bodyPr/>
                    <a:lstStyle/>
                    <a:p>
                      <a:endParaRPr lang="en-GB" sz="1400" dirty="0">
                        <a:solidFill>
                          <a:schemeClr val="tx1"/>
                        </a:solidFill>
                      </a:endParaRPr>
                    </a:p>
                  </a:txBody>
                  <a:tcPr>
                    <a:lnT w="12700" cap="flat" cmpd="sng" algn="ctr">
                      <a:solidFill>
                        <a:schemeClr val="tx1"/>
                      </a:solidFill>
                      <a:prstDash val="solid"/>
                      <a:round/>
                      <a:headEnd type="none" w="med" len="med"/>
                      <a:tailEnd type="none" w="med" len="med"/>
                    </a:lnT>
                  </a:tcPr>
                </a:tc>
                <a:tc>
                  <a:txBody>
                    <a:bodyPr/>
                    <a:lstStyle/>
                    <a:p>
                      <a:endParaRPr lang="en-GB" sz="1400" dirty="0">
                        <a:solidFill>
                          <a:schemeClr val="tx1"/>
                        </a:solidFill>
                        <a:highlight>
                          <a:srgbClr val="FFFF00"/>
                        </a:highlight>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24998291"/>
                  </a:ext>
                </a:extLst>
              </a:tr>
            </a:tbl>
          </a:graphicData>
        </a:graphic>
      </p:graphicFrame>
      <p:graphicFrame>
        <p:nvGraphicFramePr>
          <p:cNvPr id="6" name="Table 5">
            <a:extLst>
              <a:ext uri="{FF2B5EF4-FFF2-40B4-BE49-F238E27FC236}">
                <a16:creationId xmlns:a16="http://schemas.microsoft.com/office/drawing/2014/main" id="{526744FF-E298-4679-10C6-507E82DE6BA5}"/>
              </a:ext>
            </a:extLst>
          </p:cNvPr>
          <p:cNvGraphicFramePr>
            <a:graphicFrameLocks noGrp="1"/>
          </p:cNvGraphicFramePr>
          <p:nvPr>
            <p:extLst>
              <p:ext uri="{D42A27DB-BD31-4B8C-83A1-F6EECF244321}">
                <p14:modId xmlns:p14="http://schemas.microsoft.com/office/powerpoint/2010/main" val="1416196344"/>
              </p:ext>
            </p:extLst>
          </p:nvPr>
        </p:nvGraphicFramePr>
        <p:xfrm>
          <a:off x="523332" y="1325563"/>
          <a:ext cx="5179923" cy="1828800"/>
        </p:xfrm>
        <a:graphic>
          <a:graphicData uri="http://schemas.openxmlformats.org/drawingml/2006/table">
            <a:tbl>
              <a:tblPr firstRow="1" bandRow="1">
                <a:tableStyleId>{93296810-A885-4BE3-A3E7-6D5BEEA58F35}</a:tableStyleId>
              </a:tblPr>
              <a:tblGrid>
                <a:gridCol w="2609438">
                  <a:extLst>
                    <a:ext uri="{9D8B030D-6E8A-4147-A177-3AD203B41FA5}">
                      <a16:colId xmlns:a16="http://schemas.microsoft.com/office/drawing/2014/main" val="3164621753"/>
                    </a:ext>
                  </a:extLst>
                </a:gridCol>
                <a:gridCol w="1285243">
                  <a:extLst>
                    <a:ext uri="{9D8B030D-6E8A-4147-A177-3AD203B41FA5}">
                      <a16:colId xmlns:a16="http://schemas.microsoft.com/office/drawing/2014/main" val="951645779"/>
                    </a:ext>
                  </a:extLst>
                </a:gridCol>
                <a:gridCol w="1285242">
                  <a:extLst>
                    <a:ext uri="{9D8B030D-6E8A-4147-A177-3AD203B41FA5}">
                      <a16:colId xmlns:a16="http://schemas.microsoft.com/office/drawing/2014/main" val="2236045428"/>
                    </a:ext>
                  </a:extLst>
                </a:gridCol>
              </a:tblGrid>
              <a:tr h="265656">
                <a:tc gridSpan="3">
                  <a:txBody>
                    <a:bodyPr/>
                    <a:lstStyle/>
                    <a:p>
                      <a:pPr algn="ctr"/>
                      <a:r>
                        <a:rPr lang="en-GB" sz="1400" dirty="0"/>
                        <a:t>Bank Reconciliation Statement as at April 2026</a:t>
                      </a:r>
                    </a:p>
                  </a:txBody>
                  <a:tcPr/>
                </a:tc>
                <a:tc hMerge="1">
                  <a:txBody>
                    <a:bodyPr/>
                    <a:lstStyle/>
                    <a:p>
                      <a:pPr algn="ctr"/>
                      <a:endParaRPr lang="en-GB" sz="1400" dirty="0"/>
                    </a:p>
                  </a:txBody>
                  <a:tcPr/>
                </a:tc>
                <a:tc hMerge="1">
                  <a:txBody>
                    <a:bodyPr/>
                    <a:lstStyle/>
                    <a:p>
                      <a:pPr algn="ctr"/>
                      <a:endParaRPr lang="en-GB" sz="1400" dirty="0"/>
                    </a:p>
                  </a:txBody>
                  <a:tcPr/>
                </a:tc>
                <a:extLst>
                  <a:ext uri="{0D108BD9-81ED-4DB2-BD59-A6C34878D82A}">
                    <a16:rowId xmlns:a16="http://schemas.microsoft.com/office/drawing/2014/main" val="1232690978"/>
                  </a:ext>
                </a:extLst>
              </a:tr>
              <a:tr h="265656">
                <a:tc>
                  <a:txBody>
                    <a:bodyPr/>
                    <a:lstStyle/>
                    <a:p>
                      <a:endParaRPr lang="en-GB" sz="1400" dirty="0"/>
                    </a:p>
                  </a:txBody>
                  <a:tcPr/>
                </a:tc>
                <a:tc>
                  <a:txBody>
                    <a:bodyPr/>
                    <a:lstStyle/>
                    <a:p>
                      <a:r>
                        <a:rPr lang="en-GB" sz="1400" b="1" dirty="0"/>
                        <a:t>£</a:t>
                      </a:r>
                    </a:p>
                  </a:txBody>
                  <a:tcPr/>
                </a:tc>
                <a:tc>
                  <a:txBody>
                    <a:bodyPr/>
                    <a:lstStyle/>
                    <a:p>
                      <a:r>
                        <a:rPr lang="en-GB" sz="1400" b="1" dirty="0"/>
                        <a:t>£</a:t>
                      </a:r>
                    </a:p>
                  </a:txBody>
                  <a:tcPr/>
                </a:tc>
                <a:extLst>
                  <a:ext uri="{0D108BD9-81ED-4DB2-BD59-A6C34878D82A}">
                    <a16:rowId xmlns:a16="http://schemas.microsoft.com/office/drawing/2014/main" val="3978894593"/>
                  </a:ext>
                </a:extLst>
              </a:tr>
              <a:tr h="265656">
                <a:tc>
                  <a:txBody>
                    <a:bodyPr/>
                    <a:lstStyle/>
                    <a:p>
                      <a:r>
                        <a:rPr lang="en-GB" sz="1400" dirty="0"/>
                        <a:t>Balance as per Cash Book</a:t>
                      </a:r>
                    </a:p>
                  </a:txBody>
                  <a:tcPr/>
                </a:tc>
                <a:tc>
                  <a:txBody>
                    <a:bodyPr/>
                    <a:lstStyle/>
                    <a:p>
                      <a:endParaRPr lang="en-GB" sz="1400" dirty="0"/>
                    </a:p>
                  </a:txBody>
                  <a:tcPr/>
                </a:tc>
                <a:tc>
                  <a:txBody>
                    <a:bodyPr/>
                    <a:lstStyle/>
                    <a:p>
                      <a:r>
                        <a:rPr lang="en-GB" sz="1400" b="1" dirty="0">
                          <a:solidFill>
                            <a:srgbClr val="FF0000"/>
                          </a:solidFill>
                        </a:rPr>
                        <a:t>4,131.50</a:t>
                      </a:r>
                    </a:p>
                  </a:txBody>
                  <a:tcPr/>
                </a:tc>
                <a:extLst>
                  <a:ext uri="{0D108BD9-81ED-4DB2-BD59-A6C34878D82A}">
                    <a16:rowId xmlns:a16="http://schemas.microsoft.com/office/drawing/2014/main" val="1526696499"/>
                  </a:ext>
                </a:extLst>
              </a:tr>
              <a:tr h="229265">
                <a:tc>
                  <a:txBody>
                    <a:bodyPr/>
                    <a:lstStyle/>
                    <a:p>
                      <a:r>
                        <a:rPr lang="en-GB" sz="1400" dirty="0"/>
                        <a:t>Add: Unpresented Cheques</a:t>
                      </a:r>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587273297"/>
                  </a:ext>
                </a:extLst>
              </a:tr>
              <a:tr h="229265">
                <a:tc>
                  <a:txBody>
                    <a:bodyPr/>
                    <a:lstStyle/>
                    <a:p>
                      <a:r>
                        <a:rPr lang="en-GB" sz="1400" dirty="0"/>
                        <a:t>Less: Outstanding Lodgements</a:t>
                      </a:r>
                    </a:p>
                  </a:txBody>
                  <a:tcPr/>
                </a:tc>
                <a:tc>
                  <a:txBody>
                    <a:bodyPr/>
                    <a:lstStyle/>
                    <a:p>
                      <a:endParaRPr lang="en-GB" sz="1400"/>
                    </a:p>
                  </a:txBody>
                  <a:tcPr/>
                </a:tc>
                <a:tc>
                  <a:txBody>
                    <a:bodyPr/>
                    <a:lstStyle/>
                    <a:p>
                      <a:endParaRPr lang="en-GB" sz="1400" dirty="0"/>
                    </a:p>
                  </a:txBody>
                  <a:tcPr/>
                </a:tc>
                <a:extLst>
                  <a:ext uri="{0D108BD9-81ED-4DB2-BD59-A6C34878D82A}">
                    <a16:rowId xmlns:a16="http://schemas.microsoft.com/office/drawing/2014/main" val="92726822"/>
                  </a:ext>
                </a:extLst>
              </a:tr>
              <a:tr h="265656">
                <a:tc>
                  <a:txBody>
                    <a:bodyPr/>
                    <a:lstStyle/>
                    <a:p>
                      <a:r>
                        <a:rPr lang="en-GB" sz="1400" dirty="0"/>
                        <a:t>Balance as per Bank Statement</a:t>
                      </a:r>
                    </a:p>
                  </a:txBody>
                  <a:tcPr/>
                </a:tc>
                <a:tc>
                  <a:txBody>
                    <a:bodyPr/>
                    <a:lstStyle/>
                    <a:p>
                      <a:endParaRPr lang="en-GB" sz="1400" dirty="0"/>
                    </a:p>
                  </a:txBody>
                  <a:tcPr/>
                </a:tc>
                <a:tc>
                  <a:txBody>
                    <a:bodyPr/>
                    <a:lstStyle/>
                    <a:p>
                      <a:r>
                        <a:rPr lang="en-GB" sz="1400" b="1" dirty="0">
                          <a:solidFill>
                            <a:srgbClr val="FF0000"/>
                          </a:solidFill>
                        </a:rPr>
                        <a:t>4,086.50</a:t>
                      </a:r>
                    </a:p>
                  </a:txBody>
                  <a:tcPr/>
                </a:tc>
                <a:extLst>
                  <a:ext uri="{0D108BD9-81ED-4DB2-BD59-A6C34878D82A}">
                    <a16:rowId xmlns:a16="http://schemas.microsoft.com/office/drawing/2014/main" val="2582179824"/>
                  </a:ext>
                </a:extLst>
              </a:tr>
            </a:tbl>
          </a:graphicData>
        </a:graphic>
      </p:graphicFrame>
      <p:graphicFrame>
        <p:nvGraphicFramePr>
          <p:cNvPr id="7" name="Table 6">
            <a:extLst>
              <a:ext uri="{FF2B5EF4-FFF2-40B4-BE49-F238E27FC236}">
                <a16:creationId xmlns:a16="http://schemas.microsoft.com/office/drawing/2014/main" id="{EF694B58-A732-A478-1C05-9F3E2369717D}"/>
              </a:ext>
            </a:extLst>
          </p:cNvPr>
          <p:cNvGraphicFramePr>
            <a:graphicFrameLocks noGrp="1"/>
          </p:cNvGraphicFramePr>
          <p:nvPr>
            <p:extLst>
              <p:ext uri="{D42A27DB-BD31-4B8C-83A1-F6EECF244321}">
                <p14:modId xmlns:p14="http://schemas.microsoft.com/office/powerpoint/2010/main" val="2080138437"/>
              </p:ext>
            </p:extLst>
          </p:nvPr>
        </p:nvGraphicFramePr>
        <p:xfrm>
          <a:off x="6096000" y="1325563"/>
          <a:ext cx="5774906" cy="3962400"/>
        </p:xfrm>
        <a:graphic>
          <a:graphicData uri="http://schemas.openxmlformats.org/drawingml/2006/table">
            <a:tbl>
              <a:tblPr firstRow="1" bandRow="1">
                <a:tableStyleId>{5C22544A-7EE6-4342-B048-85BDC9FD1C3A}</a:tableStyleId>
              </a:tblPr>
              <a:tblGrid>
                <a:gridCol w="774982">
                  <a:extLst>
                    <a:ext uri="{9D8B030D-6E8A-4147-A177-3AD203B41FA5}">
                      <a16:colId xmlns:a16="http://schemas.microsoft.com/office/drawing/2014/main" val="3362998279"/>
                    </a:ext>
                  </a:extLst>
                </a:gridCol>
                <a:gridCol w="1534981">
                  <a:extLst>
                    <a:ext uri="{9D8B030D-6E8A-4147-A177-3AD203B41FA5}">
                      <a16:colId xmlns:a16="http://schemas.microsoft.com/office/drawing/2014/main" val="2441328689"/>
                    </a:ext>
                  </a:extLst>
                </a:gridCol>
                <a:gridCol w="1153065">
                  <a:extLst>
                    <a:ext uri="{9D8B030D-6E8A-4147-A177-3AD203B41FA5}">
                      <a16:colId xmlns:a16="http://schemas.microsoft.com/office/drawing/2014/main" val="3689752770"/>
                    </a:ext>
                  </a:extLst>
                </a:gridCol>
                <a:gridCol w="1156897">
                  <a:extLst>
                    <a:ext uri="{9D8B030D-6E8A-4147-A177-3AD203B41FA5}">
                      <a16:colId xmlns:a16="http://schemas.microsoft.com/office/drawing/2014/main" val="3034290462"/>
                    </a:ext>
                  </a:extLst>
                </a:gridCol>
                <a:gridCol w="1154981">
                  <a:extLst>
                    <a:ext uri="{9D8B030D-6E8A-4147-A177-3AD203B41FA5}">
                      <a16:colId xmlns:a16="http://schemas.microsoft.com/office/drawing/2014/main" val="3586189613"/>
                    </a:ext>
                  </a:extLst>
                </a:gridCol>
              </a:tblGrid>
              <a:tr h="273736">
                <a:tc>
                  <a:txBody>
                    <a:bodyPr/>
                    <a:lstStyle/>
                    <a:p>
                      <a:r>
                        <a:rPr lang="en-GB" sz="1400" dirty="0"/>
                        <a:t>Date</a:t>
                      </a:r>
                    </a:p>
                  </a:txBody>
                  <a:tcPr/>
                </a:tc>
                <a:tc>
                  <a:txBody>
                    <a:bodyPr/>
                    <a:lstStyle/>
                    <a:p>
                      <a:r>
                        <a:rPr lang="en-GB" sz="1400" dirty="0"/>
                        <a:t>Details</a:t>
                      </a:r>
                    </a:p>
                  </a:txBody>
                  <a:tcPr/>
                </a:tc>
                <a:tc>
                  <a:txBody>
                    <a:bodyPr/>
                    <a:lstStyle/>
                    <a:p>
                      <a:r>
                        <a:rPr lang="en-GB" sz="1400" dirty="0"/>
                        <a:t>Payments (£)</a:t>
                      </a:r>
                    </a:p>
                  </a:txBody>
                  <a:tcPr/>
                </a:tc>
                <a:tc>
                  <a:txBody>
                    <a:bodyPr/>
                    <a:lstStyle/>
                    <a:p>
                      <a:r>
                        <a:rPr lang="en-GB" sz="1400" dirty="0"/>
                        <a:t>Receipts (£)</a:t>
                      </a:r>
                    </a:p>
                  </a:txBody>
                  <a:tcPr/>
                </a:tc>
                <a:tc>
                  <a:txBody>
                    <a:bodyPr/>
                    <a:lstStyle/>
                    <a:p>
                      <a:r>
                        <a:rPr lang="en-GB" sz="1400" dirty="0"/>
                        <a:t>Balance (£)</a:t>
                      </a:r>
                    </a:p>
                  </a:txBody>
                  <a:tcPr/>
                </a:tc>
                <a:extLst>
                  <a:ext uri="{0D108BD9-81ED-4DB2-BD59-A6C34878D82A}">
                    <a16:rowId xmlns:a16="http://schemas.microsoft.com/office/drawing/2014/main" val="1698302123"/>
                  </a:ext>
                </a:extLst>
              </a:tr>
              <a:tr h="258772">
                <a:tc>
                  <a:txBody>
                    <a:bodyPr/>
                    <a:lstStyle/>
                    <a:p>
                      <a:r>
                        <a:rPr lang="en-GB" sz="1400" dirty="0"/>
                        <a:t>01/04</a:t>
                      </a:r>
                    </a:p>
                  </a:txBody>
                  <a:tcPr/>
                </a:tc>
                <a:tc>
                  <a:txBody>
                    <a:bodyPr/>
                    <a:lstStyle/>
                    <a:p>
                      <a:r>
                        <a:rPr lang="en-GB" sz="1400" dirty="0"/>
                        <a:t>Balance b/d</a:t>
                      </a:r>
                    </a:p>
                  </a:txBody>
                  <a:tcPr/>
                </a:tc>
                <a:tc>
                  <a:txBody>
                    <a:bodyPr/>
                    <a:lstStyle/>
                    <a:p>
                      <a:endParaRPr lang="en-GB" sz="1400" dirty="0"/>
                    </a:p>
                  </a:txBody>
                  <a:tcPr/>
                </a:tc>
                <a:tc>
                  <a:txBody>
                    <a:bodyPr/>
                    <a:lstStyle/>
                    <a:p>
                      <a:endParaRPr lang="en-GB" sz="1400"/>
                    </a:p>
                  </a:txBody>
                  <a:tcPr/>
                </a:tc>
                <a:tc>
                  <a:txBody>
                    <a:bodyPr/>
                    <a:lstStyle/>
                    <a:p>
                      <a:r>
                        <a:rPr lang="en-GB" sz="1400" dirty="0"/>
                        <a:t>3,046.50</a:t>
                      </a:r>
                    </a:p>
                  </a:txBody>
                  <a:tcPr/>
                </a:tc>
                <a:extLst>
                  <a:ext uri="{0D108BD9-81ED-4DB2-BD59-A6C34878D82A}">
                    <a16:rowId xmlns:a16="http://schemas.microsoft.com/office/drawing/2014/main" val="1052842622"/>
                  </a:ext>
                </a:extLst>
              </a:tr>
              <a:tr h="258772">
                <a:tc>
                  <a:txBody>
                    <a:bodyPr/>
                    <a:lstStyle/>
                    <a:p>
                      <a:r>
                        <a:rPr lang="en-GB" sz="1400" dirty="0"/>
                        <a:t>03/04</a:t>
                      </a:r>
                    </a:p>
                  </a:txBody>
                  <a:tcPr/>
                </a:tc>
                <a:tc>
                  <a:txBody>
                    <a:bodyPr/>
                    <a:lstStyle/>
                    <a:p>
                      <a:r>
                        <a:rPr lang="en-GB" sz="1400" dirty="0"/>
                        <a:t>DD (Insurance)</a:t>
                      </a:r>
                    </a:p>
                  </a:txBody>
                  <a:tcPr/>
                </a:tc>
                <a:tc>
                  <a:txBody>
                    <a:bodyPr/>
                    <a:lstStyle/>
                    <a:p>
                      <a:r>
                        <a:rPr lang="en-GB" sz="1400" dirty="0"/>
                        <a:t>500.00</a:t>
                      </a:r>
                    </a:p>
                  </a:txBody>
                  <a:tcPr/>
                </a:tc>
                <a:tc>
                  <a:txBody>
                    <a:bodyPr/>
                    <a:lstStyle/>
                    <a:p>
                      <a:endParaRPr lang="en-GB" sz="1400"/>
                    </a:p>
                  </a:txBody>
                  <a:tcPr/>
                </a:tc>
                <a:tc>
                  <a:txBody>
                    <a:bodyPr/>
                    <a:lstStyle/>
                    <a:p>
                      <a:r>
                        <a:rPr lang="en-GB" sz="1400" dirty="0"/>
                        <a:t>2,546.50</a:t>
                      </a:r>
                    </a:p>
                  </a:txBody>
                  <a:tcPr/>
                </a:tc>
                <a:extLst>
                  <a:ext uri="{0D108BD9-81ED-4DB2-BD59-A6C34878D82A}">
                    <a16:rowId xmlns:a16="http://schemas.microsoft.com/office/drawing/2014/main" val="1686213760"/>
                  </a:ext>
                </a:extLst>
              </a:tr>
              <a:tr h="258772">
                <a:tc>
                  <a:txBody>
                    <a:bodyPr/>
                    <a:lstStyle/>
                    <a:p>
                      <a:r>
                        <a:rPr lang="en-GB" sz="1400" dirty="0"/>
                        <a:t>04/04</a:t>
                      </a:r>
                    </a:p>
                  </a:txBody>
                  <a:tcPr/>
                </a:tc>
                <a:tc>
                  <a:txBody>
                    <a:bodyPr/>
                    <a:lstStyle/>
                    <a:p>
                      <a:r>
                        <a:rPr lang="en-GB" sz="1400" dirty="0"/>
                        <a:t>Cheque 000319</a:t>
                      </a:r>
                    </a:p>
                  </a:txBody>
                  <a:tcPr/>
                </a:tc>
                <a:tc>
                  <a:txBody>
                    <a:bodyPr/>
                    <a:lstStyle/>
                    <a:p>
                      <a:r>
                        <a:rPr lang="en-GB" sz="1400" dirty="0"/>
                        <a:t>125.00</a:t>
                      </a:r>
                    </a:p>
                  </a:txBody>
                  <a:tcPr/>
                </a:tc>
                <a:tc>
                  <a:txBody>
                    <a:bodyPr/>
                    <a:lstStyle/>
                    <a:p>
                      <a:endParaRPr lang="en-GB" sz="1400" dirty="0"/>
                    </a:p>
                  </a:txBody>
                  <a:tcPr/>
                </a:tc>
                <a:tc>
                  <a:txBody>
                    <a:bodyPr/>
                    <a:lstStyle/>
                    <a:p>
                      <a:r>
                        <a:rPr lang="en-GB" sz="1400" dirty="0"/>
                        <a:t>2,421.50</a:t>
                      </a:r>
                    </a:p>
                  </a:txBody>
                  <a:tcPr/>
                </a:tc>
                <a:extLst>
                  <a:ext uri="{0D108BD9-81ED-4DB2-BD59-A6C34878D82A}">
                    <a16:rowId xmlns:a16="http://schemas.microsoft.com/office/drawing/2014/main" val="501734922"/>
                  </a:ext>
                </a:extLst>
              </a:tr>
              <a:tr h="258772">
                <a:tc>
                  <a:txBody>
                    <a:bodyPr/>
                    <a:lstStyle/>
                    <a:p>
                      <a:r>
                        <a:rPr lang="en-GB" sz="1400" dirty="0"/>
                        <a:t>07/04</a:t>
                      </a:r>
                    </a:p>
                  </a:txBody>
                  <a:tcPr/>
                </a:tc>
                <a:tc>
                  <a:txBody>
                    <a:bodyPr/>
                    <a:lstStyle/>
                    <a:p>
                      <a:r>
                        <a:rPr lang="en-GB" sz="1400" dirty="0"/>
                        <a:t>Cheque 004298</a:t>
                      </a:r>
                    </a:p>
                  </a:txBody>
                  <a:tcPr/>
                </a:tc>
                <a:tc>
                  <a:txBody>
                    <a:bodyPr/>
                    <a:lstStyle/>
                    <a:p>
                      <a:endParaRPr lang="en-GB" sz="1400" dirty="0"/>
                    </a:p>
                  </a:txBody>
                  <a:tcPr/>
                </a:tc>
                <a:tc>
                  <a:txBody>
                    <a:bodyPr/>
                    <a:lstStyle/>
                    <a:p>
                      <a:r>
                        <a:rPr lang="en-GB" sz="1400" dirty="0"/>
                        <a:t>640.00</a:t>
                      </a:r>
                    </a:p>
                  </a:txBody>
                  <a:tcPr/>
                </a:tc>
                <a:tc>
                  <a:txBody>
                    <a:bodyPr/>
                    <a:lstStyle/>
                    <a:p>
                      <a:r>
                        <a:rPr lang="en-GB" sz="1400" dirty="0"/>
                        <a:t>3,061.50</a:t>
                      </a:r>
                    </a:p>
                  </a:txBody>
                  <a:tcPr/>
                </a:tc>
                <a:extLst>
                  <a:ext uri="{0D108BD9-81ED-4DB2-BD59-A6C34878D82A}">
                    <a16:rowId xmlns:a16="http://schemas.microsoft.com/office/drawing/2014/main" val="3775806399"/>
                  </a:ext>
                </a:extLst>
              </a:tr>
              <a:tr h="258772">
                <a:tc>
                  <a:txBody>
                    <a:bodyPr/>
                    <a:lstStyle/>
                    <a:p>
                      <a:r>
                        <a:rPr lang="en-GB" sz="1400" dirty="0"/>
                        <a:t>10/04</a:t>
                      </a:r>
                    </a:p>
                  </a:txBody>
                  <a:tcPr/>
                </a:tc>
                <a:tc>
                  <a:txBody>
                    <a:bodyPr/>
                    <a:lstStyle/>
                    <a:p>
                      <a:r>
                        <a:rPr lang="en-GB" sz="1400" dirty="0"/>
                        <a:t>Deposit</a:t>
                      </a:r>
                    </a:p>
                  </a:txBody>
                  <a:tcPr/>
                </a:tc>
                <a:tc>
                  <a:txBody>
                    <a:bodyPr/>
                    <a:lstStyle/>
                    <a:p>
                      <a:endParaRPr lang="en-GB" sz="1400" dirty="0"/>
                    </a:p>
                  </a:txBody>
                  <a:tcPr/>
                </a:tc>
                <a:tc>
                  <a:txBody>
                    <a:bodyPr/>
                    <a:lstStyle/>
                    <a:p>
                      <a:r>
                        <a:rPr lang="en-GB" sz="1400" dirty="0"/>
                        <a:t>150.00</a:t>
                      </a:r>
                    </a:p>
                  </a:txBody>
                  <a:tcPr/>
                </a:tc>
                <a:tc>
                  <a:txBody>
                    <a:bodyPr/>
                    <a:lstStyle/>
                    <a:p>
                      <a:r>
                        <a:rPr lang="en-GB" sz="1400" dirty="0"/>
                        <a:t>3,211.50</a:t>
                      </a:r>
                    </a:p>
                  </a:txBody>
                  <a:tcPr/>
                </a:tc>
                <a:extLst>
                  <a:ext uri="{0D108BD9-81ED-4DB2-BD59-A6C34878D82A}">
                    <a16:rowId xmlns:a16="http://schemas.microsoft.com/office/drawing/2014/main" val="2511654609"/>
                  </a:ext>
                </a:extLst>
              </a:tr>
              <a:tr h="273736">
                <a:tc>
                  <a:txBody>
                    <a:bodyPr/>
                    <a:lstStyle/>
                    <a:p>
                      <a:r>
                        <a:rPr lang="en-GB" sz="1400" dirty="0"/>
                        <a:t>11/04</a:t>
                      </a:r>
                    </a:p>
                  </a:txBody>
                  <a:tcPr/>
                </a:tc>
                <a:tc>
                  <a:txBody>
                    <a:bodyPr/>
                    <a:lstStyle/>
                    <a:p>
                      <a:r>
                        <a:rPr lang="en-GB" sz="1400" dirty="0"/>
                        <a:t>Debit Card Receipt</a:t>
                      </a:r>
                    </a:p>
                  </a:txBody>
                  <a:tcPr/>
                </a:tc>
                <a:tc>
                  <a:txBody>
                    <a:bodyPr/>
                    <a:lstStyle/>
                    <a:p>
                      <a:endParaRPr lang="en-GB" sz="1400" dirty="0"/>
                    </a:p>
                  </a:txBody>
                  <a:tcPr/>
                </a:tc>
                <a:tc>
                  <a:txBody>
                    <a:bodyPr/>
                    <a:lstStyle/>
                    <a:p>
                      <a:r>
                        <a:rPr lang="en-GB" sz="1400" dirty="0"/>
                        <a:t>895.00</a:t>
                      </a:r>
                    </a:p>
                  </a:txBody>
                  <a:tcPr/>
                </a:tc>
                <a:tc>
                  <a:txBody>
                    <a:bodyPr/>
                    <a:lstStyle/>
                    <a:p>
                      <a:r>
                        <a:rPr lang="en-GB" sz="1400" dirty="0"/>
                        <a:t>4,106.50</a:t>
                      </a:r>
                    </a:p>
                  </a:txBody>
                  <a:tcPr/>
                </a:tc>
                <a:extLst>
                  <a:ext uri="{0D108BD9-81ED-4DB2-BD59-A6C34878D82A}">
                    <a16:rowId xmlns:a16="http://schemas.microsoft.com/office/drawing/2014/main" val="3407273629"/>
                  </a:ext>
                </a:extLst>
              </a:tr>
              <a:tr h="258772">
                <a:tc>
                  <a:txBody>
                    <a:bodyPr/>
                    <a:lstStyle/>
                    <a:p>
                      <a:r>
                        <a:rPr lang="en-GB" sz="1400" dirty="0"/>
                        <a:t>14/04</a:t>
                      </a:r>
                    </a:p>
                  </a:txBody>
                  <a:tcPr/>
                </a:tc>
                <a:tc>
                  <a:txBody>
                    <a:bodyPr/>
                    <a:lstStyle/>
                    <a:p>
                      <a:r>
                        <a:rPr lang="en-GB" sz="1400" dirty="0"/>
                        <a:t>DD (Rent)</a:t>
                      </a:r>
                    </a:p>
                  </a:txBody>
                  <a:tcPr/>
                </a:tc>
                <a:tc>
                  <a:txBody>
                    <a:bodyPr/>
                    <a:lstStyle/>
                    <a:p>
                      <a:r>
                        <a:rPr lang="en-GB" sz="1400" dirty="0"/>
                        <a:t>600.00</a:t>
                      </a:r>
                    </a:p>
                  </a:txBody>
                  <a:tcPr/>
                </a:tc>
                <a:tc>
                  <a:txBody>
                    <a:bodyPr/>
                    <a:lstStyle/>
                    <a:p>
                      <a:endParaRPr lang="en-GB" sz="1400"/>
                    </a:p>
                  </a:txBody>
                  <a:tcPr/>
                </a:tc>
                <a:tc>
                  <a:txBody>
                    <a:bodyPr/>
                    <a:lstStyle/>
                    <a:p>
                      <a:r>
                        <a:rPr lang="en-GB" sz="1400" dirty="0"/>
                        <a:t>3,506.50</a:t>
                      </a:r>
                    </a:p>
                  </a:txBody>
                  <a:tcPr/>
                </a:tc>
                <a:extLst>
                  <a:ext uri="{0D108BD9-81ED-4DB2-BD59-A6C34878D82A}">
                    <a16:rowId xmlns:a16="http://schemas.microsoft.com/office/drawing/2014/main" val="1714963027"/>
                  </a:ext>
                </a:extLst>
              </a:tr>
              <a:tr h="258772">
                <a:tc>
                  <a:txBody>
                    <a:bodyPr/>
                    <a:lstStyle/>
                    <a:p>
                      <a:r>
                        <a:rPr lang="en-GB" sz="1400" dirty="0"/>
                        <a:t>18/04</a:t>
                      </a:r>
                    </a:p>
                  </a:txBody>
                  <a:tcPr/>
                </a:tc>
                <a:tc>
                  <a:txBody>
                    <a:bodyPr/>
                    <a:lstStyle/>
                    <a:p>
                      <a:r>
                        <a:rPr lang="en-GB" sz="1400" dirty="0"/>
                        <a:t>Cheque 000320</a:t>
                      </a:r>
                    </a:p>
                  </a:txBody>
                  <a:tcPr/>
                </a:tc>
                <a:tc>
                  <a:txBody>
                    <a:bodyPr/>
                    <a:lstStyle/>
                    <a:p>
                      <a:r>
                        <a:rPr lang="en-GB" sz="1400" dirty="0"/>
                        <a:t>330.00</a:t>
                      </a:r>
                    </a:p>
                  </a:txBody>
                  <a:tcPr/>
                </a:tc>
                <a:tc>
                  <a:txBody>
                    <a:bodyPr/>
                    <a:lstStyle/>
                    <a:p>
                      <a:endParaRPr lang="en-GB" sz="1400" dirty="0"/>
                    </a:p>
                  </a:txBody>
                  <a:tcPr/>
                </a:tc>
                <a:tc>
                  <a:txBody>
                    <a:bodyPr/>
                    <a:lstStyle/>
                    <a:p>
                      <a:r>
                        <a:rPr lang="en-GB" sz="1400" dirty="0"/>
                        <a:t>3,176.50</a:t>
                      </a:r>
                    </a:p>
                  </a:txBody>
                  <a:tcPr/>
                </a:tc>
                <a:extLst>
                  <a:ext uri="{0D108BD9-81ED-4DB2-BD59-A6C34878D82A}">
                    <a16:rowId xmlns:a16="http://schemas.microsoft.com/office/drawing/2014/main" val="3870109572"/>
                  </a:ext>
                </a:extLst>
              </a:tr>
              <a:tr h="258772">
                <a:tc>
                  <a:txBody>
                    <a:bodyPr/>
                    <a:lstStyle/>
                    <a:p>
                      <a:r>
                        <a:rPr lang="en-GB" sz="1400" dirty="0"/>
                        <a:t>20/04</a:t>
                      </a:r>
                    </a:p>
                  </a:txBody>
                  <a:tcPr/>
                </a:tc>
                <a:tc>
                  <a:txBody>
                    <a:bodyPr/>
                    <a:lstStyle/>
                    <a:p>
                      <a:r>
                        <a:rPr lang="en-GB" sz="1400" dirty="0"/>
                        <a:t>Cheque 000321</a:t>
                      </a:r>
                    </a:p>
                  </a:txBody>
                  <a:tcPr/>
                </a:tc>
                <a:tc>
                  <a:txBody>
                    <a:bodyPr/>
                    <a:lstStyle/>
                    <a:p>
                      <a:r>
                        <a:rPr lang="en-GB" sz="1400" dirty="0"/>
                        <a:t>760.00</a:t>
                      </a:r>
                    </a:p>
                  </a:txBody>
                  <a:tcPr/>
                </a:tc>
                <a:tc>
                  <a:txBody>
                    <a:bodyPr/>
                    <a:lstStyle/>
                    <a:p>
                      <a:endParaRPr lang="en-GB" sz="1400" dirty="0"/>
                    </a:p>
                  </a:txBody>
                  <a:tcPr/>
                </a:tc>
                <a:tc>
                  <a:txBody>
                    <a:bodyPr/>
                    <a:lstStyle/>
                    <a:p>
                      <a:r>
                        <a:rPr lang="en-GB" sz="1400" dirty="0"/>
                        <a:t>2,416.50</a:t>
                      </a:r>
                    </a:p>
                  </a:txBody>
                  <a:tcPr/>
                </a:tc>
                <a:extLst>
                  <a:ext uri="{0D108BD9-81ED-4DB2-BD59-A6C34878D82A}">
                    <a16:rowId xmlns:a16="http://schemas.microsoft.com/office/drawing/2014/main" val="317861888"/>
                  </a:ext>
                </a:extLst>
              </a:tr>
              <a:tr h="258772">
                <a:tc>
                  <a:txBody>
                    <a:bodyPr/>
                    <a:lstStyle/>
                    <a:p>
                      <a:r>
                        <a:rPr lang="en-GB" sz="1400" dirty="0"/>
                        <a:t>23/04</a:t>
                      </a:r>
                    </a:p>
                  </a:txBody>
                  <a:tcPr/>
                </a:tc>
                <a:tc>
                  <a:txBody>
                    <a:bodyPr/>
                    <a:lstStyle/>
                    <a:p>
                      <a:r>
                        <a:rPr lang="en-GB" sz="1400" dirty="0"/>
                        <a:t>Deposit</a:t>
                      </a:r>
                    </a:p>
                  </a:txBody>
                  <a:tcPr/>
                </a:tc>
                <a:tc>
                  <a:txBody>
                    <a:bodyPr/>
                    <a:lstStyle/>
                    <a:p>
                      <a:endParaRPr lang="en-GB" sz="1400"/>
                    </a:p>
                  </a:txBody>
                  <a:tcPr/>
                </a:tc>
                <a:tc>
                  <a:txBody>
                    <a:bodyPr/>
                    <a:lstStyle/>
                    <a:p>
                      <a:r>
                        <a:rPr lang="en-GB" sz="1400" dirty="0"/>
                        <a:t>250.00</a:t>
                      </a:r>
                    </a:p>
                  </a:txBody>
                  <a:tcPr/>
                </a:tc>
                <a:tc>
                  <a:txBody>
                    <a:bodyPr/>
                    <a:lstStyle/>
                    <a:p>
                      <a:r>
                        <a:rPr lang="en-GB" sz="1400" dirty="0"/>
                        <a:t>2,666.50</a:t>
                      </a:r>
                    </a:p>
                  </a:txBody>
                  <a:tcPr/>
                </a:tc>
                <a:extLst>
                  <a:ext uri="{0D108BD9-81ED-4DB2-BD59-A6C34878D82A}">
                    <a16:rowId xmlns:a16="http://schemas.microsoft.com/office/drawing/2014/main" val="306022178"/>
                  </a:ext>
                </a:extLst>
              </a:tr>
              <a:tr h="258772">
                <a:tc>
                  <a:txBody>
                    <a:bodyPr/>
                    <a:lstStyle/>
                    <a:p>
                      <a:r>
                        <a:rPr lang="en-GB" sz="1400" dirty="0"/>
                        <a:t>27/04</a:t>
                      </a:r>
                    </a:p>
                  </a:txBody>
                  <a:tcPr/>
                </a:tc>
                <a:tc>
                  <a:txBody>
                    <a:bodyPr/>
                    <a:lstStyle/>
                    <a:p>
                      <a:r>
                        <a:rPr lang="en-GB" sz="1400" dirty="0"/>
                        <a:t>Cheque 198444</a:t>
                      </a:r>
                    </a:p>
                  </a:txBody>
                  <a:tcPr/>
                </a:tc>
                <a:tc>
                  <a:txBody>
                    <a:bodyPr/>
                    <a:lstStyle/>
                    <a:p>
                      <a:endParaRPr lang="en-GB" sz="1400"/>
                    </a:p>
                  </a:txBody>
                  <a:tcPr/>
                </a:tc>
                <a:tc>
                  <a:txBody>
                    <a:bodyPr/>
                    <a:lstStyle/>
                    <a:p>
                      <a:r>
                        <a:rPr lang="en-GB" sz="1400" dirty="0"/>
                        <a:t>1,450.00</a:t>
                      </a:r>
                    </a:p>
                  </a:txBody>
                  <a:tcPr/>
                </a:tc>
                <a:tc>
                  <a:txBody>
                    <a:bodyPr/>
                    <a:lstStyle/>
                    <a:p>
                      <a:r>
                        <a:rPr lang="en-GB" sz="1400" dirty="0"/>
                        <a:t>4,116.50</a:t>
                      </a:r>
                    </a:p>
                  </a:txBody>
                  <a:tcPr/>
                </a:tc>
                <a:extLst>
                  <a:ext uri="{0D108BD9-81ED-4DB2-BD59-A6C34878D82A}">
                    <a16:rowId xmlns:a16="http://schemas.microsoft.com/office/drawing/2014/main" val="3428815787"/>
                  </a:ext>
                </a:extLst>
              </a:tr>
              <a:tr h="258772">
                <a:tc>
                  <a:txBody>
                    <a:bodyPr/>
                    <a:lstStyle/>
                    <a:p>
                      <a:r>
                        <a:rPr lang="en-GB" sz="1400" dirty="0"/>
                        <a:t>30/04</a:t>
                      </a:r>
                    </a:p>
                  </a:txBody>
                  <a:tcPr/>
                </a:tc>
                <a:tc>
                  <a:txBody>
                    <a:bodyPr/>
                    <a:lstStyle/>
                    <a:p>
                      <a:r>
                        <a:rPr lang="en-GB" sz="1400" dirty="0"/>
                        <a:t>Bank Charges</a:t>
                      </a:r>
                    </a:p>
                  </a:txBody>
                  <a:tcPr/>
                </a:tc>
                <a:tc>
                  <a:txBody>
                    <a:bodyPr/>
                    <a:lstStyle/>
                    <a:p>
                      <a:r>
                        <a:rPr lang="en-GB" sz="1400" dirty="0"/>
                        <a:t>30.00</a:t>
                      </a:r>
                    </a:p>
                  </a:txBody>
                  <a:tcPr/>
                </a:tc>
                <a:tc>
                  <a:txBody>
                    <a:bodyPr/>
                    <a:lstStyle/>
                    <a:p>
                      <a:endParaRPr lang="en-GB" sz="1400" dirty="0"/>
                    </a:p>
                  </a:txBody>
                  <a:tcPr/>
                </a:tc>
                <a:tc>
                  <a:txBody>
                    <a:bodyPr/>
                    <a:lstStyle/>
                    <a:p>
                      <a:r>
                        <a:rPr lang="en-GB" sz="1400" b="1" dirty="0">
                          <a:solidFill>
                            <a:srgbClr val="FF0000"/>
                          </a:solidFill>
                          <a:highlight>
                            <a:srgbClr val="FFFF00"/>
                          </a:highlight>
                        </a:rPr>
                        <a:t>4,086.50</a:t>
                      </a:r>
                    </a:p>
                  </a:txBody>
                  <a:tcPr/>
                </a:tc>
                <a:extLst>
                  <a:ext uri="{0D108BD9-81ED-4DB2-BD59-A6C34878D82A}">
                    <a16:rowId xmlns:a16="http://schemas.microsoft.com/office/drawing/2014/main" val="588960013"/>
                  </a:ext>
                </a:extLst>
              </a:tr>
            </a:tbl>
          </a:graphicData>
        </a:graphic>
      </p:graphicFrame>
    </p:spTree>
    <p:extLst>
      <p:ext uri="{BB962C8B-B14F-4D97-AF65-F5344CB8AC3E}">
        <p14:creationId xmlns:p14="http://schemas.microsoft.com/office/powerpoint/2010/main" val="1317964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4433A38-90D7-E8AA-CE9A-78EE3DDFBB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CD935-B432-DD8F-6810-B8F97F330444}"/>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Bank Reconciliation</a:t>
            </a:r>
          </a:p>
        </p:txBody>
      </p:sp>
      <p:sp>
        <p:nvSpPr>
          <p:cNvPr id="3" name="Content Placeholder 2">
            <a:extLst>
              <a:ext uri="{FF2B5EF4-FFF2-40B4-BE49-F238E27FC236}">
                <a16:creationId xmlns:a16="http://schemas.microsoft.com/office/drawing/2014/main" id="{EEFA436D-8EF2-150F-4A75-78DB357939BE}"/>
              </a:ext>
            </a:extLst>
          </p:cNvPr>
          <p:cNvSpPr>
            <a:spLocks noGrp="1"/>
          </p:cNvSpPr>
          <p:nvPr>
            <p:ph idx="1"/>
          </p:nvPr>
        </p:nvSpPr>
        <p:spPr>
          <a:xfrm>
            <a:off x="838200" y="982115"/>
            <a:ext cx="10515600" cy="4351338"/>
          </a:xfrm>
        </p:spPr>
        <p:txBody>
          <a:bodyPr>
            <a:normAutofit/>
          </a:bodyPr>
          <a:lstStyle/>
          <a:p>
            <a:pPr marL="0" indent="0">
              <a:buNone/>
            </a:pPr>
            <a:r>
              <a:rPr lang="en-US" sz="1800" dirty="0">
                <a:solidFill>
                  <a:schemeClr val="bg1"/>
                </a:solidFill>
                <a:latin typeface="Montserrat" pitchFamily="2" charset="77"/>
              </a:rPr>
              <a:t>Step 3 - Remaining transactions in Cash Book are posted to the Reconciliation Statement.</a:t>
            </a:r>
          </a:p>
        </p:txBody>
      </p:sp>
      <p:graphicFrame>
        <p:nvGraphicFramePr>
          <p:cNvPr id="5" name="Table 4">
            <a:extLst>
              <a:ext uri="{FF2B5EF4-FFF2-40B4-BE49-F238E27FC236}">
                <a16:creationId xmlns:a16="http://schemas.microsoft.com/office/drawing/2014/main" id="{22B02D1C-F14F-9E83-D5F3-D748DB068EBC}"/>
              </a:ext>
            </a:extLst>
          </p:cNvPr>
          <p:cNvGraphicFramePr>
            <a:graphicFrameLocks noGrp="1"/>
          </p:cNvGraphicFramePr>
          <p:nvPr>
            <p:extLst>
              <p:ext uri="{D42A27DB-BD31-4B8C-83A1-F6EECF244321}">
                <p14:modId xmlns:p14="http://schemas.microsoft.com/office/powerpoint/2010/main" val="194413559"/>
              </p:ext>
            </p:extLst>
          </p:nvPr>
        </p:nvGraphicFramePr>
        <p:xfrm>
          <a:off x="6096000" y="1504678"/>
          <a:ext cx="5179923" cy="3048000"/>
        </p:xfrm>
        <a:graphic>
          <a:graphicData uri="http://schemas.openxmlformats.org/drawingml/2006/table">
            <a:tbl>
              <a:tblPr firstRow="1" bandRow="1">
                <a:tableStyleId>{21E4AEA4-8DFA-4A89-87EB-49C32662AFE0}</a:tableStyleId>
              </a:tblPr>
              <a:tblGrid>
                <a:gridCol w="742342">
                  <a:extLst>
                    <a:ext uri="{9D8B030D-6E8A-4147-A177-3AD203B41FA5}">
                      <a16:colId xmlns:a16="http://schemas.microsoft.com/office/drawing/2014/main" val="1555718815"/>
                    </a:ext>
                  </a:extLst>
                </a:gridCol>
                <a:gridCol w="961177">
                  <a:extLst>
                    <a:ext uri="{9D8B030D-6E8A-4147-A177-3AD203B41FA5}">
                      <a16:colId xmlns:a16="http://schemas.microsoft.com/office/drawing/2014/main" val="2825834884"/>
                    </a:ext>
                  </a:extLst>
                </a:gridCol>
                <a:gridCol w="907279">
                  <a:extLst>
                    <a:ext uri="{9D8B030D-6E8A-4147-A177-3AD203B41FA5}">
                      <a16:colId xmlns:a16="http://schemas.microsoft.com/office/drawing/2014/main" val="4113967262"/>
                    </a:ext>
                  </a:extLst>
                </a:gridCol>
                <a:gridCol w="700670">
                  <a:extLst>
                    <a:ext uri="{9D8B030D-6E8A-4147-A177-3AD203B41FA5}">
                      <a16:colId xmlns:a16="http://schemas.microsoft.com/office/drawing/2014/main" val="624480216"/>
                    </a:ext>
                  </a:extLst>
                </a:gridCol>
                <a:gridCol w="1033040">
                  <a:extLst>
                    <a:ext uri="{9D8B030D-6E8A-4147-A177-3AD203B41FA5}">
                      <a16:colId xmlns:a16="http://schemas.microsoft.com/office/drawing/2014/main" val="3305557566"/>
                    </a:ext>
                  </a:extLst>
                </a:gridCol>
                <a:gridCol w="835415">
                  <a:extLst>
                    <a:ext uri="{9D8B030D-6E8A-4147-A177-3AD203B41FA5}">
                      <a16:colId xmlns:a16="http://schemas.microsoft.com/office/drawing/2014/main" val="1241235181"/>
                    </a:ext>
                  </a:extLst>
                </a:gridCol>
              </a:tblGrid>
              <a:tr h="205028">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extLst>
                  <a:ext uri="{0D108BD9-81ED-4DB2-BD59-A6C34878D82A}">
                    <a16:rowId xmlns:a16="http://schemas.microsoft.com/office/drawing/2014/main" val="1189579334"/>
                  </a:ext>
                </a:extLst>
              </a:tr>
              <a:tr h="208619">
                <a:tc>
                  <a:txBody>
                    <a:bodyPr/>
                    <a:lstStyle/>
                    <a:p>
                      <a:r>
                        <a:rPr lang="en-GB" sz="1400" dirty="0"/>
                        <a:t>01/04</a:t>
                      </a:r>
                    </a:p>
                  </a:txBody>
                  <a:tcPr/>
                </a:tc>
                <a:tc>
                  <a:txBody>
                    <a:bodyPr/>
                    <a:lstStyle/>
                    <a:p>
                      <a:r>
                        <a:rPr lang="en-GB" sz="1400" dirty="0"/>
                        <a:t>Bal b/d</a:t>
                      </a:r>
                    </a:p>
                  </a:txBody>
                  <a:tcPr/>
                </a:tc>
                <a:tc>
                  <a:txBody>
                    <a:bodyPr/>
                    <a:lstStyle/>
                    <a:p>
                      <a:r>
                        <a:rPr lang="en-GB" sz="1400" dirty="0">
                          <a:highlight>
                            <a:srgbClr val="FFFF00"/>
                          </a:highlight>
                        </a:rPr>
                        <a:t>2,921.50</a:t>
                      </a:r>
                    </a:p>
                  </a:txBody>
                  <a:tcPr/>
                </a:tc>
                <a:tc>
                  <a:txBody>
                    <a:bodyPr/>
                    <a:lstStyle/>
                    <a:p>
                      <a:r>
                        <a:rPr lang="en-GB" sz="1400" dirty="0"/>
                        <a:t>03/04</a:t>
                      </a:r>
                    </a:p>
                  </a:txBody>
                  <a:tcPr/>
                </a:tc>
                <a:tc>
                  <a:txBody>
                    <a:bodyPr/>
                    <a:lstStyle/>
                    <a:p>
                      <a:r>
                        <a:rPr lang="en-GB" sz="1400" dirty="0"/>
                        <a:t>Insurance</a:t>
                      </a:r>
                    </a:p>
                  </a:txBody>
                  <a:tcPr/>
                </a:tc>
                <a:tc>
                  <a:txBody>
                    <a:bodyPr/>
                    <a:lstStyle/>
                    <a:p>
                      <a:r>
                        <a:rPr lang="en-GB" sz="1400" dirty="0">
                          <a:highlight>
                            <a:srgbClr val="FFFF00"/>
                          </a:highlight>
                        </a:rPr>
                        <a:t>500.00</a:t>
                      </a:r>
                    </a:p>
                  </a:txBody>
                  <a:tcPr/>
                </a:tc>
                <a:extLst>
                  <a:ext uri="{0D108BD9-81ED-4DB2-BD59-A6C34878D82A}">
                    <a16:rowId xmlns:a16="http://schemas.microsoft.com/office/drawing/2014/main" val="2430978239"/>
                  </a:ext>
                </a:extLst>
              </a:tr>
              <a:tr h="208619">
                <a:tc>
                  <a:txBody>
                    <a:bodyPr/>
                    <a:lstStyle/>
                    <a:p>
                      <a:r>
                        <a:rPr lang="en-GB" sz="1400" dirty="0"/>
                        <a:t>05/04</a:t>
                      </a:r>
                    </a:p>
                  </a:txBody>
                  <a:tcPr/>
                </a:tc>
                <a:tc>
                  <a:txBody>
                    <a:bodyPr/>
                    <a:lstStyle/>
                    <a:p>
                      <a:r>
                        <a:rPr lang="en-GB" sz="1400" dirty="0"/>
                        <a:t>Sales</a:t>
                      </a:r>
                    </a:p>
                  </a:txBody>
                  <a:tcPr/>
                </a:tc>
                <a:tc>
                  <a:txBody>
                    <a:bodyPr/>
                    <a:lstStyle/>
                    <a:p>
                      <a:r>
                        <a:rPr lang="en-GB" sz="1400" dirty="0">
                          <a:highlight>
                            <a:srgbClr val="FFFF00"/>
                          </a:highlight>
                        </a:rPr>
                        <a:t>640.00</a:t>
                      </a:r>
                    </a:p>
                  </a:txBody>
                  <a:tcPr/>
                </a:tc>
                <a:tc>
                  <a:txBody>
                    <a:bodyPr/>
                    <a:lstStyle/>
                    <a:p>
                      <a:r>
                        <a:rPr lang="en-GB" sz="1400" dirty="0"/>
                        <a:t>14/04</a:t>
                      </a:r>
                    </a:p>
                  </a:txBody>
                  <a:tcPr/>
                </a:tc>
                <a:tc>
                  <a:txBody>
                    <a:bodyPr/>
                    <a:lstStyle/>
                    <a:p>
                      <a:r>
                        <a:rPr lang="en-GB" sz="1400" dirty="0"/>
                        <a:t>Rent</a:t>
                      </a:r>
                    </a:p>
                  </a:txBody>
                  <a:tcPr/>
                </a:tc>
                <a:tc>
                  <a:txBody>
                    <a:bodyPr/>
                    <a:lstStyle/>
                    <a:p>
                      <a:r>
                        <a:rPr lang="en-GB" sz="1400" dirty="0">
                          <a:highlight>
                            <a:srgbClr val="FFFF00"/>
                          </a:highlight>
                        </a:rPr>
                        <a:t>600.00</a:t>
                      </a:r>
                    </a:p>
                  </a:txBody>
                  <a:tcPr/>
                </a:tc>
                <a:extLst>
                  <a:ext uri="{0D108BD9-81ED-4DB2-BD59-A6C34878D82A}">
                    <a16:rowId xmlns:a16="http://schemas.microsoft.com/office/drawing/2014/main" val="1898462818"/>
                  </a:ext>
                </a:extLst>
              </a:tr>
              <a:tr h="205028">
                <a:tc>
                  <a:txBody>
                    <a:bodyPr/>
                    <a:lstStyle/>
                    <a:p>
                      <a:r>
                        <a:rPr lang="en-GB" sz="1400" dirty="0"/>
                        <a:t>10/04</a:t>
                      </a:r>
                    </a:p>
                  </a:txBody>
                  <a:tcPr/>
                </a:tc>
                <a:tc>
                  <a:txBody>
                    <a:bodyPr/>
                    <a:lstStyle/>
                    <a:p>
                      <a:r>
                        <a:rPr lang="en-GB" sz="1400" dirty="0"/>
                        <a:t>Cash</a:t>
                      </a:r>
                    </a:p>
                  </a:txBody>
                  <a:tcPr/>
                </a:tc>
                <a:tc>
                  <a:txBody>
                    <a:bodyPr/>
                    <a:lstStyle/>
                    <a:p>
                      <a:r>
                        <a:rPr lang="en-GB" sz="1400" dirty="0">
                          <a:highlight>
                            <a:srgbClr val="FFFF00"/>
                          </a:highlight>
                        </a:rPr>
                        <a:t>150.00</a:t>
                      </a:r>
                    </a:p>
                  </a:txBody>
                  <a:tcPr/>
                </a:tc>
                <a:tc>
                  <a:txBody>
                    <a:bodyPr/>
                    <a:lstStyle/>
                    <a:p>
                      <a:r>
                        <a:rPr lang="en-GB" sz="1400" dirty="0"/>
                        <a:t>18/04</a:t>
                      </a:r>
                    </a:p>
                  </a:txBody>
                  <a:tcPr/>
                </a:tc>
                <a:tc>
                  <a:txBody>
                    <a:bodyPr/>
                    <a:lstStyle/>
                    <a:p>
                      <a:r>
                        <a:rPr lang="en-GB" sz="1400" dirty="0"/>
                        <a:t>Purchases</a:t>
                      </a:r>
                    </a:p>
                  </a:txBody>
                  <a:tcPr/>
                </a:tc>
                <a:tc>
                  <a:txBody>
                    <a:bodyPr/>
                    <a:lstStyle/>
                    <a:p>
                      <a:r>
                        <a:rPr lang="en-GB" sz="1400" dirty="0">
                          <a:highlight>
                            <a:srgbClr val="FFFF00"/>
                          </a:highlight>
                        </a:rPr>
                        <a:t>330.00</a:t>
                      </a:r>
                    </a:p>
                  </a:txBody>
                  <a:tcPr/>
                </a:tc>
                <a:extLst>
                  <a:ext uri="{0D108BD9-81ED-4DB2-BD59-A6C34878D82A}">
                    <a16:rowId xmlns:a16="http://schemas.microsoft.com/office/drawing/2014/main" val="3558726346"/>
                  </a:ext>
                </a:extLst>
              </a:tr>
              <a:tr h="152400">
                <a:tc>
                  <a:txBody>
                    <a:bodyPr/>
                    <a:lstStyle/>
                    <a:p>
                      <a:r>
                        <a:rPr lang="en-GB" sz="1400" dirty="0"/>
                        <a:t>11/04</a:t>
                      </a:r>
                    </a:p>
                  </a:txBody>
                  <a:tcPr/>
                </a:tc>
                <a:tc>
                  <a:txBody>
                    <a:bodyPr/>
                    <a:lstStyle/>
                    <a:p>
                      <a:r>
                        <a:rPr lang="en-GB" sz="1400" dirty="0"/>
                        <a:t>Sales</a:t>
                      </a:r>
                    </a:p>
                  </a:txBody>
                  <a:tcPr/>
                </a:tc>
                <a:tc>
                  <a:txBody>
                    <a:bodyPr/>
                    <a:lstStyle/>
                    <a:p>
                      <a:r>
                        <a:rPr lang="en-GB" sz="1400" dirty="0">
                          <a:highlight>
                            <a:srgbClr val="FFFF00"/>
                          </a:highlight>
                        </a:rPr>
                        <a:t>895.00</a:t>
                      </a:r>
                    </a:p>
                  </a:txBody>
                  <a:tcPr/>
                </a:tc>
                <a:tc>
                  <a:txBody>
                    <a:bodyPr/>
                    <a:lstStyle/>
                    <a:p>
                      <a:r>
                        <a:rPr lang="en-GB" sz="1400" dirty="0"/>
                        <a:t>20/04</a:t>
                      </a:r>
                    </a:p>
                  </a:txBody>
                  <a:tcPr/>
                </a:tc>
                <a:tc>
                  <a:txBody>
                    <a:bodyPr/>
                    <a:lstStyle/>
                    <a:p>
                      <a:r>
                        <a:rPr lang="en-GB" sz="1400" dirty="0"/>
                        <a:t>Purchases</a:t>
                      </a:r>
                    </a:p>
                  </a:txBody>
                  <a:tcPr/>
                </a:tc>
                <a:tc>
                  <a:txBody>
                    <a:bodyPr/>
                    <a:lstStyle/>
                    <a:p>
                      <a:r>
                        <a:rPr lang="en-GB" sz="1400" dirty="0">
                          <a:highlight>
                            <a:srgbClr val="FFFF00"/>
                          </a:highlight>
                        </a:rPr>
                        <a:t>760.00</a:t>
                      </a:r>
                    </a:p>
                  </a:txBody>
                  <a:tcPr/>
                </a:tc>
                <a:extLst>
                  <a:ext uri="{0D108BD9-81ED-4DB2-BD59-A6C34878D82A}">
                    <a16:rowId xmlns:a16="http://schemas.microsoft.com/office/drawing/2014/main" val="111038608"/>
                  </a:ext>
                </a:extLst>
              </a:tr>
              <a:tr h="152400">
                <a:tc>
                  <a:txBody>
                    <a:bodyPr/>
                    <a:lstStyle/>
                    <a:p>
                      <a:r>
                        <a:rPr lang="en-GB" sz="1400" dirty="0"/>
                        <a:t>16/04</a:t>
                      </a:r>
                    </a:p>
                  </a:txBody>
                  <a:tcPr/>
                </a:tc>
                <a:tc>
                  <a:txBody>
                    <a:bodyPr/>
                    <a:lstStyle/>
                    <a:p>
                      <a:r>
                        <a:rPr lang="en-GB" sz="1400" dirty="0"/>
                        <a:t>Sales</a:t>
                      </a:r>
                    </a:p>
                  </a:txBody>
                  <a:tcPr/>
                </a:tc>
                <a:tc>
                  <a:txBody>
                    <a:bodyPr/>
                    <a:lstStyle/>
                    <a:p>
                      <a:r>
                        <a:rPr lang="en-GB" sz="1400" dirty="0"/>
                        <a:t>412.00</a:t>
                      </a:r>
                    </a:p>
                  </a:txBody>
                  <a:tcPr/>
                </a:tc>
                <a:tc>
                  <a:txBody>
                    <a:bodyPr/>
                    <a:lstStyle/>
                    <a:p>
                      <a:r>
                        <a:rPr lang="en-GB" sz="1400" dirty="0"/>
                        <a:t>21/04</a:t>
                      </a:r>
                    </a:p>
                  </a:txBody>
                  <a:tcPr/>
                </a:tc>
                <a:tc>
                  <a:txBody>
                    <a:bodyPr/>
                    <a:lstStyle/>
                    <a:p>
                      <a:r>
                        <a:rPr lang="en-GB" sz="1400" b="1" dirty="0">
                          <a:solidFill>
                            <a:srgbClr val="FF0000"/>
                          </a:solidFill>
                        </a:rPr>
                        <a:t>Purchases</a:t>
                      </a:r>
                    </a:p>
                  </a:txBody>
                  <a:tcPr/>
                </a:tc>
                <a:tc>
                  <a:txBody>
                    <a:bodyPr/>
                    <a:lstStyle/>
                    <a:p>
                      <a:r>
                        <a:rPr lang="en-GB" sz="1400" b="1" dirty="0">
                          <a:solidFill>
                            <a:srgbClr val="FF0000"/>
                          </a:solidFill>
                        </a:rPr>
                        <a:t>367.00</a:t>
                      </a:r>
                    </a:p>
                  </a:txBody>
                  <a:tcPr/>
                </a:tc>
                <a:extLst>
                  <a:ext uri="{0D108BD9-81ED-4DB2-BD59-A6C34878D82A}">
                    <a16:rowId xmlns:a16="http://schemas.microsoft.com/office/drawing/2014/main" val="2943206088"/>
                  </a:ext>
                </a:extLst>
              </a:tr>
              <a:tr h="0">
                <a:tc>
                  <a:txBody>
                    <a:bodyPr/>
                    <a:lstStyle/>
                    <a:p>
                      <a:r>
                        <a:rPr lang="en-GB" sz="1400" dirty="0">
                          <a:solidFill>
                            <a:sysClr val="windowText" lastClr="000000"/>
                          </a:solidFill>
                        </a:rPr>
                        <a:t>23/04</a:t>
                      </a:r>
                    </a:p>
                  </a:txBody>
                  <a:tcPr/>
                </a:tc>
                <a:tc>
                  <a:txBody>
                    <a:bodyPr/>
                    <a:lstStyle/>
                    <a:p>
                      <a:r>
                        <a:rPr lang="en-GB" sz="1400" dirty="0">
                          <a:solidFill>
                            <a:sysClr val="windowText" lastClr="000000"/>
                          </a:solidFill>
                        </a:rPr>
                        <a:t>Cash</a:t>
                      </a:r>
                    </a:p>
                  </a:txBody>
                  <a:tcPr/>
                </a:tc>
                <a:tc>
                  <a:txBody>
                    <a:bodyPr/>
                    <a:lstStyle/>
                    <a:p>
                      <a:r>
                        <a:rPr lang="en-GB" sz="1400" dirty="0">
                          <a:solidFill>
                            <a:sysClr val="windowText" lastClr="000000"/>
                          </a:solidFill>
                          <a:highlight>
                            <a:srgbClr val="FFFF00"/>
                          </a:highlight>
                        </a:rPr>
                        <a:t>250.00</a:t>
                      </a:r>
                    </a:p>
                  </a:txBody>
                  <a:tcPr/>
                </a:tc>
                <a:tc>
                  <a:txBody>
                    <a:bodyPr/>
                    <a:lstStyle/>
                    <a:p>
                      <a:r>
                        <a:rPr lang="en-GB" sz="1400" dirty="0">
                          <a:solidFill>
                            <a:sysClr val="windowText" lastClr="000000"/>
                          </a:solidFill>
                        </a:rPr>
                        <a:t>30/04</a:t>
                      </a:r>
                    </a:p>
                  </a:txBody>
                  <a:tcPr/>
                </a:tc>
                <a:tc>
                  <a:txBody>
                    <a:bodyPr/>
                    <a:lstStyle/>
                    <a:p>
                      <a:r>
                        <a:rPr lang="en-GB" sz="1400" dirty="0">
                          <a:solidFill>
                            <a:sysClr val="windowText" lastClr="000000"/>
                          </a:solidFill>
                        </a:rPr>
                        <a:t>Bank Fees</a:t>
                      </a:r>
                    </a:p>
                  </a:txBody>
                  <a:tcPr/>
                </a:tc>
                <a:tc>
                  <a:txBody>
                    <a:bodyPr/>
                    <a:lstStyle/>
                    <a:p>
                      <a:r>
                        <a:rPr lang="en-GB" sz="1400" dirty="0">
                          <a:solidFill>
                            <a:sysClr val="windowText" lastClr="000000"/>
                          </a:solidFill>
                          <a:highlight>
                            <a:srgbClr val="FFFF00"/>
                          </a:highlight>
                        </a:rPr>
                        <a:t>30.00</a:t>
                      </a:r>
                    </a:p>
                  </a:txBody>
                  <a:tcPr/>
                </a:tc>
                <a:extLst>
                  <a:ext uri="{0D108BD9-81ED-4DB2-BD59-A6C34878D82A}">
                    <a16:rowId xmlns:a16="http://schemas.microsoft.com/office/drawing/2014/main" val="2344061428"/>
                  </a:ext>
                </a:extLst>
              </a:tr>
              <a:tr h="228600">
                <a:tc>
                  <a:txBody>
                    <a:bodyPr/>
                    <a:lstStyle/>
                    <a:p>
                      <a:r>
                        <a:rPr lang="en-GB" sz="1400" dirty="0">
                          <a:solidFill>
                            <a:sysClr val="windowText" lastClr="000000"/>
                          </a:solidFill>
                        </a:rPr>
                        <a:t>27/04</a:t>
                      </a:r>
                    </a:p>
                  </a:txBody>
                  <a:tcPr>
                    <a:lnB w="12700" cap="flat" cmpd="sng" algn="ctr">
                      <a:solidFill>
                        <a:schemeClr val="tx1"/>
                      </a:solidFill>
                      <a:prstDash val="solid"/>
                      <a:round/>
                      <a:headEnd type="none" w="med" len="med"/>
                      <a:tailEnd type="none" w="med" len="med"/>
                    </a:lnB>
                  </a:tcPr>
                </a:tc>
                <a:tc>
                  <a:txBody>
                    <a:bodyPr/>
                    <a:lstStyle/>
                    <a:p>
                      <a:r>
                        <a:rPr lang="en-GB" sz="1400" dirty="0">
                          <a:solidFill>
                            <a:sysClr val="windowText" lastClr="000000"/>
                          </a:solidFill>
                        </a:rPr>
                        <a:t>Sales</a:t>
                      </a:r>
                    </a:p>
                  </a:txBody>
                  <a:tcPr>
                    <a:lnB w="12700" cap="flat" cmpd="sng" algn="ctr">
                      <a:solidFill>
                        <a:schemeClr val="tx1"/>
                      </a:solidFill>
                      <a:prstDash val="solid"/>
                      <a:round/>
                      <a:headEnd type="none" w="med" len="med"/>
                      <a:tailEnd type="none" w="med" len="med"/>
                    </a:lnB>
                  </a:tcPr>
                </a:tc>
                <a:tc>
                  <a:txBody>
                    <a:bodyPr/>
                    <a:lstStyle/>
                    <a:p>
                      <a:r>
                        <a:rPr lang="en-GB" sz="1400" dirty="0">
                          <a:solidFill>
                            <a:sysClr val="windowText" lastClr="000000"/>
                          </a:solidFill>
                          <a:highlight>
                            <a:srgbClr val="FFFF00"/>
                          </a:highlight>
                        </a:rPr>
                        <a:t>1,450.00</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rPr>
                        <a:t>30/04</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rPr>
                        <a:t>Bal c/d</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highlight>
                            <a:srgbClr val="FFFF00"/>
                          </a:highlight>
                        </a:rPr>
                        <a:t>4,131.50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2806833"/>
                  </a:ext>
                </a:extLst>
              </a:tr>
              <a:tr h="152400">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b="1" dirty="0">
                          <a:solidFill>
                            <a:schemeClr val="tx1"/>
                          </a:solidFill>
                        </a:rPr>
                        <a:t>6,718.50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b="1" dirty="0">
                          <a:solidFill>
                            <a:schemeClr val="tx1"/>
                          </a:solidFill>
                        </a:rPr>
                        <a:t>6,718.50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5297787"/>
                  </a:ext>
                </a:extLst>
              </a:tr>
              <a:tr h="0">
                <a:tc>
                  <a:txBody>
                    <a:bodyPr/>
                    <a:lstStyle/>
                    <a:p>
                      <a:r>
                        <a:rPr lang="en-GB" sz="1400" dirty="0">
                          <a:solidFill>
                            <a:schemeClr val="tx1"/>
                          </a:solidFill>
                        </a:rPr>
                        <a:t>01/05</a:t>
                      </a:r>
                    </a:p>
                  </a:txBody>
                  <a:tcPr>
                    <a:lnT w="12700" cap="flat" cmpd="sng" algn="ctr">
                      <a:solidFill>
                        <a:schemeClr val="tx1"/>
                      </a:solidFill>
                      <a:prstDash val="solid"/>
                      <a:round/>
                      <a:headEnd type="none" w="med" len="med"/>
                      <a:tailEnd type="none" w="med" len="med"/>
                    </a:lnT>
                  </a:tcPr>
                </a:tc>
                <a:tc>
                  <a:txBody>
                    <a:bodyPr/>
                    <a:lstStyle/>
                    <a:p>
                      <a:r>
                        <a:rPr lang="en-GB" sz="1400" dirty="0">
                          <a:solidFill>
                            <a:schemeClr val="tx1"/>
                          </a:solidFill>
                        </a:rPr>
                        <a:t>Bal b/d</a:t>
                      </a:r>
                    </a:p>
                  </a:txBody>
                  <a:tcPr>
                    <a:lnT w="12700" cap="flat" cmpd="sng" algn="ctr">
                      <a:solidFill>
                        <a:schemeClr val="tx1"/>
                      </a:solidFill>
                      <a:prstDash val="solid"/>
                      <a:round/>
                      <a:headEnd type="none" w="med" len="med"/>
                      <a:tailEnd type="none" w="med" len="med"/>
                    </a:lnT>
                  </a:tcPr>
                </a:tc>
                <a:tc>
                  <a:txBody>
                    <a:bodyPr/>
                    <a:lstStyle/>
                    <a:p>
                      <a:r>
                        <a:rPr lang="en-GB" sz="1400" dirty="0">
                          <a:solidFill>
                            <a:schemeClr val="tx1"/>
                          </a:solidFill>
                        </a:rPr>
                        <a:t>4,131.50</a:t>
                      </a:r>
                    </a:p>
                  </a:txBody>
                  <a:tcPr>
                    <a:lnT w="12700" cap="flat" cmpd="sng" algn="ctr">
                      <a:solidFill>
                        <a:schemeClr val="tx1"/>
                      </a:solidFill>
                      <a:prstDash val="solid"/>
                      <a:round/>
                      <a:headEnd type="none" w="med" len="med"/>
                      <a:tailEnd type="none" w="med" len="med"/>
                    </a:lnT>
                  </a:tcPr>
                </a:tc>
                <a:tc>
                  <a:txBody>
                    <a:bodyPr/>
                    <a:lstStyle/>
                    <a:p>
                      <a:endParaRPr lang="en-GB" sz="1400" dirty="0">
                        <a:solidFill>
                          <a:srgbClr val="FF0000"/>
                        </a:solidFill>
                      </a:endParaRPr>
                    </a:p>
                  </a:txBody>
                  <a:tcPr>
                    <a:lnT w="12700" cap="flat" cmpd="sng" algn="ctr">
                      <a:solidFill>
                        <a:schemeClr val="tx1"/>
                      </a:solidFill>
                      <a:prstDash val="solid"/>
                      <a:round/>
                      <a:headEnd type="none" w="med" len="med"/>
                      <a:tailEnd type="none" w="med" len="med"/>
                    </a:lnT>
                  </a:tcPr>
                </a:tc>
                <a:tc>
                  <a:txBody>
                    <a:bodyPr/>
                    <a:lstStyle/>
                    <a:p>
                      <a:endParaRPr lang="en-GB" sz="1400" dirty="0">
                        <a:solidFill>
                          <a:srgbClr val="FF0000"/>
                        </a:solidFill>
                      </a:endParaRPr>
                    </a:p>
                  </a:txBody>
                  <a:tcPr>
                    <a:lnT w="12700" cap="flat" cmpd="sng" algn="ctr">
                      <a:solidFill>
                        <a:schemeClr val="tx1"/>
                      </a:solidFill>
                      <a:prstDash val="solid"/>
                      <a:round/>
                      <a:headEnd type="none" w="med" len="med"/>
                      <a:tailEnd type="none" w="med" len="med"/>
                    </a:lnT>
                  </a:tcPr>
                </a:tc>
                <a:tc>
                  <a:txBody>
                    <a:bodyPr/>
                    <a:lstStyle/>
                    <a:p>
                      <a:endParaRPr lang="en-GB" sz="1400" dirty="0">
                        <a:solidFill>
                          <a:schemeClr val="tx1"/>
                        </a:solidFill>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24998291"/>
                  </a:ext>
                </a:extLst>
              </a:tr>
            </a:tbl>
          </a:graphicData>
        </a:graphic>
      </p:graphicFrame>
      <p:graphicFrame>
        <p:nvGraphicFramePr>
          <p:cNvPr id="6" name="Table 5">
            <a:extLst>
              <a:ext uri="{FF2B5EF4-FFF2-40B4-BE49-F238E27FC236}">
                <a16:creationId xmlns:a16="http://schemas.microsoft.com/office/drawing/2014/main" id="{F5E319FC-C819-6C48-D993-8D160420DE29}"/>
              </a:ext>
            </a:extLst>
          </p:cNvPr>
          <p:cNvGraphicFramePr>
            <a:graphicFrameLocks noGrp="1"/>
          </p:cNvGraphicFramePr>
          <p:nvPr>
            <p:extLst>
              <p:ext uri="{D42A27DB-BD31-4B8C-83A1-F6EECF244321}">
                <p14:modId xmlns:p14="http://schemas.microsoft.com/office/powerpoint/2010/main" val="2659294594"/>
              </p:ext>
            </p:extLst>
          </p:nvPr>
        </p:nvGraphicFramePr>
        <p:xfrm>
          <a:off x="583717" y="1498380"/>
          <a:ext cx="4971693" cy="3454400"/>
        </p:xfrm>
        <a:graphic>
          <a:graphicData uri="http://schemas.openxmlformats.org/drawingml/2006/table">
            <a:tbl>
              <a:tblPr firstRow="1" bandRow="1">
                <a:tableStyleId>{93296810-A885-4BE3-A3E7-6D5BEEA58F35}</a:tableStyleId>
              </a:tblPr>
              <a:tblGrid>
                <a:gridCol w="1657231">
                  <a:extLst>
                    <a:ext uri="{9D8B030D-6E8A-4147-A177-3AD203B41FA5}">
                      <a16:colId xmlns:a16="http://schemas.microsoft.com/office/drawing/2014/main" val="3164621753"/>
                    </a:ext>
                  </a:extLst>
                </a:gridCol>
                <a:gridCol w="1657231">
                  <a:extLst>
                    <a:ext uri="{9D8B030D-6E8A-4147-A177-3AD203B41FA5}">
                      <a16:colId xmlns:a16="http://schemas.microsoft.com/office/drawing/2014/main" val="951645779"/>
                    </a:ext>
                  </a:extLst>
                </a:gridCol>
                <a:gridCol w="1657231">
                  <a:extLst>
                    <a:ext uri="{9D8B030D-6E8A-4147-A177-3AD203B41FA5}">
                      <a16:colId xmlns:a16="http://schemas.microsoft.com/office/drawing/2014/main" val="2236045428"/>
                    </a:ext>
                  </a:extLst>
                </a:gridCol>
              </a:tblGrid>
              <a:tr h="370840">
                <a:tc gridSpan="3">
                  <a:txBody>
                    <a:bodyPr/>
                    <a:lstStyle/>
                    <a:p>
                      <a:pPr algn="ctr"/>
                      <a:r>
                        <a:rPr lang="en-GB" sz="1400" dirty="0"/>
                        <a:t>Bank Reconciliation Statement as at April 2026</a:t>
                      </a:r>
                    </a:p>
                  </a:txBody>
                  <a:tcPr/>
                </a:tc>
                <a:tc hMerge="1">
                  <a:txBody>
                    <a:bodyPr/>
                    <a:lstStyle/>
                    <a:p>
                      <a:pPr algn="ctr"/>
                      <a:endParaRPr lang="en-GB" sz="1400" dirty="0"/>
                    </a:p>
                  </a:txBody>
                  <a:tcPr/>
                </a:tc>
                <a:tc hMerge="1">
                  <a:txBody>
                    <a:bodyPr/>
                    <a:lstStyle/>
                    <a:p>
                      <a:pPr algn="ctr"/>
                      <a:endParaRPr lang="en-GB" sz="1400" dirty="0"/>
                    </a:p>
                  </a:txBody>
                  <a:tcPr/>
                </a:tc>
                <a:extLst>
                  <a:ext uri="{0D108BD9-81ED-4DB2-BD59-A6C34878D82A}">
                    <a16:rowId xmlns:a16="http://schemas.microsoft.com/office/drawing/2014/main" val="1232690978"/>
                  </a:ext>
                </a:extLst>
              </a:tr>
              <a:tr h="370840">
                <a:tc>
                  <a:txBody>
                    <a:bodyPr/>
                    <a:lstStyle/>
                    <a:p>
                      <a:endParaRPr lang="en-GB" sz="1400" dirty="0"/>
                    </a:p>
                  </a:txBody>
                  <a:tcPr/>
                </a:tc>
                <a:tc>
                  <a:txBody>
                    <a:bodyPr/>
                    <a:lstStyle/>
                    <a:p>
                      <a:r>
                        <a:rPr lang="en-GB" sz="1400" b="1" dirty="0"/>
                        <a:t>£</a:t>
                      </a:r>
                    </a:p>
                  </a:txBody>
                  <a:tcPr/>
                </a:tc>
                <a:tc>
                  <a:txBody>
                    <a:bodyPr/>
                    <a:lstStyle/>
                    <a:p>
                      <a:r>
                        <a:rPr lang="en-GB" sz="1400" b="1" dirty="0"/>
                        <a:t>£</a:t>
                      </a:r>
                    </a:p>
                  </a:txBody>
                  <a:tcPr/>
                </a:tc>
                <a:extLst>
                  <a:ext uri="{0D108BD9-81ED-4DB2-BD59-A6C34878D82A}">
                    <a16:rowId xmlns:a16="http://schemas.microsoft.com/office/drawing/2014/main" val="3978894593"/>
                  </a:ext>
                </a:extLst>
              </a:tr>
              <a:tr h="370840">
                <a:tc>
                  <a:txBody>
                    <a:bodyPr/>
                    <a:lstStyle/>
                    <a:p>
                      <a:r>
                        <a:rPr lang="en-GB" sz="1400" dirty="0"/>
                        <a:t>Balance as per Cash Book</a:t>
                      </a:r>
                    </a:p>
                  </a:txBody>
                  <a:tcPr/>
                </a:tc>
                <a:tc>
                  <a:txBody>
                    <a:bodyPr/>
                    <a:lstStyle/>
                    <a:p>
                      <a:endParaRPr lang="en-GB" sz="1400" dirty="0"/>
                    </a:p>
                  </a:txBody>
                  <a:tcPr/>
                </a:tc>
                <a:tc>
                  <a:txBody>
                    <a:bodyPr/>
                    <a:lstStyle/>
                    <a:p>
                      <a:r>
                        <a:rPr lang="en-GB" sz="1400" b="1" dirty="0"/>
                        <a:t>4,131.50</a:t>
                      </a:r>
                    </a:p>
                  </a:txBody>
                  <a:tcPr/>
                </a:tc>
                <a:extLst>
                  <a:ext uri="{0D108BD9-81ED-4DB2-BD59-A6C34878D82A}">
                    <a16:rowId xmlns:a16="http://schemas.microsoft.com/office/drawing/2014/main" val="1526696499"/>
                  </a:ext>
                </a:extLst>
              </a:tr>
              <a:tr h="320040">
                <a:tc>
                  <a:txBody>
                    <a:bodyPr/>
                    <a:lstStyle/>
                    <a:p>
                      <a:r>
                        <a:rPr lang="en-GB" sz="1400" dirty="0"/>
                        <a:t>Add: </a:t>
                      </a:r>
                      <a:r>
                        <a:rPr lang="en-GB" sz="1400" b="1" dirty="0">
                          <a:solidFill>
                            <a:srgbClr val="FF0000"/>
                          </a:solidFill>
                        </a:rPr>
                        <a:t>Unpresented Cheques</a:t>
                      </a:r>
                    </a:p>
                  </a:txBody>
                  <a:tcPr/>
                </a:tc>
                <a:tc>
                  <a:txBody>
                    <a:bodyPr/>
                    <a:lstStyle/>
                    <a:p>
                      <a:endParaRPr lang="en-GB" sz="1400" dirty="0"/>
                    </a:p>
                  </a:txBody>
                  <a:tcPr/>
                </a:tc>
                <a:tc>
                  <a:txBody>
                    <a:bodyPr/>
                    <a:lstStyle/>
                    <a:p>
                      <a:endParaRPr lang="en-GB" sz="1400" b="1" dirty="0">
                        <a:solidFill>
                          <a:srgbClr val="FF0000"/>
                        </a:solidFill>
                      </a:endParaRPr>
                    </a:p>
                  </a:txBody>
                  <a:tcPr/>
                </a:tc>
                <a:extLst>
                  <a:ext uri="{0D108BD9-81ED-4DB2-BD59-A6C34878D82A}">
                    <a16:rowId xmlns:a16="http://schemas.microsoft.com/office/drawing/2014/main" val="587273297"/>
                  </a:ext>
                </a:extLst>
              </a:tr>
              <a:tr h="320040">
                <a:tc>
                  <a:txBody>
                    <a:bodyPr/>
                    <a:lstStyle/>
                    <a:p>
                      <a:r>
                        <a:rPr lang="en-GB" sz="1400" b="1" dirty="0">
                          <a:solidFill>
                            <a:srgbClr val="FF0000"/>
                          </a:solidFill>
                        </a:rPr>
                        <a:t>Purchases</a:t>
                      </a:r>
                    </a:p>
                  </a:txBody>
                  <a:tcPr/>
                </a:tc>
                <a:tc>
                  <a:txBody>
                    <a:bodyPr/>
                    <a:lstStyle/>
                    <a:p>
                      <a:endParaRPr lang="en-GB" sz="1400" b="1" dirty="0">
                        <a:solidFill>
                          <a:srgbClr val="FF0000"/>
                        </a:solidFill>
                      </a:endParaRPr>
                    </a:p>
                  </a:txBody>
                  <a:tcPr/>
                </a:tc>
                <a:tc>
                  <a:txBody>
                    <a:bodyPr/>
                    <a:lstStyle/>
                    <a:p>
                      <a:r>
                        <a:rPr lang="en-GB" sz="1400" b="1" dirty="0">
                          <a:solidFill>
                            <a:srgbClr val="FF0000"/>
                          </a:solidFill>
                        </a:rPr>
                        <a:t>367.00</a:t>
                      </a:r>
                    </a:p>
                  </a:txBody>
                  <a:tcPr/>
                </a:tc>
                <a:extLst>
                  <a:ext uri="{0D108BD9-81ED-4DB2-BD59-A6C34878D82A}">
                    <a16:rowId xmlns:a16="http://schemas.microsoft.com/office/drawing/2014/main" val="3158809754"/>
                  </a:ext>
                </a:extLst>
              </a:tr>
              <a:tr h="320040">
                <a:tc>
                  <a:txBody>
                    <a:bodyPr/>
                    <a:lstStyle/>
                    <a:p>
                      <a:r>
                        <a:rPr lang="en-GB" sz="1400" dirty="0"/>
                        <a:t>Less: Outstanding Lodgements</a:t>
                      </a:r>
                    </a:p>
                  </a:txBody>
                  <a:tcPr/>
                </a:tc>
                <a:tc>
                  <a:txBody>
                    <a:bodyPr/>
                    <a:lstStyle/>
                    <a:p>
                      <a:endParaRPr lang="en-GB" sz="1400"/>
                    </a:p>
                  </a:txBody>
                  <a:tcPr/>
                </a:tc>
                <a:tc>
                  <a:txBody>
                    <a:bodyPr/>
                    <a:lstStyle/>
                    <a:p>
                      <a:endParaRPr lang="en-GB" sz="1400" b="1" dirty="0"/>
                    </a:p>
                  </a:txBody>
                  <a:tcPr/>
                </a:tc>
                <a:extLst>
                  <a:ext uri="{0D108BD9-81ED-4DB2-BD59-A6C34878D82A}">
                    <a16:rowId xmlns:a16="http://schemas.microsoft.com/office/drawing/2014/main" val="92726822"/>
                  </a:ext>
                </a:extLst>
              </a:tr>
              <a:tr h="320040">
                <a:tc>
                  <a:txBody>
                    <a:bodyPr/>
                    <a:lstStyle/>
                    <a:p>
                      <a:endParaRPr lang="en-GB" sz="1400" dirty="0"/>
                    </a:p>
                  </a:txBody>
                  <a:tcPr/>
                </a:tc>
                <a:tc>
                  <a:txBody>
                    <a:bodyPr/>
                    <a:lstStyle/>
                    <a:p>
                      <a:endParaRPr lang="en-GB" sz="1400"/>
                    </a:p>
                  </a:txBody>
                  <a:tcPr/>
                </a:tc>
                <a:tc>
                  <a:txBody>
                    <a:bodyPr/>
                    <a:lstStyle/>
                    <a:p>
                      <a:endParaRPr lang="en-GB" sz="1400" b="1" dirty="0"/>
                    </a:p>
                  </a:txBody>
                  <a:tcPr/>
                </a:tc>
                <a:extLst>
                  <a:ext uri="{0D108BD9-81ED-4DB2-BD59-A6C34878D82A}">
                    <a16:rowId xmlns:a16="http://schemas.microsoft.com/office/drawing/2014/main" val="4285152159"/>
                  </a:ext>
                </a:extLst>
              </a:tr>
              <a:tr h="370840">
                <a:tc>
                  <a:txBody>
                    <a:bodyPr/>
                    <a:lstStyle/>
                    <a:p>
                      <a:r>
                        <a:rPr lang="en-GB" sz="1400" dirty="0"/>
                        <a:t>Balance as per Bank Statement</a:t>
                      </a:r>
                    </a:p>
                  </a:txBody>
                  <a:tcPr/>
                </a:tc>
                <a:tc>
                  <a:txBody>
                    <a:bodyPr/>
                    <a:lstStyle/>
                    <a:p>
                      <a:endParaRPr lang="en-GB" sz="1400" dirty="0"/>
                    </a:p>
                  </a:txBody>
                  <a:tcPr/>
                </a:tc>
                <a:tc>
                  <a:txBody>
                    <a:bodyPr/>
                    <a:lstStyle/>
                    <a:p>
                      <a:r>
                        <a:rPr lang="en-GB" sz="1400" b="1" dirty="0"/>
                        <a:t>4,086.50</a:t>
                      </a:r>
                    </a:p>
                  </a:txBody>
                  <a:tcPr/>
                </a:tc>
                <a:extLst>
                  <a:ext uri="{0D108BD9-81ED-4DB2-BD59-A6C34878D82A}">
                    <a16:rowId xmlns:a16="http://schemas.microsoft.com/office/drawing/2014/main" val="2582179824"/>
                  </a:ext>
                </a:extLst>
              </a:tr>
            </a:tbl>
          </a:graphicData>
        </a:graphic>
      </p:graphicFrame>
    </p:spTree>
    <p:extLst>
      <p:ext uri="{BB962C8B-B14F-4D97-AF65-F5344CB8AC3E}">
        <p14:creationId xmlns:p14="http://schemas.microsoft.com/office/powerpoint/2010/main" val="3873817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FD5A3C-425B-0DEB-DAAC-7CD829FB60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4AA8DE-3231-F45A-DBE9-06FD76D96064}"/>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Bank Reconciliation</a:t>
            </a:r>
          </a:p>
        </p:txBody>
      </p:sp>
      <p:sp>
        <p:nvSpPr>
          <p:cNvPr id="3" name="Content Placeholder 2">
            <a:extLst>
              <a:ext uri="{FF2B5EF4-FFF2-40B4-BE49-F238E27FC236}">
                <a16:creationId xmlns:a16="http://schemas.microsoft.com/office/drawing/2014/main" id="{87212AA2-7FDD-AE3E-F495-D244C4A07F36}"/>
              </a:ext>
            </a:extLst>
          </p:cNvPr>
          <p:cNvSpPr>
            <a:spLocks noGrp="1"/>
          </p:cNvSpPr>
          <p:nvPr>
            <p:ph idx="1"/>
          </p:nvPr>
        </p:nvSpPr>
        <p:spPr>
          <a:xfrm>
            <a:off x="838200" y="982115"/>
            <a:ext cx="10515600" cy="4351338"/>
          </a:xfrm>
        </p:spPr>
        <p:txBody>
          <a:bodyPr>
            <a:normAutofit/>
          </a:bodyPr>
          <a:lstStyle/>
          <a:p>
            <a:pPr marL="0" indent="0">
              <a:buNone/>
            </a:pPr>
            <a:r>
              <a:rPr lang="en-US" sz="1800" dirty="0">
                <a:solidFill>
                  <a:schemeClr val="bg1"/>
                </a:solidFill>
                <a:latin typeface="Montserrat" pitchFamily="2" charset="77"/>
              </a:rPr>
              <a:t>Step 3 - Remaining transactions in Cash Book are posted to the Reconciliation Statement.</a:t>
            </a:r>
          </a:p>
        </p:txBody>
      </p:sp>
      <p:graphicFrame>
        <p:nvGraphicFramePr>
          <p:cNvPr id="5" name="Table 4">
            <a:extLst>
              <a:ext uri="{FF2B5EF4-FFF2-40B4-BE49-F238E27FC236}">
                <a16:creationId xmlns:a16="http://schemas.microsoft.com/office/drawing/2014/main" id="{D66E9F74-AB51-0266-D607-080A89CB1C1A}"/>
              </a:ext>
            </a:extLst>
          </p:cNvPr>
          <p:cNvGraphicFramePr>
            <a:graphicFrameLocks noGrp="1"/>
          </p:cNvGraphicFramePr>
          <p:nvPr>
            <p:extLst>
              <p:ext uri="{D42A27DB-BD31-4B8C-83A1-F6EECF244321}">
                <p14:modId xmlns:p14="http://schemas.microsoft.com/office/powerpoint/2010/main" val="1181930070"/>
              </p:ext>
            </p:extLst>
          </p:nvPr>
        </p:nvGraphicFramePr>
        <p:xfrm>
          <a:off x="6096000" y="1498380"/>
          <a:ext cx="5179923" cy="3048000"/>
        </p:xfrm>
        <a:graphic>
          <a:graphicData uri="http://schemas.openxmlformats.org/drawingml/2006/table">
            <a:tbl>
              <a:tblPr firstRow="1" bandRow="1">
                <a:tableStyleId>{21E4AEA4-8DFA-4A89-87EB-49C32662AFE0}</a:tableStyleId>
              </a:tblPr>
              <a:tblGrid>
                <a:gridCol w="742342">
                  <a:extLst>
                    <a:ext uri="{9D8B030D-6E8A-4147-A177-3AD203B41FA5}">
                      <a16:colId xmlns:a16="http://schemas.microsoft.com/office/drawing/2014/main" val="1555718815"/>
                    </a:ext>
                  </a:extLst>
                </a:gridCol>
                <a:gridCol w="961177">
                  <a:extLst>
                    <a:ext uri="{9D8B030D-6E8A-4147-A177-3AD203B41FA5}">
                      <a16:colId xmlns:a16="http://schemas.microsoft.com/office/drawing/2014/main" val="2825834884"/>
                    </a:ext>
                  </a:extLst>
                </a:gridCol>
                <a:gridCol w="907279">
                  <a:extLst>
                    <a:ext uri="{9D8B030D-6E8A-4147-A177-3AD203B41FA5}">
                      <a16:colId xmlns:a16="http://schemas.microsoft.com/office/drawing/2014/main" val="4113967262"/>
                    </a:ext>
                  </a:extLst>
                </a:gridCol>
                <a:gridCol w="700670">
                  <a:extLst>
                    <a:ext uri="{9D8B030D-6E8A-4147-A177-3AD203B41FA5}">
                      <a16:colId xmlns:a16="http://schemas.microsoft.com/office/drawing/2014/main" val="624480216"/>
                    </a:ext>
                  </a:extLst>
                </a:gridCol>
                <a:gridCol w="1033040">
                  <a:extLst>
                    <a:ext uri="{9D8B030D-6E8A-4147-A177-3AD203B41FA5}">
                      <a16:colId xmlns:a16="http://schemas.microsoft.com/office/drawing/2014/main" val="3305557566"/>
                    </a:ext>
                  </a:extLst>
                </a:gridCol>
                <a:gridCol w="835415">
                  <a:extLst>
                    <a:ext uri="{9D8B030D-6E8A-4147-A177-3AD203B41FA5}">
                      <a16:colId xmlns:a16="http://schemas.microsoft.com/office/drawing/2014/main" val="1241235181"/>
                    </a:ext>
                  </a:extLst>
                </a:gridCol>
              </a:tblGrid>
              <a:tr h="205028">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tc>
                  <a:txBody>
                    <a:bodyPr/>
                    <a:lstStyle/>
                    <a:p>
                      <a:r>
                        <a:rPr lang="en-GB" sz="1400" dirty="0"/>
                        <a:t>Date</a:t>
                      </a:r>
                    </a:p>
                  </a:txBody>
                  <a:tcPr/>
                </a:tc>
                <a:tc>
                  <a:txBody>
                    <a:bodyPr/>
                    <a:lstStyle/>
                    <a:p>
                      <a:r>
                        <a:rPr lang="en-GB" sz="1400" dirty="0"/>
                        <a:t>Details</a:t>
                      </a:r>
                    </a:p>
                  </a:txBody>
                  <a:tcPr/>
                </a:tc>
                <a:tc>
                  <a:txBody>
                    <a:bodyPr/>
                    <a:lstStyle/>
                    <a:p>
                      <a:r>
                        <a:rPr lang="en-GB" sz="1400" dirty="0"/>
                        <a:t>£</a:t>
                      </a:r>
                    </a:p>
                  </a:txBody>
                  <a:tcPr/>
                </a:tc>
                <a:extLst>
                  <a:ext uri="{0D108BD9-81ED-4DB2-BD59-A6C34878D82A}">
                    <a16:rowId xmlns:a16="http://schemas.microsoft.com/office/drawing/2014/main" val="1189579334"/>
                  </a:ext>
                </a:extLst>
              </a:tr>
              <a:tr h="208619">
                <a:tc>
                  <a:txBody>
                    <a:bodyPr/>
                    <a:lstStyle/>
                    <a:p>
                      <a:r>
                        <a:rPr lang="en-GB" sz="1400" dirty="0"/>
                        <a:t>01/04</a:t>
                      </a:r>
                    </a:p>
                  </a:txBody>
                  <a:tcPr/>
                </a:tc>
                <a:tc>
                  <a:txBody>
                    <a:bodyPr/>
                    <a:lstStyle/>
                    <a:p>
                      <a:r>
                        <a:rPr lang="en-GB" sz="1400" dirty="0"/>
                        <a:t>Bal b/d</a:t>
                      </a:r>
                    </a:p>
                  </a:txBody>
                  <a:tcPr/>
                </a:tc>
                <a:tc>
                  <a:txBody>
                    <a:bodyPr/>
                    <a:lstStyle/>
                    <a:p>
                      <a:r>
                        <a:rPr lang="en-GB" sz="1400" dirty="0">
                          <a:highlight>
                            <a:srgbClr val="FFFF00"/>
                          </a:highlight>
                        </a:rPr>
                        <a:t>2,921.50</a:t>
                      </a:r>
                    </a:p>
                  </a:txBody>
                  <a:tcPr/>
                </a:tc>
                <a:tc>
                  <a:txBody>
                    <a:bodyPr/>
                    <a:lstStyle/>
                    <a:p>
                      <a:r>
                        <a:rPr lang="en-GB" sz="1400" dirty="0"/>
                        <a:t>03/04</a:t>
                      </a:r>
                    </a:p>
                  </a:txBody>
                  <a:tcPr/>
                </a:tc>
                <a:tc>
                  <a:txBody>
                    <a:bodyPr/>
                    <a:lstStyle/>
                    <a:p>
                      <a:r>
                        <a:rPr lang="en-GB" sz="1400" dirty="0"/>
                        <a:t>Insurance</a:t>
                      </a:r>
                    </a:p>
                  </a:txBody>
                  <a:tcPr/>
                </a:tc>
                <a:tc>
                  <a:txBody>
                    <a:bodyPr/>
                    <a:lstStyle/>
                    <a:p>
                      <a:r>
                        <a:rPr lang="en-GB" sz="1400" dirty="0">
                          <a:highlight>
                            <a:srgbClr val="FFFF00"/>
                          </a:highlight>
                        </a:rPr>
                        <a:t>500.00</a:t>
                      </a:r>
                    </a:p>
                  </a:txBody>
                  <a:tcPr/>
                </a:tc>
                <a:extLst>
                  <a:ext uri="{0D108BD9-81ED-4DB2-BD59-A6C34878D82A}">
                    <a16:rowId xmlns:a16="http://schemas.microsoft.com/office/drawing/2014/main" val="2430978239"/>
                  </a:ext>
                </a:extLst>
              </a:tr>
              <a:tr h="208619">
                <a:tc>
                  <a:txBody>
                    <a:bodyPr/>
                    <a:lstStyle/>
                    <a:p>
                      <a:r>
                        <a:rPr lang="en-GB" sz="1400" dirty="0"/>
                        <a:t>05/04</a:t>
                      </a:r>
                    </a:p>
                  </a:txBody>
                  <a:tcPr/>
                </a:tc>
                <a:tc>
                  <a:txBody>
                    <a:bodyPr/>
                    <a:lstStyle/>
                    <a:p>
                      <a:r>
                        <a:rPr lang="en-GB" sz="1400" dirty="0"/>
                        <a:t>Sales</a:t>
                      </a:r>
                    </a:p>
                  </a:txBody>
                  <a:tcPr/>
                </a:tc>
                <a:tc>
                  <a:txBody>
                    <a:bodyPr/>
                    <a:lstStyle/>
                    <a:p>
                      <a:r>
                        <a:rPr lang="en-GB" sz="1400" dirty="0">
                          <a:highlight>
                            <a:srgbClr val="FFFF00"/>
                          </a:highlight>
                        </a:rPr>
                        <a:t>640.00</a:t>
                      </a:r>
                    </a:p>
                  </a:txBody>
                  <a:tcPr/>
                </a:tc>
                <a:tc>
                  <a:txBody>
                    <a:bodyPr/>
                    <a:lstStyle/>
                    <a:p>
                      <a:r>
                        <a:rPr lang="en-GB" sz="1400" dirty="0"/>
                        <a:t>14/04</a:t>
                      </a:r>
                    </a:p>
                  </a:txBody>
                  <a:tcPr/>
                </a:tc>
                <a:tc>
                  <a:txBody>
                    <a:bodyPr/>
                    <a:lstStyle/>
                    <a:p>
                      <a:r>
                        <a:rPr lang="en-GB" sz="1400" dirty="0"/>
                        <a:t>Rent</a:t>
                      </a:r>
                    </a:p>
                  </a:txBody>
                  <a:tcPr/>
                </a:tc>
                <a:tc>
                  <a:txBody>
                    <a:bodyPr/>
                    <a:lstStyle/>
                    <a:p>
                      <a:r>
                        <a:rPr lang="en-GB" sz="1400" dirty="0">
                          <a:highlight>
                            <a:srgbClr val="FFFF00"/>
                          </a:highlight>
                        </a:rPr>
                        <a:t>600.00</a:t>
                      </a:r>
                    </a:p>
                  </a:txBody>
                  <a:tcPr/>
                </a:tc>
                <a:extLst>
                  <a:ext uri="{0D108BD9-81ED-4DB2-BD59-A6C34878D82A}">
                    <a16:rowId xmlns:a16="http://schemas.microsoft.com/office/drawing/2014/main" val="1898462818"/>
                  </a:ext>
                </a:extLst>
              </a:tr>
              <a:tr h="205028">
                <a:tc>
                  <a:txBody>
                    <a:bodyPr/>
                    <a:lstStyle/>
                    <a:p>
                      <a:r>
                        <a:rPr lang="en-GB" sz="1400" dirty="0"/>
                        <a:t>10/04</a:t>
                      </a:r>
                    </a:p>
                  </a:txBody>
                  <a:tcPr/>
                </a:tc>
                <a:tc>
                  <a:txBody>
                    <a:bodyPr/>
                    <a:lstStyle/>
                    <a:p>
                      <a:r>
                        <a:rPr lang="en-GB" sz="1400" dirty="0"/>
                        <a:t>Cash</a:t>
                      </a:r>
                    </a:p>
                  </a:txBody>
                  <a:tcPr/>
                </a:tc>
                <a:tc>
                  <a:txBody>
                    <a:bodyPr/>
                    <a:lstStyle/>
                    <a:p>
                      <a:r>
                        <a:rPr lang="en-GB" sz="1400" dirty="0">
                          <a:highlight>
                            <a:srgbClr val="FFFF00"/>
                          </a:highlight>
                        </a:rPr>
                        <a:t>150.00</a:t>
                      </a:r>
                    </a:p>
                  </a:txBody>
                  <a:tcPr/>
                </a:tc>
                <a:tc>
                  <a:txBody>
                    <a:bodyPr/>
                    <a:lstStyle/>
                    <a:p>
                      <a:r>
                        <a:rPr lang="en-GB" sz="1400" dirty="0"/>
                        <a:t>18/04</a:t>
                      </a:r>
                    </a:p>
                  </a:txBody>
                  <a:tcPr/>
                </a:tc>
                <a:tc>
                  <a:txBody>
                    <a:bodyPr/>
                    <a:lstStyle/>
                    <a:p>
                      <a:r>
                        <a:rPr lang="en-GB" sz="1400" dirty="0"/>
                        <a:t>Purchases</a:t>
                      </a:r>
                    </a:p>
                  </a:txBody>
                  <a:tcPr/>
                </a:tc>
                <a:tc>
                  <a:txBody>
                    <a:bodyPr/>
                    <a:lstStyle/>
                    <a:p>
                      <a:r>
                        <a:rPr lang="en-GB" sz="1400" dirty="0">
                          <a:highlight>
                            <a:srgbClr val="FFFF00"/>
                          </a:highlight>
                        </a:rPr>
                        <a:t>330.00</a:t>
                      </a:r>
                    </a:p>
                  </a:txBody>
                  <a:tcPr/>
                </a:tc>
                <a:extLst>
                  <a:ext uri="{0D108BD9-81ED-4DB2-BD59-A6C34878D82A}">
                    <a16:rowId xmlns:a16="http://schemas.microsoft.com/office/drawing/2014/main" val="3558726346"/>
                  </a:ext>
                </a:extLst>
              </a:tr>
              <a:tr h="152400">
                <a:tc>
                  <a:txBody>
                    <a:bodyPr/>
                    <a:lstStyle/>
                    <a:p>
                      <a:r>
                        <a:rPr lang="en-GB" sz="1400" dirty="0"/>
                        <a:t>11/04</a:t>
                      </a:r>
                    </a:p>
                  </a:txBody>
                  <a:tcPr/>
                </a:tc>
                <a:tc>
                  <a:txBody>
                    <a:bodyPr/>
                    <a:lstStyle/>
                    <a:p>
                      <a:r>
                        <a:rPr lang="en-GB" sz="1400" dirty="0"/>
                        <a:t>Sales</a:t>
                      </a:r>
                    </a:p>
                  </a:txBody>
                  <a:tcPr/>
                </a:tc>
                <a:tc>
                  <a:txBody>
                    <a:bodyPr/>
                    <a:lstStyle/>
                    <a:p>
                      <a:r>
                        <a:rPr lang="en-GB" sz="1400" dirty="0">
                          <a:highlight>
                            <a:srgbClr val="FFFF00"/>
                          </a:highlight>
                        </a:rPr>
                        <a:t>895.00</a:t>
                      </a:r>
                    </a:p>
                  </a:txBody>
                  <a:tcPr/>
                </a:tc>
                <a:tc>
                  <a:txBody>
                    <a:bodyPr/>
                    <a:lstStyle/>
                    <a:p>
                      <a:r>
                        <a:rPr lang="en-GB" sz="1400" dirty="0"/>
                        <a:t>20/04</a:t>
                      </a:r>
                    </a:p>
                  </a:txBody>
                  <a:tcPr/>
                </a:tc>
                <a:tc>
                  <a:txBody>
                    <a:bodyPr/>
                    <a:lstStyle/>
                    <a:p>
                      <a:r>
                        <a:rPr lang="en-GB" sz="1400" dirty="0"/>
                        <a:t>Purchases</a:t>
                      </a:r>
                    </a:p>
                  </a:txBody>
                  <a:tcPr/>
                </a:tc>
                <a:tc>
                  <a:txBody>
                    <a:bodyPr/>
                    <a:lstStyle/>
                    <a:p>
                      <a:r>
                        <a:rPr lang="en-GB" sz="1400" dirty="0">
                          <a:highlight>
                            <a:srgbClr val="FFFF00"/>
                          </a:highlight>
                        </a:rPr>
                        <a:t>760.00</a:t>
                      </a:r>
                    </a:p>
                  </a:txBody>
                  <a:tcPr/>
                </a:tc>
                <a:extLst>
                  <a:ext uri="{0D108BD9-81ED-4DB2-BD59-A6C34878D82A}">
                    <a16:rowId xmlns:a16="http://schemas.microsoft.com/office/drawing/2014/main" val="111038608"/>
                  </a:ext>
                </a:extLst>
              </a:tr>
              <a:tr h="152400">
                <a:tc>
                  <a:txBody>
                    <a:bodyPr/>
                    <a:lstStyle/>
                    <a:p>
                      <a:r>
                        <a:rPr lang="en-GB" sz="1400" dirty="0"/>
                        <a:t>16/04</a:t>
                      </a:r>
                    </a:p>
                  </a:txBody>
                  <a:tcPr/>
                </a:tc>
                <a:tc>
                  <a:txBody>
                    <a:bodyPr/>
                    <a:lstStyle/>
                    <a:p>
                      <a:r>
                        <a:rPr lang="en-GB" sz="1400" b="1" dirty="0">
                          <a:solidFill>
                            <a:srgbClr val="FF0000"/>
                          </a:solidFill>
                        </a:rPr>
                        <a:t>Sales</a:t>
                      </a:r>
                    </a:p>
                  </a:txBody>
                  <a:tcPr/>
                </a:tc>
                <a:tc>
                  <a:txBody>
                    <a:bodyPr/>
                    <a:lstStyle/>
                    <a:p>
                      <a:r>
                        <a:rPr lang="en-GB" sz="1400" b="1" dirty="0">
                          <a:solidFill>
                            <a:srgbClr val="FF0000"/>
                          </a:solidFill>
                        </a:rPr>
                        <a:t>412.00</a:t>
                      </a:r>
                    </a:p>
                  </a:txBody>
                  <a:tcPr/>
                </a:tc>
                <a:tc>
                  <a:txBody>
                    <a:bodyPr/>
                    <a:lstStyle/>
                    <a:p>
                      <a:r>
                        <a:rPr lang="en-GB" sz="1400" dirty="0"/>
                        <a:t>21/04</a:t>
                      </a:r>
                    </a:p>
                  </a:txBody>
                  <a:tcPr/>
                </a:tc>
                <a:tc>
                  <a:txBody>
                    <a:bodyPr/>
                    <a:lstStyle/>
                    <a:p>
                      <a:r>
                        <a:rPr lang="en-GB" sz="1400" dirty="0"/>
                        <a:t>Purchases</a:t>
                      </a:r>
                    </a:p>
                  </a:txBody>
                  <a:tcPr/>
                </a:tc>
                <a:tc>
                  <a:txBody>
                    <a:bodyPr/>
                    <a:lstStyle/>
                    <a:p>
                      <a:r>
                        <a:rPr lang="en-GB" sz="1400" dirty="0"/>
                        <a:t>367.00</a:t>
                      </a:r>
                    </a:p>
                  </a:txBody>
                  <a:tcPr/>
                </a:tc>
                <a:extLst>
                  <a:ext uri="{0D108BD9-81ED-4DB2-BD59-A6C34878D82A}">
                    <a16:rowId xmlns:a16="http://schemas.microsoft.com/office/drawing/2014/main" val="2943206088"/>
                  </a:ext>
                </a:extLst>
              </a:tr>
              <a:tr h="0">
                <a:tc>
                  <a:txBody>
                    <a:bodyPr/>
                    <a:lstStyle/>
                    <a:p>
                      <a:r>
                        <a:rPr lang="en-GB" sz="1400" dirty="0">
                          <a:solidFill>
                            <a:sysClr val="windowText" lastClr="000000"/>
                          </a:solidFill>
                        </a:rPr>
                        <a:t>23/04</a:t>
                      </a:r>
                    </a:p>
                  </a:txBody>
                  <a:tcPr/>
                </a:tc>
                <a:tc>
                  <a:txBody>
                    <a:bodyPr/>
                    <a:lstStyle/>
                    <a:p>
                      <a:r>
                        <a:rPr lang="en-GB" sz="1400" dirty="0">
                          <a:solidFill>
                            <a:sysClr val="windowText" lastClr="000000"/>
                          </a:solidFill>
                        </a:rPr>
                        <a:t>Cash</a:t>
                      </a:r>
                    </a:p>
                  </a:txBody>
                  <a:tcPr/>
                </a:tc>
                <a:tc>
                  <a:txBody>
                    <a:bodyPr/>
                    <a:lstStyle/>
                    <a:p>
                      <a:r>
                        <a:rPr lang="en-GB" sz="1400" dirty="0">
                          <a:solidFill>
                            <a:sysClr val="windowText" lastClr="000000"/>
                          </a:solidFill>
                          <a:highlight>
                            <a:srgbClr val="FFFF00"/>
                          </a:highlight>
                        </a:rPr>
                        <a:t>250.00</a:t>
                      </a:r>
                    </a:p>
                  </a:txBody>
                  <a:tcPr/>
                </a:tc>
                <a:tc>
                  <a:txBody>
                    <a:bodyPr/>
                    <a:lstStyle/>
                    <a:p>
                      <a:r>
                        <a:rPr lang="en-GB" sz="1400" dirty="0">
                          <a:solidFill>
                            <a:sysClr val="windowText" lastClr="000000"/>
                          </a:solidFill>
                        </a:rPr>
                        <a:t>30/04</a:t>
                      </a:r>
                    </a:p>
                  </a:txBody>
                  <a:tcPr/>
                </a:tc>
                <a:tc>
                  <a:txBody>
                    <a:bodyPr/>
                    <a:lstStyle/>
                    <a:p>
                      <a:r>
                        <a:rPr lang="en-GB" sz="1400" dirty="0">
                          <a:solidFill>
                            <a:sysClr val="windowText" lastClr="000000"/>
                          </a:solidFill>
                        </a:rPr>
                        <a:t>Bank Fees</a:t>
                      </a:r>
                    </a:p>
                  </a:txBody>
                  <a:tcPr/>
                </a:tc>
                <a:tc>
                  <a:txBody>
                    <a:bodyPr/>
                    <a:lstStyle/>
                    <a:p>
                      <a:r>
                        <a:rPr lang="en-GB" sz="1400" dirty="0">
                          <a:solidFill>
                            <a:sysClr val="windowText" lastClr="000000"/>
                          </a:solidFill>
                          <a:highlight>
                            <a:srgbClr val="FFFF00"/>
                          </a:highlight>
                        </a:rPr>
                        <a:t>30.00</a:t>
                      </a:r>
                    </a:p>
                  </a:txBody>
                  <a:tcPr/>
                </a:tc>
                <a:extLst>
                  <a:ext uri="{0D108BD9-81ED-4DB2-BD59-A6C34878D82A}">
                    <a16:rowId xmlns:a16="http://schemas.microsoft.com/office/drawing/2014/main" val="2344061428"/>
                  </a:ext>
                </a:extLst>
              </a:tr>
              <a:tr h="228600">
                <a:tc>
                  <a:txBody>
                    <a:bodyPr/>
                    <a:lstStyle/>
                    <a:p>
                      <a:r>
                        <a:rPr lang="en-GB" sz="1400" dirty="0">
                          <a:solidFill>
                            <a:schemeClr val="tx1"/>
                          </a:solidFill>
                        </a:rPr>
                        <a:t>27/04</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rPr>
                        <a:t>Sales</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highlight>
                            <a:srgbClr val="FFFF00"/>
                          </a:highlight>
                        </a:rPr>
                        <a:t>1,450.00</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rPr>
                        <a:t>30/04</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rPr>
                        <a:t>Bal c/d</a:t>
                      </a:r>
                    </a:p>
                  </a:txBody>
                  <a:tcPr>
                    <a:lnB w="12700" cap="flat" cmpd="sng" algn="ctr">
                      <a:solidFill>
                        <a:schemeClr val="tx1"/>
                      </a:solidFill>
                      <a:prstDash val="solid"/>
                      <a:round/>
                      <a:headEnd type="none" w="med" len="med"/>
                      <a:tailEnd type="none" w="med" len="med"/>
                    </a:lnB>
                  </a:tcPr>
                </a:tc>
                <a:tc>
                  <a:txBody>
                    <a:bodyPr/>
                    <a:lstStyle/>
                    <a:p>
                      <a:r>
                        <a:rPr lang="en-GB" sz="1400" dirty="0">
                          <a:solidFill>
                            <a:schemeClr val="tx1"/>
                          </a:solidFill>
                        </a:rPr>
                        <a:t>4,131.50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2806833"/>
                  </a:ext>
                </a:extLst>
              </a:tr>
              <a:tr h="152400">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b="1" dirty="0">
                          <a:solidFill>
                            <a:schemeClr val="tx1"/>
                          </a:solidFill>
                        </a:rPr>
                        <a:t>6,718.50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1400" b="1"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400" b="1" dirty="0">
                          <a:solidFill>
                            <a:schemeClr val="tx1"/>
                          </a:solidFill>
                        </a:rPr>
                        <a:t>6,718.50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5297787"/>
                  </a:ext>
                </a:extLst>
              </a:tr>
              <a:tr h="0">
                <a:tc>
                  <a:txBody>
                    <a:bodyPr/>
                    <a:lstStyle/>
                    <a:p>
                      <a:r>
                        <a:rPr lang="en-GB" sz="1400" dirty="0">
                          <a:solidFill>
                            <a:schemeClr val="tx1"/>
                          </a:solidFill>
                        </a:rPr>
                        <a:t>01/05</a:t>
                      </a:r>
                    </a:p>
                  </a:txBody>
                  <a:tcPr>
                    <a:lnT w="12700" cap="flat" cmpd="sng" algn="ctr">
                      <a:solidFill>
                        <a:schemeClr val="tx1"/>
                      </a:solidFill>
                      <a:prstDash val="solid"/>
                      <a:round/>
                      <a:headEnd type="none" w="med" len="med"/>
                      <a:tailEnd type="none" w="med" len="med"/>
                    </a:lnT>
                  </a:tcPr>
                </a:tc>
                <a:tc>
                  <a:txBody>
                    <a:bodyPr/>
                    <a:lstStyle/>
                    <a:p>
                      <a:r>
                        <a:rPr lang="en-GB" sz="1400" dirty="0">
                          <a:solidFill>
                            <a:schemeClr val="tx1"/>
                          </a:solidFill>
                        </a:rPr>
                        <a:t>Bal b/d</a:t>
                      </a:r>
                    </a:p>
                  </a:txBody>
                  <a:tcPr>
                    <a:lnT w="12700" cap="flat" cmpd="sng" algn="ctr">
                      <a:solidFill>
                        <a:schemeClr val="tx1"/>
                      </a:solidFill>
                      <a:prstDash val="solid"/>
                      <a:round/>
                      <a:headEnd type="none" w="med" len="med"/>
                      <a:tailEnd type="none" w="med" len="med"/>
                    </a:lnT>
                  </a:tcPr>
                </a:tc>
                <a:tc>
                  <a:txBody>
                    <a:bodyPr/>
                    <a:lstStyle/>
                    <a:p>
                      <a:r>
                        <a:rPr lang="en-GB" sz="1400" dirty="0">
                          <a:solidFill>
                            <a:schemeClr val="tx1"/>
                          </a:solidFill>
                        </a:rPr>
                        <a:t>4,131.50</a:t>
                      </a:r>
                    </a:p>
                  </a:txBody>
                  <a:tcPr>
                    <a:lnT w="12700" cap="flat" cmpd="sng" algn="ctr">
                      <a:solidFill>
                        <a:schemeClr val="tx1"/>
                      </a:solidFill>
                      <a:prstDash val="solid"/>
                      <a:round/>
                      <a:headEnd type="none" w="med" len="med"/>
                      <a:tailEnd type="none" w="med" len="med"/>
                    </a:lnT>
                  </a:tcPr>
                </a:tc>
                <a:tc>
                  <a:txBody>
                    <a:bodyPr/>
                    <a:lstStyle/>
                    <a:p>
                      <a:endParaRPr lang="en-GB" sz="1400" dirty="0">
                        <a:solidFill>
                          <a:schemeClr val="tx1"/>
                        </a:solidFill>
                      </a:endParaRPr>
                    </a:p>
                  </a:txBody>
                  <a:tcPr>
                    <a:lnT w="12700" cap="flat" cmpd="sng" algn="ctr">
                      <a:solidFill>
                        <a:schemeClr val="tx1"/>
                      </a:solidFill>
                      <a:prstDash val="solid"/>
                      <a:round/>
                      <a:headEnd type="none" w="med" len="med"/>
                      <a:tailEnd type="none" w="med" len="med"/>
                    </a:lnT>
                  </a:tcPr>
                </a:tc>
                <a:tc>
                  <a:txBody>
                    <a:bodyPr/>
                    <a:lstStyle/>
                    <a:p>
                      <a:endParaRPr lang="en-GB" sz="1400" dirty="0">
                        <a:solidFill>
                          <a:schemeClr val="tx1"/>
                        </a:solidFill>
                      </a:endParaRPr>
                    </a:p>
                  </a:txBody>
                  <a:tcPr>
                    <a:lnT w="12700" cap="flat" cmpd="sng" algn="ctr">
                      <a:solidFill>
                        <a:schemeClr val="tx1"/>
                      </a:solidFill>
                      <a:prstDash val="solid"/>
                      <a:round/>
                      <a:headEnd type="none" w="med" len="med"/>
                      <a:tailEnd type="none" w="med" len="med"/>
                    </a:lnT>
                  </a:tcPr>
                </a:tc>
                <a:tc>
                  <a:txBody>
                    <a:bodyPr/>
                    <a:lstStyle/>
                    <a:p>
                      <a:endParaRPr lang="en-GB" sz="1400" dirty="0">
                        <a:solidFill>
                          <a:schemeClr val="tx1"/>
                        </a:solidFill>
                        <a:highlight>
                          <a:srgbClr val="FFFF00"/>
                        </a:highlight>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24998291"/>
                  </a:ext>
                </a:extLst>
              </a:tr>
            </a:tbl>
          </a:graphicData>
        </a:graphic>
      </p:graphicFrame>
      <p:graphicFrame>
        <p:nvGraphicFramePr>
          <p:cNvPr id="6" name="Table 5">
            <a:extLst>
              <a:ext uri="{FF2B5EF4-FFF2-40B4-BE49-F238E27FC236}">
                <a16:creationId xmlns:a16="http://schemas.microsoft.com/office/drawing/2014/main" id="{E089914C-EB29-7BD1-1F79-268F6BDC146C}"/>
              </a:ext>
            </a:extLst>
          </p:cNvPr>
          <p:cNvGraphicFramePr>
            <a:graphicFrameLocks noGrp="1"/>
          </p:cNvGraphicFramePr>
          <p:nvPr>
            <p:extLst>
              <p:ext uri="{D42A27DB-BD31-4B8C-83A1-F6EECF244321}">
                <p14:modId xmlns:p14="http://schemas.microsoft.com/office/powerpoint/2010/main" val="1053505075"/>
              </p:ext>
            </p:extLst>
          </p:nvPr>
        </p:nvGraphicFramePr>
        <p:xfrm>
          <a:off x="583717" y="1498380"/>
          <a:ext cx="4971693" cy="3454400"/>
        </p:xfrm>
        <a:graphic>
          <a:graphicData uri="http://schemas.openxmlformats.org/drawingml/2006/table">
            <a:tbl>
              <a:tblPr firstRow="1" bandRow="1">
                <a:tableStyleId>{93296810-A885-4BE3-A3E7-6D5BEEA58F35}</a:tableStyleId>
              </a:tblPr>
              <a:tblGrid>
                <a:gridCol w="1657231">
                  <a:extLst>
                    <a:ext uri="{9D8B030D-6E8A-4147-A177-3AD203B41FA5}">
                      <a16:colId xmlns:a16="http://schemas.microsoft.com/office/drawing/2014/main" val="3164621753"/>
                    </a:ext>
                  </a:extLst>
                </a:gridCol>
                <a:gridCol w="1657231">
                  <a:extLst>
                    <a:ext uri="{9D8B030D-6E8A-4147-A177-3AD203B41FA5}">
                      <a16:colId xmlns:a16="http://schemas.microsoft.com/office/drawing/2014/main" val="951645779"/>
                    </a:ext>
                  </a:extLst>
                </a:gridCol>
                <a:gridCol w="1657231">
                  <a:extLst>
                    <a:ext uri="{9D8B030D-6E8A-4147-A177-3AD203B41FA5}">
                      <a16:colId xmlns:a16="http://schemas.microsoft.com/office/drawing/2014/main" val="2236045428"/>
                    </a:ext>
                  </a:extLst>
                </a:gridCol>
              </a:tblGrid>
              <a:tr h="370840">
                <a:tc gridSpan="3">
                  <a:txBody>
                    <a:bodyPr/>
                    <a:lstStyle/>
                    <a:p>
                      <a:pPr algn="ctr"/>
                      <a:r>
                        <a:rPr lang="en-GB" sz="1400" dirty="0"/>
                        <a:t>Bank Reconciliation Statement as at April 2026</a:t>
                      </a:r>
                    </a:p>
                  </a:txBody>
                  <a:tcPr/>
                </a:tc>
                <a:tc hMerge="1">
                  <a:txBody>
                    <a:bodyPr/>
                    <a:lstStyle/>
                    <a:p>
                      <a:pPr algn="ctr"/>
                      <a:endParaRPr lang="en-GB" sz="1400" dirty="0"/>
                    </a:p>
                  </a:txBody>
                  <a:tcPr/>
                </a:tc>
                <a:tc hMerge="1">
                  <a:txBody>
                    <a:bodyPr/>
                    <a:lstStyle/>
                    <a:p>
                      <a:pPr algn="ctr"/>
                      <a:endParaRPr lang="en-GB" sz="1400" dirty="0"/>
                    </a:p>
                  </a:txBody>
                  <a:tcPr/>
                </a:tc>
                <a:extLst>
                  <a:ext uri="{0D108BD9-81ED-4DB2-BD59-A6C34878D82A}">
                    <a16:rowId xmlns:a16="http://schemas.microsoft.com/office/drawing/2014/main" val="1232690978"/>
                  </a:ext>
                </a:extLst>
              </a:tr>
              <a:tr h="370840">
                <a:tc>
                  <a:txBody>
                    <a:bodyPr/>
                    <a:lstStyle/>
                    <a:p>
                      <a:endParaRPr lang="en-GB" sz="1400" dirty="0"/>
                    </a:p>
                  </a:txBody>
                  <a:tcPr/>
                </a:tc>
                <a:tc>
                  <a:txBody>
                    <a:bodyPr/>
                    <a:lstStyle/>
                    <a:p>
                      <a:r>
                        <a:rPr lang="en-GB" sz="1400" b="1" dirty="0"/>
                        <a:t>£</a:t>
                      </a:r>
                    </a:p>
                  </a:txBody>
                  <a:tcPr/>
                </a:tc>
                <a:tc>
                  <a:txBody>
                    <a:bodyPr/>
                    <a:lstStyle/>
                    <a:p>
                      <a:r>
                        <a:rPr lang="en-GB" sz="1400" b="1" dirty="0"/>
                        <a:t>£</a:t>
                      </a:r>
                    </a:p>
                  </a:txBody>
                  <a:tcPr/>
                </a:tc>
                <a:extLst>
                  <a:ext uri="{0D108BD9-81ED-4DB2-BD59-A6C34878D82A}">
                    <a16:rowId xmlns:a16="http://schemas.microsoft.com/office/drawing/2014/main" val="3978894593"/>
                  </a:ext>
                </a:extLst>
              </a:tr>
              <a:tr h="370840">
                <a:tc>
                  <a:txBody>
                    <a:bodyPr/>
                    <a:lstStyle/>
                    <a:p>
                      <a:r>
                        <a:rPr lang="en-GB" sz="1400" dirty="0"/>
                        <a:t>Balance as per Cash Book</a:t>
                      </a:r>
                    </a:p>
                  </a:txBody>
                  <a:tcPr/>
                </a:tc>
                <a:tc>
                  <a:txBody>
                    <a:bodyPr/>
                    <a:lstStyle/>
                    <a:p>
                      <a:endParaRPr lang="en-GB" sz="1400" dirty="0"/>
                    </a:p>
                  </a:txBody>
                  <a:tcPr/>
                </a:tc>
                <a:tc>
                  <a:txBody>
                    <a:bodyPr/>
                    <a:lstStyle/>
                    <a:p>
                      <a:r>
                        <a:rPr lang="en-GB" sz="1400" b="1" dirty="0"/>
                        <a:t>4,131.50</a:t>
                      </a:r>
                    </a:p>
                  </a:txBody>
                  <a:tcPr/>
                </a:tc>
                <a:extLst>
                  <a:ext uri="{0D108BD9-81ED-4DB2-BD59-A6C34878D82A}">
                    <a16:rowId xmlns:a16="http://schemas.microsoft.com/office/drawing/2014/main" val="1526696499"/>
                  </a:ext>
                </a:extLst>
              </a:tr>
              <a:tr h="320040">
                <a:tc>
                  <a:txBody>
                    <a:bodyPr/>
                    <a:lstStyle/>
                    <a:p>
                      <a:r>
                        <a:rPr lang="en-GB" sz="1400" b="0" dirty="0">
                          <a:solidFill>
                            <a:schemeClr val="tx1"/>
                          </a:solidFill>
                        </a:rPr>
                        <a:t>Add: Unpresented Cheques</a:t>
                      </a:r>
                    </a:p>
                  </a:txBody>
                  <a:tcPr/>
                </a:tc>
                <a:tc>
                  <a:txBody>
                    <a:bodyPr/>
                    <a:lstStyle/>
                    <a:p>
                      <a:endParaRPr lang="en-GB" sz="1400" b="0" dirty="0">
                        <a:solidFill>
                          <a:schemeClr val="tx1"/>
                        </a:solidFill>
                      </a:endParaRPr>
                    </a:p>
                  </a:txBody>
                  <a:tcPr/>
                </a:tc>
                <a:tc>
                  <a:txBody>
                    <a:bodyPr/>
                    <a:lstStyle/>
                    <a:p>
                      <a:endParaRPr lang="en-GB" sz="1400" b="0" dirty="0">
                        <a:solidFill>
                          <a:schemeClr val="tx1"/>
                        </a:solidFill>
                      </a:endParaRPr>
                    </a:p>
                  </a:txBody>
                  <a:tcPr/>
                </a:tc>
                <a:extLst>
                  <a:ext uri="{0D108BD9-81ED-4DB2-BD59-A6C34878D82A}">
                    <a16:rowId xmlns:a16="http://schemas.microsoft.com/office/drawing/2014/main" val="587273297"/>
                  </a:ext>
                </a:extLst>
              </a:tr>
              <a:tr h="320040">
                <a:tc>
                  <a:txBody>
                    <a:bodyPr/>
                    <a:lstStyle/>
                    <a:p>
                      <a:r>
                        <a:rPr lang="en-GB" sz="1400" b="0" dirty="0">
                          <a:solidFill>
                            <a:schemeClr val="tx1"/>
                          </a:solidFill>
                        </a:rPr>
                        <a:t>Purchases</a:t>
                      </a:r>
                    </a:p>
                  </a:txBody>
                  <a:tcPr/>
                </a:tc>
                <a:tc>
                  <a:txBody>
                    <a:bodyPr/>
                    <a:lstStyle/>
                    <a:p>
                      <a:endParaRPr lang="en-GB" sz="1400" b="0" dirty="0">
                        <a:solidFill>
                          <a:schemeClr val="tx1"/>
                        </a:solidFill>
                      </a:endParaRPr>
                    </a:p>
                  </a:txBody>
                  <a:tcPr/>
                </a:tc>
                <a:tc>
                  <a:txBody>
                    <a:bodyPr/>
                    <a:lstStyle/>
                    <a:p>
                      <a:r>
                        <a:rPr lang="en-GB" sz="1400" b="0" dirty="0">
                          <a:solidFill>
                            <a:schemeClr val="tx1"/>
                          </a:solidFill>
                        </a:rPr>
                        <a:t>367.00</a:t>
                      </a:r>
                    </a:p>
                  </a:txBody>
                  <a:tcPr/>
                </a:tc>
                <a:extLst>
                  <a:ext uri="{0D108BD9-81ED-4DB2-BD59-A6C34878D82A}">
                    <a16:rowId xmlns:a16="http://schemas.microsoft.com/office/drawing/2014/main" val="3158809754"/>
                  </a:ext>
                </a:extLst>
              </a:tr>
              <a:tr h="320040">
                <a:tc>
                  <a:txBody>
                    <a:bodyPr/>
                    <a:lstStyle/>
                    <a:p>
                      <a:r>
                        <a:rPr lang="en-GB" sz="1400" dirty="0"/>
                        <a:t>Less: </a:t>
                      </a:r>
                      <a:r>
                        <a:rPr lang="en-GB" sz="1400" b="1" dirty="0">
                          <a:solidFill>
                            <a:srgbClr val="FF0000"/>
                          </a:solidFill>
                        </a:rPr>
                        <a:t>Outstanding Lodgements</a:t>
                      </a:r>
                    </a:p>
                  </a:txBody>
                  <a:tcPr/>
                </a:tc>
                <a:tc>
                  <a:txBody>
                    <a:bodyPr/>
                    <a:lstStyle/>
                    <a:p>
                      <a:endParaRPr lang="en-GB" sz="1400" b="0" dirty="0">
                        <a:solidFill>
                          <a:srgbClr val="FF0000"/>
                        </a:solidFill>
                      </a:endParaRPr>
                    </a:p>
                  </a:txBody>
                  <a:tcPr/>
                </a:tc>
                <a:tc>
                  <a:txBody>
                    <a:bodyPr/>
                    <a:lstStyle/>
                    <a:p>
                      <a:endParaRPr lang="en-GB" sz="1400" b="0" dirty="0">
                        <a:solidFill>
                          <a:srgbClr val="FF0000"/>
                        </a:solidFill>
                      </a:endParaRPr>
                    </a:p>
                  </a:txBody>
                  <a:tcPr/>
                </a:tc>
                <a:extLst>
                  <a:ext uri="{0D108BD9-81ED-4DB2-BD59-A6C34878D82A}">
                    <a16:rowId xmlns:a16="http://schemas.microsoft.com/office/drawing/2014/main" val="92726822"/>
                  </a:ext>
                </a:extLst>
              </a:tr>
              <a:tr h="320040">
                <a:tc>
                  <a:txBody>
                    <a:bodyPr/>
                    <a:lstStyle/>
                    <a:p>
                      <a:r>
                        <a:rPr lang="en-GB" sz="1400" b="1" dirty="0">
                          <a:solidFill>
                            <a:srgbClr val="FF0000"/>
                          </a:solidFill>
                        </a:rPr>
                        <a:t>Sales</a:t>
                      </a:r>
                    </a:p>
                  </a:txBody>
                  <a:tcPr/>
                </a:tc>
                <a:tc>
                  <a:txBody>
                    <a:bodyPr/>
                    <a:lstStyle/>
                    <a:p>
                      <a:endParaRPr lang="en-GB" sz="1400" b="1" dirty="0">
                        <a:solidFill>
                          <a:srgbClr val="FF0000"/>
                        </a:solidFill>
                      </a:endParaRPr>
                    </a:p>
                  </a:txBody>
                  <a:tcPr/>
                </a:tc>
                <a:tc>
                  <a:txBody>
                    <a:bodyPr/>
                    <a:lstStyle/>
                    <a:p>
                      <a:r>
                        <a:rPr lang="en-GB" sz="1400" b="1" dirty="0">
                          <a:solidFill>
                            <a:srgbClr val="FF0000"/>
                          </a:solidFill>
                        </a:rPr>
                        <a:t>412.00</a:t>
                      </a:r>
                    </a:p>
                  </a:txBody>
                  <a:tcPr/>
                </a:tc>
                <a:extLst>
                  <a:ext uri="{0D108BD9-81ED-4DB2-BD59-A6C34878D82A}">
                    <a16:rowId xmlns:a16="http://schemas.microsoft.com/office/drawing/2014/main" val="4285152159"/>
                  </a:ext>
                </a:extLst>
              </a:tr>
              <a:tr h="370840">
                <a:tc>
                  <a:txBody>
                    <a:bodyPr/>
                    <a:lstStyle/>
                    <a:p>
                      <a:r>
                        <a:rPr lang="en-GB" sz="1400" dirty="0"/>
                        <a:t>Balance as per Bank Statement</a:t>
                      </a:r>
                    </a:p>
                  </a:txBody>
                  <a:tcPr/>
                </a:tc>
                <a:tc>
                  <a:txBody>
                    <a:bodyPr/>
                    <a:lstStyle/>
                    <a:p>
                      <a:endParaRPr lang="en-GB" sz="1400" dirty="0"/>
                    </a:p>
                  </a:txBody>
                  <a:tcPr/>
                </a:tc>
                <a:tc>
                  <a:txBody>
                    <a:bodyPr/>
                    <a:lstStyle/>
                    <a:p>
                      <a:r>
                        <a:rPr lang="en-GB" sz="1400" b="1" dirty="0"/>
                        <a:t>4,086.50</a:t>
                      </a:r>
                    </a:p>
                  </a:txBody>
                  <a:tcPr/>
                </a:tc>
                <a:extLst>
                  <a:ext uri="{0D108BD9-81ED-4DB2-BD59-A6C34878D82A}">
                    <a16:rowId xmlns:a16="http://schemas.microsoft.com/office/drawing/2014/main" val="2582179824"/>
                  </a:ext>
                </a:extLst>
              </a:tr>
            </a:tbl>
          </a:graphicData>
        </a:graphic>
      </p:graphicFrame>
    </p:spTree>
    <p:extLst>
      <p:ext uri="{BB962C8B-B14F-4D97-AF65-F5344CB8AC3E}">
        <p14:creationId xmlns:p14="http://schemas.microsoft.com/office/powerpoint/2010/main" val="711322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EA8361-D507-17EB-5515-295E7155F4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0A3328-B0D5-4EF5-1AA9-65DB5535D33A}"/>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5264693A-7CB6-4E82-2780-7B04F52EDD01}"/>
              </a:ext>
            </a:extLst>
          </p:cNvPr>
          <p:cNvSpPr>
            <a:spLocks noGrp="1"/>
          </p:cNvSpPr>
          <p:nvPr>
            <p:ph idx="1"/>
          </p:nvPr>
        </p:nvSpPr>
        <p:spPr>
          <a:xfrm>
            <a:off x="838200" y="982115"/>
            <a:ext cx="10515600" cy="4351338"/>
          </a:xfrm>
        </p:spPr>
        <p:txBody>
          <a:bodyPr>
            <a:normAutofit/>
          </a:bodyPr>
          <a:lstStyle/>
          <a:p>
            <a:pPr marL="0" indent="0">
              <a:buNone/>
            </a:pPr>
            <a:r>
              <a:rPr lang="en-US" sz="1800" dirty="0">
                <a:solidFill>
                  <a:schemeClr val="bg1"/>
                </a:solidFill>
                <a:latin typeface="Montserrat" pitchFamily="2" charset="77"/>
              </a:rPr>
              <a:t>Transactions in the Control Accounts are posted as follows:</a:t>
            </a:r>
          </a:p>
        </p:txBody>
      </p:sp>
      <p:graphicFrame>
        <p:nvGraphicFramePr>
          <p:cNvPr id="4" name="Table 3">
            <a:extLst>
              <a:ext uri="{FF2B5EF4-FFF2-40B4-BE49-F238E27FC236}">
                <a16:creationId xmlns:a16="http://schemas.microsoft.com/office/drawing/2014/main" id="{3AD7499B-1921-362C-AECF-66D8C0B13BE0}"/>
              </a:ext>
            </a:extLst>
          </p:cNvPr>
          <p:cNvGraphicFramePr>
            <a:graphicFrameLocks noGrp="1"/>
          </p:cNvGraphicFramePr>
          <p:nvPr>
            <p:extLst>
              <p:ext uri="{D42A27DB-BD31-4B8C-83A1-F6EECF244321}">
                <p14:modId xmlns:p14="http://schemas.microsoft.com/office/powerpoint/2010/main" val="4095278840"/>
              </p:ext>
            </p:extLst>
          </p:nvPr>
        </p:nvGraphicFramePr>
        <p:xfrm>
          <a:off x="945071" y="1406297"/>
          <a:ext cx="7474310" cy="2377440"/>
        </p:xfrm>
        <a:graphic>
          <a:graphicData uri="http://schemas.openxmlformats.org/drawingml/2006/table">
            <a:tbl>
              <a:tblPr firstRow="1" bandRow="1">
                <a:tableStyleId>{5C22544A-7EE6-4342-B048-85BDC9FD1C3A}</a:tableStyleId>
              </a:tblPr>
              <a:tblGrid>
                <a:gridCol w="646070">
                  <a:extLst>
                    <a:ext uri="{9D8B030D-6E8A-4147-A177-3AD203B41FA5}">
                      <a16:colId xmlns:a16="http://schemas.microsoft.com/office/drawing/2014/main" val="3762084409"/>
                    </a:ext>
                  </a:extLst>
                </a:gridCol>
                <a:gridCol w="2546377">
                  <a:extLst>
                    <a:ext uri="{9D8B030D-6E8A-4147-A177-3AD203B41FA5}">
                      <a16:colId xmlns:a16="http://schemas.microsoft.com/office/drawing/2014/main" val="3928236913"/>
                    </a:ext>
                  </a:extLst>
                </a:gridCol>
                <a:gridCol w="544708">
                  <a:extLst>
                    <a:ext uri="{9D8B030D-6E8A-4147-A177-3AD203B41FA5}">
                      <a16:colId xmlns:a16="http://schemas.microsoft.com/office/drawing/2014/main" val="2855725089"/>
                    </a:ext>
                  </a:extLst>
                </a:gridCol>
                <a:gridCol w="637255">
                  <a:extLst>
                    <a:ext uri="{9D8B030D-6E8A-4147-A177-3AD203B41FA5}">
                      <a16:colId xmlns:a16="http://schemas.microsoft.com/office/drawing/2014/main" val="1487978286"/>
                    </a:ext>
                  </a:extLst>
                </a:gridCol>
                <a:gridCol w="2570175">
                  <a:extLst>
                    <a:ext uri="{9D8B030D-6E8A-4147-A177-3AD203B41FA5}">
                      <a16:colId xmlns:a16="http://schemas.microsoft.com/office/drawing/2014/main" val="1960720983"/>
                    </a:ext>
                  </a:extLst>
                </a:gridCol>
                <a:gridCol w="529725">
                  <a:extLst>
                    <a:ext uri="{9D8B030D-6E8A-4147-A177-3AD203B41FA5}">
                      <a16:colId xmlns:a16="http://schemas.microsoft.com/office/drawing/2014/main" val="1250067435"/>
                    </a:ext>
                  </a:extLst>
                </a:gridCol>
              </a:tblGrid>
              <a:tr h="173468">
                <a:tc gridSpan="6">
                  <a:txBody>
                    <a:bodyPr/>
                    <a:lstStyle/>
                    <a:p>
                      <a:pPr algn="ctr"/>
                      <a:r>
                        <a:rPr lang="en-GB" sz="1800" b="1" dirty="0"/>
                        <a:t>Receivables Ledger Control Account (RLCA) – Asset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2188476002"/>
                  </a:ext>
                </a:extLst>
              </a:tr>
              <a:tr h="173468">
                <a:tc>
                  <a:txBody>
                    <a:bodyPr/>
                    <a:lstStyle/>
                    <a:p>
                      <a:r>
                        <a:rPr lang="en-GB" sz="1600" b="1" dirty="0"/>
                        <a:t>Date</a:t>
                      </a:r>
                    </a:p>
                  </a:txBody>
                  <a:tcPr/>
                </a:tc>
                <a:tc>
                  <a:txBody>
                    <a:bodyPr/>
                    <a:lstStyle/>
                    <a:p>
                      <a:r>
                        <a:rPr lang="en-GB" sz="1600" b="1" dirty="0"/>
                        <a:t>Details</a:t>
                      </a:r>
                    </a:p>
                  </a:txBody>
                  <a:tcPr/>
                </a:tc>
                <a:tc>
                  <a:txBody>
                    <a:bodyPr/>
                    <a:lstStyle/>
                    <a:p>
                      <a:r>
                        <a:rPr lang="en-GB" sz="1600" b="1" dirty="0"/>
                        <a:t>£</a:t>
                      </a:r>
                    </a:p>
                  </a:txBody>
                  <a:tcPr/>
                </a:tc>
                <a:tc>
                  <a:txBody>
                    <a:bodyPr/>
                    <a:lstStyle/>
                    <a:p>
                      <a:r>
                        <a:rPr lang="en-GB" sz="1600" b="1" dirty="0"/>
                        <a:t>Date</a:t>
                      </a:r>
                    </a:p>
                  </a:txBody>
                  <a:tcPr/>
                </a:tc>
                <a:tc>
                  <a:txBody>
                    <a:bodyPr/>
                    <a:lstStyle/>
                    <a:p>
                      <a:r>
                        <a:rPr lang="en-GB" sz="1600" b="1" dirty="0"/>
                        <a:t>Details</a:t>
                      </a:r>
                    </a:p>
                  </a:txBody>
                  <a:tcPr/>
                </a:tc>
                <a:tc>
                  <a:txBody>
                    <a:bodyPr/>
                    <a:lstStyle/>
                    <a:p>
                      <a:r>
                        <a:rPr lang="en-GB" sz="1600" b="1" dirty="0"/>
                        <a:t>£</a:t>
                      </a:r>
                    </a:p>
                  </a:txBody>
                  <a:tcPr/>
                </a:tc>
                <a:extLst>
                  <a:ext uri="{0D108BD9-81ED-4DB2-BD59-A6C34878D82A}">
                    <a16:rowId xmlns:a16="http://schemas.microsoft.com/office/drawing/2014/main" val="4019506401"/>
                  </a:ext>
                </a:extLst>
              </a:tr>
              <a:tr h="173468">
                <a:tc>
                  <a:txBody>
                    <a:bodyPr/>
                    <a:lstStyle/>
                    <a:p>
                      <a:endParaRPr lang="en-GB" sz="1600" dirty="0"/>
                    </a:p>
                  </a:txBody>
                  <a:tcPr/>
                </a:tc>
                <a:tc>
                  <a:txBody>
                    <a:bodyPr/>
                    <a:lstStyle/>
                    <a:p>
                      <a:r>
                        <a:rPr lang="en-GB" sz="1600" dirty="0">
                          <a:solidFill>
                            <a:schemeClr val="tx1"/>
                          </a:solidFill>
                        </a:rPr>
                        <a:t>Balance b/d</a:t>
                      </a:r>
                    </a:p>
                  </a:txBody>
                  <a:tcPr/>
                </a:tc>
                <a:tc>
                  <a:txBody>
                    <a:bodyPr/>
                    <a:lstStyle/>
                    <a:p>
                      <a:endParaRPr lang="en-GB" sz="1600">
                        <a:solidFill>
                          <a:schemeClr val="tx1"/>
                        </a:solidFill>
                      </a:endParaRPr>
                    </a:p>
                  </a:txBody>
                  <a:tcPr/>
                </a:tc>
                <a:tc>
                  <a:txBody>
                    <a:bodyPr/>
                    <a:lstStyle/>
                    <a:p>
                      <a:endParaRPr lang="en-GB" sz="1600" dirty="0">
                        <a:solidFill>
                          <a:schemeClr val="tx1"/>
                        </a:solidFill>
                      </a:endParaRPr>
                    </a:p>
                  </a:txBody>
                  <a:tcPr/>
                </a:tc>
                <a:tc>
                  <a:txBody>
                    <a:bodyPr/>
                    <a:lstStyle/>
                    <a:p>
                      <a:r>
                        <a:rPr lang="en-GB" sz="1600" dirty="0">
                          <a:solidFill>
                            <a:schemeClr val="tx1"/>
                          </a:solidFill>
                        </a:rPr>
                        <a:t>Sales Returns</a:t>
                      </a:r>
                    </a:p>
                  </a:txBody>
                  <a:tcPr/>
                </a:tc>
                <a:tc>
                  <a:txBody>
                    <a:bodyPr/>
                    <a:lstStyle/>
                    <a:p>
                      <a:endParaRPr lang="en-GB" sz="1600"/>
                    </a:p>
                  </a:txBody>
                  <a:tcPr/>
                </a:tc>
                <a:extLst>
                  <a:ext uri="{0D108BD9-81ED-4DB2-BD59-A6C34878D82A}">
                    <a16:rowId xmlns:a16="http://schemas.microsoft.com/office/drawing/2014/main" val="493917127"/>
                  </a:ext>
                </a:extLst>
              </a:tr>
              <a:tr h="173468">
                <a:tc>
                  <a:txBody>
                    <a:bodyPr/>
                    <a:lstStyle/>
                    <a:p>
                      <a:endParaRPr lang="en-GB" sz="1600"/>
                    </a:p>
                  </a:txBody>
                  <a:tcPr/>
                </a:tc>
                <a:tc>
                  <a:txBody>
                    <a:bodyPr/>
                    <a:lstStyle/>
                    <a:p>
                      <a:r>
                        <a:rPr lang="en-GB" sz="1600" dirty="0">
                          <a:solidFill>
                            <a:schemeClr val="tx1"/>
                          </a:solidFill>
                        </a:rPr>
                        <a:t>Sales</a:t>
                      </a:r>
                    </a:p>
                  </a:txBody>
                  <a:tcPr/>
                </a:tc>
                <a:tc>
                  <a:txBody>
                    <a:bodyPr/>
                    <a:lstStyle/>
                    <a:p>
                      <a:endParaRPr lang="en-GB" sz="1600">
                        <a:solidFill>
                          <a:schemeClr val="tx1"/>
                        </a:solidFill>
                      </a:endParaRPr>
                    </a:p>
                  </a:txBody>
                  <a:tcPr/>
                </a:tc>
                <a:tc>
                  <a:txBody>
                    <a:bodyPr/>
                    <a:lstStyle/>
                    <a:p>
                      <a:endParaRPr lang="en-GB" sz="1600">
                        <a:solidFill>
                          <a:schemeClr val="tx1"/>
                        </a:solidFill>
                      </a:endParaRPr>
                    </a:p>
                  </a:txBody>
                  <a:tcPr/>
                </a:tc>
                <a:tc>
                  <a:txBody>
                    <a:bodyPr/>
                    <a:lstStyle/>
                    <a:p>
                      <a:r>
                        <a:rPr lang="en-GB" sz="1600" dirty="0">
                          <a:solidFill>
                            <a:schemeClr val="tx1"/>
                          </a:solidFill>
                        </a:rPr>
                        <a:t>Discounts Allowed</a:t>
                      </a:r>
                    </a:p>
                  </a:txBody>
                  <a:tcPr/>
                </a:tc>
                <a:tc>
                  <a:txBody>
                    <a:bodyPr/>
                    <a:lstStyle/>
                    <a:p>
                      <a:endParaRPr lang="en-GB" sz="1600"/>
                    </a:p>
                  </a:txBody>
                  <a:tcPr/>
                </a:tc>
                <a:extLst>
                  <a:ext uri="{0D108BD9-81ED-4DB2-BD59-A6C34878D82A}">
                    <a16:rowId xmlns:a16="http://schemas.microsoft.com/office/drawing/2014/main" val="2788820706"/>
                  </a:ext>
                </a:extLst>
              </a:tr>
              <a:tr h="156834">
                <a:tc>
                  <a:txBody>
                    <a:bodyPr/>
                    <a:lstStyle/>
                    <a:p>
                      <a:endParaRPr lang="en-GB" sz="1600"/>
                    </a:p>
                  </a:txBody>
                  <a:tcPr/>
                </a:tc>
                <a:tc>
                  <a:txBody>
                    <a:bodyPr/>
                    <a:lstStyle/>
                    <a:p>
                      <a:endParaRPr lang="en-GB" sz="1600" dirty="0">
                        <a:solidFill>
                          <a:schemeClr val="tx1"/>
                        </a:solidFill>
                      </a:endParaRPr>
                    </a:p>
                  </a:txBody>
                  <a:tcPr/>
                </a:tc>
                <a:tc>
                  <a:txBody>
                    <a:bodyPr/>
                    <a:lstStyle/>
                    <a:p>
                      <a:endParaRPr lang="en-GB" sz="1600">
                        <a:solidFill>
                          <a:schemeClr val="tx1"/>
                        </a:solidFill>
                      </a:endParaRPr>
                    </a:p>
                  </a:txBody>
                  <a:tcPr/>
                </a:tc>
                <a:tc>
                  <a:txBody>
                    <a:bodyPr/>
                    <a:lstStyle/>
                    <a:p>
                      <a:endParaRPr lang="en-GB" sz="1600" dirty="0">
                        <a:solidFill>
                          <a:schemeClr val="tx1"/>
                        </a:solidFill>
                      </a:endParaRPr>
                    </a:p>
                  </a:txBody>
                  <a:tcPr/>
                </a:tc>
                <a:tc>
                  <a:txBody>
                    <a:bodyPr/>
                    <a:lstStyle/>
                    <a:p>
                      <a:r>
                        <a:rPr lang="en-GB" sz="1600" dirty="0">
                          <a:solidFill>
                            <a:schemeClr val="tx1"/>
                          </a:solidFill>
                        </a:rPr>
                        <a:t>Bank Receipts</a:t>
                      </a:r>
                    </a:p>
                  </a:txBody>
                  <a:tcPr/>
                </a:tc>
                <a:tc>
                  <a:txBody>
                    <a:bodyPr/>
                    <a:lstStyle/>
                    <a:p>
                      <a:endParaRPr lang="en-GB" sz="1600" dirty="0"/>
                    </a:p>
                  </a:txBody>
                  <a:tcPr/>
                </a:tc>
                <a:extLst>
                  <a:ext uri="{0D108BD9-81ED-4DB2-BD59-A6C34878D82A}">
                    <a16:rowId xmlns:a16="http://schemas.microsoft.com/office/drawing/2014/main" val="2741365493"/>
                  </a:ext>
                </a:extLst>
              </a:tr>
              <a:tr h="156834">
                <a:tc>
                  <a:txBody>
                    <a:bodyPr/>
                    <a:lstStyle/>
                    <a:p>
                      <a:endParaRPr lang="en-GB" sz="1600"/>
                    </a:p>
                  </a:txBody>
                  <a:tcPr/>
                </a:tc>
                <a:tc>
                  <a:txBody>
                    <a:bodyPr/>
                    <a:lstStyle/>
                    <a:p>
                      <a:endParaRPr lang="en-GB" sz="1600">
                        <a:solidFill>
                          <a:schemeClr val="tx1"/>
                        </a:solidFill>
                      </a:endParaRPr>
                    </a:p>
                  </a:txBody>
                  <a:tcPr/>
                </a:tc>
                <a:tc>
                  <a:txBody>
                    <a:bodyPr/>
                    <a:lstStyle/>
                    <a:p>
                      <a:endParaRPr lang="en-GB" sz="1600">
                        <a:solidFill>
                          <a:schemeClr val="tx1"/>
                        </a:solidFill>
                      </a:endParaRPr>
                    </a:p>
                  </a:txBody>
                  <a:tcPr/>
                </a:tc>
                <a:tc>
                  <a:txBody>
                    <a:bodyPr/>
                    <a:lstStyle/>
                    <a:p>
                      <a:endParaRPr lang="en-GB" sz="1600">
                        <a:solidFill>
                          <a:schemeClr val="tx1"/>
                        </a:solidFill>
                      </a:endParaRPr>
                    </a:p>
                  </a:txBody>
                  <a:tcPr/>
                </a:tc>
                <a:tc>
                  <a:txBody>
                    <a:bodyPr/>
                    <a:lstStyle/>
                    <a:p>
                      <a:r>
                        <a:rPr lang="en-GB" sz="1600" dirty="0">
                          <a:solidFill>
                            <a:schemeClr val="tx1"/>
                          </a:solidFill>
                        </a:rPr>
                        <a:t>Irrecoverable Debt</a:t>
                      </a:r>
                    </a:p>
                  </a:txBody>
                  <a:tcPr/>
                </a:tc>
                <a:tc>
                  <a:txBody>
                    <a:bodyPr/>
                    <a:lstStyle/>
                    <a:p>
                      <a:endParaRPr lang="en-GB" sz="1600" dirty="0"/>
                    </a:p>
                  </a:txBody>
                  <a:tcPr/>
                </a:tc>
                <a:extLst>
                  <a:ext uri="{0D108BD9-81ED-4DB2-BD59-A6C34878D82A}">
                    <a16:rowId xmlns:a16="http://schemas.microsoft.com/office/drawing/2014/main" val="3171365991"/>
                  </a:ext>
                </a:extLst>
              </a:tr>
              <a:tr h="156834">
                <a:tc>
                  <a:txBody>
                    <a:bodyPr/>
                    <a:lstStyle/>
                    <a:p>
                      <a:endParaRPr lang="en-GB" sz="1600"/>
                    </a:p>
                  </a:txBody>
                  <a:tcPr/>
                </a:tc>
                <a:tc>
                  <a:txBody>
                    <a:bodyPr/>
                    <a:lstStyle/>
                    <a:p>
                      <a:endParaRPr lang="en-GB" sz="1600" dirty="0">
                        <a:solidFill>
                          <a:schemeClr val="tx1"/>
                        </a:solidFill>
                      </a:endParaRPr>
                    </a:p>
                  </a:txBody>
                  <a:tcPr/>
                </a:tc>
                <a:tc>
                  <a:txBody>
                    <a:bodyPr/>
                    <a:lstStyle/>
                    <a:p>
                      <a:endParaRPr lang="en-GB" sz="1600">
                        <a:solidFill>
                          <a:schemeClr val="tx1"/>
                        </a:solidFill>
                      </a:endParaRPr>
                    </a:p>
                  </a:txBody>
                  <a:tcPr/>
                </a:tc>
                <a:tc>
                  <a:txBody>
                    <a:bodyPr/>
                    <a:lstStyle/>
                    <a:p>
                      <a:endParaRPr lang="en-GB" sz="1600">
                        <a:solidFill>
                          <a:schemeClr val="tx1"/>
                        </a:solidFill>
                      </a:endParaRPr>
                    </a:p>
                  </a:txBody>
                  <a:tcPr/>
                </a:tc>
                <a:tc>
                  <a:txBody>
                    <a:bodyPr/>
                    <a:lstStyle/>
                    <a:p>
                      <a:r>
                        <a:rPr lang="en-GB" sz="1600" dirty="0">
                          <a:solidFill>
                            <a:schemeClr val="tx1"/>
                          </a:solidFill>
                        </a:rPr>
                        <a:t>Balance c/d</a:t>
                      </a:r>
                    </a:p>
                  </a:txBody>
                  <a:tcPr/>
                </a:tc>
                <a:tc>
                  <a:txBody>
                    <a:bodyPr/>
                    <a:lstStyle/>
                    <a:p>
                      <a:endParaRPr lang="en-GB" sz="1600" dirty="0"/>
                    </a:p>
                  </a:txBody>
                  <a:tcPr/>
                </a:tc>
                <a:extLst>
                  <a:ext uri="{0D108BD9-81ED-4DB2-BD59-A6C34878D82A}">
                    <a16:rowId xmlns:a16="http://schemas.microsoft.com/office/drawing/2014/main" val="1589090096"/>
                  </a:ext>
                </a:extLst>
              </a:tr>
            </a:tbl>
          </a:graphicData>
        </a:graphic>
      </p:graphicFrame>
      <p:graphicFrame>
        <p:nvGraphicFramePr>
          <p:cNvPr id="7" name="Table 6">
            <a:extLst>
              <a:ext uri="{FF2B5EF4-FFF2-40B4-BE49-F238E27FC236}">
                <a16:creationId xmlns:a16="http://schemas.microsoft.com/office/drawing/2014/main" id="{62FF14BE-22E0-7F24-9215-F8D756F2C8C1}"/>
              </a:ext>
            </a:extLst>
          </p:cNvPr>
          <p:cNvGraphicFramePr>
            <a:graphicFrameLocks noGrp="1"/>
          </p:cNvGraphicFramePr>
          <p:nvPr>
            <p:extLst>
              <p:ext uri="{D42A27DB-BD31-4B8C-83A1-F6EECF244321}">
                <p14:modId xmlns:p14="http://schemas.microsoft.com/office/powerpoint/2010/main" val="3765782707"/>
              </p:ext>
            </p:extLst>
          </p:nvPr>
        </p:nvGraphicFramePr>
        <p:xfrm>
          <a:off x="945071" y="3938128"/>
          <a:ext cx="7474310" cy="2042160"/>
        </p:xfrm>
        <a:graphic>
          <a:graphicData uri="http://schemas.openxmlformats.org/drawingml/2006/table">
            <a:tbl>
              <a:tblPr firstRow="1" bandRow="1">
                <a:tableStyleId>{93296810-A885-4BE3-A3E7-6D5BEEA58F35}</a:tableStyleId>
              </a:tblPr>
              <a:tblGrid>
                <a:gridCol w="646070">
                  <a:extLst>
                    <a:ext uri="{9D8B030D-6E8A-4147-A177-3AD203B41FA5}">
                      <a16:colId xmlns:a16="http://schemas.microsoft.com/office/drawing/2014/main" val="3762084409"/>
                    </a:ext>
                  </a:extLst>
                </a:gridCol>
                <a:gridCol w="2546377">
                  <a:extLst>
                    <a:ext uri="{9D8B030D-6E8A-4147-A177-3AD203B41FA5}">
                      <a16:colId xmlns:a16="http://schemas.microsoft.com/office/drawing/2014/main" val="3928236913"/>
                    </a:ext>
                  </a:extLst>
                </a:gridCol>
                <a:gridCol w="544708">
                  <a:extLst>
                    <a:ext uri="{9D8B030D-6E8A-4147-A177-3AD203B41FA5}">
                      <a16:colId xmlns:a16="http://schemas.microsoft.com/office/drawing/2014/main" val="2855725089"/>
                    </a:ext>
                  </a:extLst>
                </a:gridCol>
                <a:gridCol w="637255">
                  <a:extLst>
                    <a:ext uri="{9D8B030D-6E8A-4147-A177-3AD203B41FA5}">
                      <a16:colId xmlns:a16="http://schemas.microsoft.com/office/drawing/2014/main" val="1487978286"/>
                    </a:ext>
                  </a:extLst>
                </a:gridCol>
                <a:gridCol w="2570175">
                  <a:extLst>
                    <a:ext uri="{9D8B030D-6E8A-4147-A177-3AD203B41FA5}">
                      <a16:colId xmlns:a16="http://schemas.microsoft.com/office/drawing/2014/main" val="1960720983"/>
                    </a:ext>
                  </a:extLst>
                </a:gridCol>
                <a:gridCol w="529725">
                  <a:extLst>
                    <a:ext uri="{9D8B030D-6E8A-4147-A177-3AD203B41FA5}">
                      <a16:colId xmlns:a16="http://schemas.microsoft.com/office/drawing/2014/main" val="1250067435"/>
                    </a:ext>
                  </a:extLst>
                </a:gridCol>
              </a:tblGrid>
              <a:tr h="173468">
                <a:tc gridSpan="6">
                  <a:txBody>
                    <a:bodyPr/>
                    <a:lstStyle/>
                    <a:p>
                      <a:pPr algn="ctr"/>
                      <a:r>
                        <a:rPr lang="en-GB" sz="1800" b="1" dirty="0"/>
                        <a:t>Payables Ledger Control Account (PLCA) – Liability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2188476002"/>
                  </a:ext>
                </a:extLst>
              </a:tr>
              <a:tr h="173468">
                <a:tc>
                  <a:txBody>
                    <a:bodyPr/>
                    <a:lstStyle/>
                    <a:p>
                      <a:r>
                        <a:rPr lang="en-GB" sz="1600" b="1" dirty="0"/>
                        <a:t>Date</a:t>
                      </a:r>
                    </a:p>
                  </a:txBody>
                  <a:tcPr/>
                </a:tc>
                <a:tc>
                  <a:txBody>
                    <a:bodyPr/>
                    <a:lstStyle/>
                    <a:p>
                      <a:r>
                        <a:rPr lang="en-GB" sz="1600" b="1" dirty="0"/>
                        <a:t>Details</a:t>
                      </a:r>
                    </a:p>
                  </a:txBody>
                  <a:tcPr/>
                </a:tc>
                <a:tc>
                  <a:txBody>
                    <a:bodyPr/>
                    <a:lstStyle/>
                    <a:p>
                      <a:r>
                        <a:rPr lang="en-GB" sz="1600" b="1" dirty="0"/>
                        <a:t>£</a:t>
                      </a:r>
                    </a:p>
                  </a:txBody>
                  <a:tcPr/>
                </a:tc>
                <a:tc>
                  <a:txBody>
                    <a:bodyPr/>
                    <a:lstStyle/>
                    <a:p>
                      <a:r>
                        <a:rPr lang="en-GB" sz="1600" b="1" dirty="0"/>
                        <a:t>Date</a:t>
                      </a:r>
                    </a:p>
                  </a:txBody>
                  <a:tcPr/>
                </a:tc>
                <a:tc>
                  <a:txBody>
                    <a:bodyPr/>
                    <a:lstStyle/>
                    <a:p>
                      <a:r>
                        <a:rPr lang="en-GB" sz="1600" b="1" dirty="0"/>
                        <a:t>Details</a:t>
                      </a:r>
                    </a:p>
                  </a:txBody>
                  <a:tcPr/>
                </a:tc>
                <a:tc>
                  <a:txBody>
                    <a:bodyPr/>
                    <a:lstStyle/>
                    <a:p>
                      <a:r>
                        <a:rPr lang="en-GB" sz="1600" b="1" dirty="0"/>
                        <a:t>£</a:t>
                      </a:r>
                    </a:p>
                  </a:txBody>
                  <a:tcPr/>
                </a:tc>
                <a:extLst>
                  <a:ext uri="{0D108BD9-81ED-4DB2-BD59-A6C34878D82A}">
                    <a16:rowId xmlns:a16="http://schemas.microsoft.com/office/drawing/2014/main" val="4019506401"/>
                  </a:ext>
                </a:extLst>
              </a:tr>
              <a:tr h="173468">
                <a:tc>
                  <a:txBody>
                    <a:bodyPr/>
                    <a:lstStyle/>
                    <a:p>
                      <a:endParaRPr lang="en-GB" sz="1600" dirty="0"/>
                    </a:p>
                  </a:txBody>
                  <a:tcPr/>
                </a:tc>
                <a:tc>
                  <a:txBody>
                    <a:bodyPr/>
                    <a:lstStyle/>
                    <a:p>
                      <a:r>
                        <a:rPr lang="en-GB" sz="1600" dirty="0">
                          <a:solidFill>
                            <a:schemeClr val="tx1"/>
                          </a:solidFill>
                        </a:rPr>
                        <a:t>Purchases Returns</a:t>
                      </a:r>
                    </a:p>
                  </a:txBody>
                  <a:tcPr/>
                </a:tc>
                <a:tc>
                  <a:txBody>
                    <a:bodyPr/>
                    <a:lstStyle/>
                    <a:p>
                      <a:endParaRPr lang="en-GB" sz="1600">
                        <a:solidFill>
                          <a:schemeClr val="tx1"/>
                        </a:solidFill>
                      </a:endParaRPr>
                    </a:p>
                  </a:txBody>
                  <a:tcPr/>
                </a:tc>
                <a:tc>
                  <a:txBody>
                    <a:bodyPr/>
                    <a:lstStyle/>
                    <a:p>
                      <a:endParaRPr lang="en-GB" sz="1600" dirty="0">
                        <a:solidFill>
                          <a:schemeClr val="tx1"/>
                        </a:solidFill>
                      </a:endParaRPr>
                    </a:p>
                  </a:txBody>
                  <a:tcPr/>
                </a:tc>
                <a:tc>
                  <a:txBody>
                    <a:bodyPr/>
                    <a:lstStyle/>
                    <a:p>
                      <a:r>
                        <a:rPr lang="en-GB" sz="1600" dirty="0">
                          <a:solidFill>
                            <a:schemeClr val="tx1"/>
                          </a:solidFill>
                        </a:rPr>
                        <a:t>Balance b/d</a:t>
                      </a:r>
                    </a:p>
                  </a:txBody>
                  <a:tcPr/>
                </a:tc>
                <a:tc>
                  <a:txBody>
                    <a:bodyPr/>
                    <a:lstStyle/>
                    <a:p>
                      <a:endParaRPr lang="en-GB" sz="1600"/>
                    </a:p>
                  </a:txBody>
                  <a:tcPr/>
                </a:tc>
                <a:extLst>
                  <a:ext uri="{0D108BD9-81ED-4DB2-BD59-A6C34878D82A}">
                    <a16:rowId xmlns:a16="http://schemas.microsoft.com/office/drawing/2014/main" val="493917127"/>
                  </a:ext>
                </a:extLst>
              </a:tr>
              <a:tr h="173468">
                <a:tc>
                  <a:txBody>
                    <a:bodyPr/>
                    <a:lstStyle/>
                    <a:p>
                      <a:endParaRPr lang="en-GB" sz="1600"/>
                    </a:p>
                  </a:txBody>
                  <a:tcPr/>
                </a:tc>
                <a:tc>
                  <a:txBody>
                    <a:bodyPr/>
                    <a:lstStyle/>
                    <a:p>
                      <a:r>
                        <a:rPr lang="en-GB" sz="1600" dirty="0">
                          <a:solidFill>
                            <a:schemeClr val="tx1"/>
                          </a:solidFill>
                        </a:rPr>
                        <a:t>Discounts Received</a:t>
                      </a:r>
                    </a:p>
                  </a:txBody>
                  <a:tcPr/>
                </a:tc>
                <a:tc>
                  <a:txBody>
                    <a:bodyPr/>
                    <a:lstStyle/>
                    <a:p>
                      <a:endParaRPr lang="en-GB" sz="1600" dirty="0">
                        <a:solidFill>
                          <a:schemeClr val="tx1"/>
                        </a:solidFill>
                      </a:endParaRPr>
                    </a:p>
                  </a:txBody>
                  <a:tcPr/>
                </a:tc>
                <a:tc>
                  <a:txBody>
                    <a:bodyPr/>
                    <a:lstStyle/>
                    <a:p>
                      <a:endParaRPr lang="en-GB" sz="1600" dirty="0">
                        <a:solidFill>
                          <a:schemeClr val="tx1"/>
                        </a:solidFill>
                      </a:endParaRPr>
                    </a:p>
                  </a:txBody>
                  <a:tcPr/>
                </a:tc>
                <a:tc>
                  <a:txBody>
                    <a:bodyPr/>
                    <a:lstStyle/>
                    <a:p>
                      <a:r>
                        <a:rPr lang="en-GB" sz="1600" dirty="0">
                          <a:solidFill>
                            <a:schemeClr val="tx1"/>
                          </a:solidFill>
                        </a:rPr>
                        <a:t>Purchases</a:t>
                      </a:r>
                    </a:p>
                  </a:txBody>
                  <a:tcPr/>
                </a:tc>
                <a:tc>
                  <a:txBody>
                    <a:bodyPr/>
                    <a:lstStyle/>
                    <a:p>
                      <a:endParaRPr lang="en-GB" sz="1600"/>
                    </a:p>
                  </a:txBody>
                  <a:tcPr/>
                </a:tc>
                <a:extLst>
                  <a:ext uri="{0D108BD9-81ED-4DB2-BD59-A6C34878D82A}">
                    <a16:rowId xmlns:a16="http://schemas.microsoft.com/office/drawing/2014/main" val="2788820706"/>
                  </a:ext>
                </a:extLst>
              </a:tr>
              <a:tr h="156834">
                <a:tc>
                  <a:txBody>
                    <a:bodyPr/>
                    <a:lstStyle/>
                    <a:p>
                      <a:endParaRPr lang="en-GB" sz="1600"/>
                    </a:p>
                  </a:txBody>
                  <a:tcPr/>
                </a:tc>
                <a:tc>
                  <a:txBody>
                    <a:bodyPr/>
                    <a:lstStyle/>
                    <a:p>
                      <a:r>
                        <a:rPr lang="en-GB" sz="1600" dirty="0">
                          <a:solidFill>
                            <a:schemeClr val="tx1"/>
                          </a:solidFill>
                        </a:rPr>
                        <a:t>Bank Payments</a:t>
                      </a:r>
                    </a:p>
                  </a:txBody>
                  <a:tcPr/>
                </a:tc>
                <a:tc>
                  <a:txBody>
                    <a:bodyPr/>
                    <a:lstStyle/>
                    <a:p>
                      <a:endParaRPr lang="en-GB" sz="1600">
                        <a:solidFill>
                          <a:schemeClr val="tx1"/>
                        </a:solidFill>
                      </a:endParaRPr>
                    </a:p>
                  </a:txBody>
                  <a:tcPr/>
                </a:tc>
                <a:tc>
                  <a:txBody>
                    <a:bodyPr/>
                    <a:lstStyle/>
                    <a:p>
                      <a:endParaRPr lang="en-GB" sz="1600" dirty="0">
                        <a:solidFill>
                          <a:schemeClr val="tx1"/>
                        </a:solidFill>
                      </a:endParaRPr>
                    </a:p>
                  </a:txBody>
                  <a:tcPr/>
                </a:tc>
                <a:tc>
                  <a:txBody>
                    <a:bodyPr/>
                    <a:lstStyle/>
                    <a:p>
                      <a:endParaRPr lang="en-GB" sz="1600" dirty="0">
                        <a:solidFill>
                          <a:schemeClr val="tx1"/>
                        </a:solidFill>
                      </a:endParaRPr>
                    </a:p>
                  </a:txBody>
                  <a:tcPr/>
                </a:tc>
                <a:tc>
                  <a:txBody>
                    <a:bodyPr/>
                    <a:lstStyle/>
                    <a:p>
                      <a:endParaRPr lang="en-GB" sz="1600" dirty="0"/>
                    </a:p>
                  </a:txBody>
                  <a:tcPr/>
                </a:tc>
                <a:extLst>
                  <a:ext uri="{0D108BD9-81ED-4DB2-BD59-A6C34878D82A}">
                    <a16:rowId xmlns:a16="http://schemas.microsoft.com/office/drawing/2014/main" val="2741365493"/>
                  </a:ext>
                </a:extLst>
              </a:tr>
              <a:tr h="156834">
                <a:tc>
                  <a:txBody>
                    <a:bodyPr/>
                    <a:lstStyle/>
                    <a:p>
                      <a:endParaRPr lang="en-GB" sz="1600"/>
                    </a:p>
                  </a:txBody>
                  <a:tcPr/>
                </a:tc>
                <a:tc>
                  <a:txBody>
                    <a:bodyPr/>
                    <a:lstStyle/>
                    <a:p>
                      <a:r>
                        <a:rPr lang="en-GB" sz="1600" dirty="0">
                          <a:solidFill>
                            <a:schemeClr val="tx1"/>
                          </a:solidFill>
                        </a:rPr>
                        <a:t>Balance c/d</a:t>
                      </a:r>
                    </a:p>
                  </a:txBody>
                  <a:tcPr/>
                </a:tc>
                <a:tc>
                  <a:txBody>
                    <a:bodyPr/>
                    <a:lstStyle/>
                    <a:p>
                      <a:endParaRPr lang="en-GB" sz="1600">
                        <a:solidFill>
                          <a:schemeClr val="tx1"/>
                        </a:solidFill>
                      </a:endParaRPr>
                    </a:p>
                  </a:txBody>
                  <a:tcPr/>
                </a:tc>
                <a:tc>
                  <a:txBody>
                    <a:bodyPr/>
                    <a:lstStyle/>
                    <a:p>
                      <a:endParaRPr lang="en-GB" sz="1600">
                        <a:solidFill>
                          <a:schemeClr val="tx1"/>
                        </a:solidFill>
                      </a:endParaRPr>
                    </a:p>
                  </a:txBody>
                  <a:tcPr/>
                </a:tc>
                <a:tc>
                  <a:txBody>
                    <a:bodyPr/>
                    <a:lstStyle/>
                    <a:p>
                      <a:endParaRPr lang="en-GB" sz="1600" dirty="0">
                        <a:solidFill>
                          <a:schemeClr val="tx1"/>
                        </a:solidFill>
                      </a:endParaRPr>
                    </a:p>
                  </a:txBody>
                  <a:tcPr/>
                </a:tc>
                <a:tc>
                  <a:txBody>
                    <a:bodyPr/>
                    <a:lstStyle/>
                    <a:p>
                      <a:endParaRPr lang="en-GB" sz="1600" dirty="0"/>
                    </a:p>
                  </a:txBody>
                  <a:tcPr/>
                </a:tc>
                <a:extLst>
                  <a:ext uri="{0D108BD9-81ED-4DB2-BD59-A6C34878D82A}">
                    <a16:rowId xmlns:a16="http://schemas.microsoft.com/office/drawing/2014/main" val="3171365991"/>
                  </a:ext>
                </a:extLst>
              </a:tr>
            </a:tbl>
          </a:graphicData>
        </a:graphic>
      </p:graphicFrame>
    </p:spTree>
    <p:extLst>
      <p:ext uri="{BB962C8B-B14F-4D97-AF65-F5344CB8AC3E}">
        <p14:creationId xmlns:p14="http://schemas.microsoft.com/office/powerpoint/2010/main" val="242362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03A132E-395D-6D84-9F55-9ABC93849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ACF8DE-CD52-C48F-F6DD-39CC99544223}"/>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F533BED4-02B3-F6CF-57F2-F8C28F930AF0}"/>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The following were the balances as at 1st October within the Payables Ledger:</a:t>
            </a:r>
          </a:p>
          <a:p>
            <a:r>
              <a:rPr lang="en-US" sz="1800" dirty="0">
                <a:solidFill>
                  <a:schemeClr val="bg1"/>
                </a:solidFill>
                <a:latin typeface="Montserrat" pitchFamily="2" charset="77"/>
              </a:rPr>
              <a:t>J Jones			£2,761 credit</a:t>
            </a:r>
          </a:p>
          <a:p>
            <a:r>
              <a:rPr lang="en-US" sz="1800" dirty="0">
                <a:solidFill>
                  <a:schemeClr val="bg1"/>
                </a:solidFill>
                <a:latin typeface="Montserrat" pitchFamily="2" charset="77"/>
              </a:rPr>
              <a:t>K King			£1,422 credit</a:t>
            </a:r>
          </a:p>
          <a:p>
            <a:r>
              <a:rPr lang="en-US" sz="1800" dirty="0">
                <a:solidFill>
                  <a:schemeClr val="bg1"/>
                </a:solidFill>
                <a:latin typeface="Montserrat" pitchFamily="2" charset="77"/>
              </a:rPr>
              <a:t>R Roberts			£3,995 credit</a:t>
            </a:r>
          </a:p>
          <a:p>
            <a:r>
              <a:rPr lang="en-US" sz="1800" dirty="0">
                <a:solidFill>
                  <a:schemeClr val="bg1"/>
                </a:solidFill>
                <a:latin typeface="Montserrat" pitchFamily="2" charset="77"/>
              </a:rPr>
              <a:t>T Thomas			£6,622 credit</a:t>
            </a:r>
          </a:p>
          <a:p>
            <a:r>
              <a:rPr lang="en-US" sz="1800" dirty="0">
                <a:solidFill>
                  <a:schemeClr val="bg1"/>
                </a:solidFill>
                <a:latin typeface="Montserrat" pitchFamily="2" charset="77"/>
              </a:rPr>
              <a:t>W Wilson			£2,904 credit</a:t>
            </a:r>
          </a:p>
          <a:p>
            <a:pPr marL="0" indent="0">
              <a:buNone/>
            </a:pPr>
            <a:r>
              <a:rPr lang="en-US" sz="1800" dirty="0">
                <a:solidFill>
                  <a:schemeClr val="bg1"/>
                </a:solidFill>
                <a:latin typeface="Montserrat" pitchFamily="2" charset="77"/>
              </a:rPr>
              <a:t>The PLCA on 1st October had credit entries amounting to £28,300 and debit entries amounting to £11,096.</a:t>
            </a:r>
          </a:p>
          <a:p>
            <a:pPr marL="0" indent="0">
              <a:buNone/>
            </a:pPr>
            <a:r>
              <a:rPr lang="en-US" sz="1800" dirty="0">
                <a:solidFill>
                  <a:schemeClr val="bg1"/>
                </a:solidFill>
                <a:latin typeface="Montserrat" pitchFamily="2" charset="77"/>
              </a:rPr>
              <a:t>Complete the reconciliation statement below:</a:t>
            </a:r>
          </a:p>
          <a:p>
            <a:pPr marL="0" indent="0">
              <a:buNone/>
            </a:pPr>
            <a:endParaRPr lang="en-US" sz="18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386E3403-168F-0124-64D5-AA1B61B96379}"/>
              </a:ext>
            </a:extLst>
          </p:cNvPr>
          <p:cNvGraphicFramePr>
            <a:graphicFrameLocks noGrp="1"/>
          </p:cNvGraphicFramePr>
          <p:nvPr>
            <p:extLst>
              <p:ext uri="{D42A27DB-BD31-4B8C-83A1-F6EECF244321}">
                <p14:modId xmlns:p14="http://schemas.microsoft.com/office/powerpoint/2010/main" val="3055552468"/>
              </p:ext>
            </p:extLst>
          </p:nvPr>
        </p:nvGraphicFramePr>
        <p:xfrm>
          <a:off x="838200" y="4273749"/>
          <a:ext cx="7098102" cy="1483360"/>
        </p:xfrm>
        <a:graphic>
          <a:graphicData uri="http://schemas.openxmlformats.org/drawingml/2006/table">
            <a:tbl>
              <a:tblPr firstRow="1" bandRow="1">
                <a:tableStyleId>{5C22544A-7EE6-4342-B048-85BDC9FD1C3A}</a:tableStyleId>
              </a:tblPr>
              <a:tblGrid>
                <a:gridCol w="5382169">
                  <a:extLst>
                    <a:ext uri="{9D8B030D-6E8A-4147-A177-3AD203B41FA5}">
                      <a16:colId xmlns:a16="http://schemas.microsoft.com/office/drawing/2014/main" val="4021337558"/>
                    </a:ext>
                  </a:extLst>
                </a:gridCol>
                <a:gridCol w="1715933">
                  <a:extLst>
                    <a:ext uri="{9D8B030D-6E8A-4147-A177-3AD203B41FA5}">
                      <a16:colId xmlns:a16="http://schemas.microsoft.com/office/drawing/2014/main" val="1982232560"/>
                    </a:ext>
                  </a:extLst>
                </a:gridCol>
              </a:tblGrid>
              <a:tr h="370840">
                <a:tc>
                  <a:txBody>
                    <a:bodyPr/>
                    <a:lstStyle/>
                    <a:p>
                      <a:pPr algn="l"/>
                      <a:r>
                        <a:rPr lang="en-GB" sz="1800" dirty="0">
                          <a:latin typeface="+mn-lt"/>
                        </a:rPr>
                        <a:t>Reconciliation Statement</a:t>
                      </a:r>
                    </a:p>
                  </a:txBody>
                  <a:tcPr/>
                </a:tc>
                <a:tc>
                  <a:txBody>
                    <a:bodyPr/>
                    <a:lstStyle/>
                    <a:p>
                      <a:pPr algn="l"/>
                      <a:r>
                        <a:rPr lang="en-GB" sz="1800" dirty="0">
                          <a:latin typeface="+mn-lt"/>
                        </a:rPr>
                        <a:t>£</a:t>
                      </a:r>
                    </a:p>
                  </a:txBody>
                  <a:tcPr/>
                </a:tc>
                <a:extLst>
                  <a:ext uri="{0D108BD9-81ED-4DB2-BD59-A6C34878D82A}">
                    <a16:rowId xmlns:a16="http://schemas.microsoft.com/office/drawing/2014/main" val="1044036024"/>
                  </a:ext>
                </a:extLst>
              </a:tr>
              <a:tr h="370840">
                <a:tc>
                  <a:txBody>
                    <a:bodyPr/>
                    <a:lstStyle/>
                    <a:p>
                      <a:pPr algn="l">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Payables Ledger Control Account balance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b="1"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7158938"/>
                  </a:ext>
                </a:extLst>
              </a:tr>
              <a:tr h="370840">
                <a:tc>
                  <a:txBody>
                    <a:bodyPr/>
                    <a:lstStyle/>
                    <a:p>
                      <a:pPr algn="l">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Total of the balances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b="1"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3729018"/>
                  </a:ext>
                </a:extLst>
              </a:tr>
              <a:tr h="370840">
                <a:tc>
                  <a:txBody>
                    <a:bodyPr/>
                    <a:lstStyle/>
                    <a:p>
                      <a:pPr algn="l">
                        <a:lnSpc>
                          <a:spcPct val="120000"/>
                        </a:lnSpc>
                        <a:spcBef>
                          <a:spcPts val="300"/>
                        </a:spcBef>
                        <a:spcAft>
                          <a:spcPts val="300"/>
                        </a:spcAft>
                        <a:buNone/>
                      </a:pPr>
                      <a:r>
                        <a:rPr lang="en-GB" sz="1800">
                          <a:effectLst/>
                          <a:latin typeface="+mn-lt"/>
                          <a:ea typeface="Calibri" panose="020F0502020204030204" pitchFamily="34" charset="0"/>
                          <a:cs typeface="Arial" panose="020B0604020202020204" pitchFamily="34" charset="0"/>
                        </a:rPr>
                        <a:t>Difference</a:t>
                      </a:r>
                      <a:endParaRPr lang="en-GB" sz="18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b="1"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5361771"/>
                  </a:ext>
                </a:extLst>
              </a:tr>
            </a:tbl>
          </a:graphicData>
        </a:graphic>
      </p:graphicFrame>
    </p:spTree>
    <p:extLst>
      <p:ext uri="{BB962C8B-B14F-4D97-AF65-F5344CB8AC3E}">
        <p14:creationId xmlns:p14="http://schemas.microsoft.com/office/powerpoint/2010/main" val="3083094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1C2149D-25C5-B9E4-C900-B02036E5E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B33CE8-C964-CB5A-3F4C-569ECA1D6F6B}"/>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1158577A-95F9-26EE-007F-0E259F73A5A8}"/>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The following were the balances as at 1st October within the Payables Ledger:</a:t>
            </a:r>
          </a:p>
          <a:p>
            <a:r>
              <a:rPr lang="en-US" sz="1800" dirty="0">
                <a:solidFill>
                  <a:schemeClr val="bg1"/>
                </a:solidFill>
                <a:latin typeface="Montserrat" pitchFamily="2" charset="77"/>
              </a:rPr>
              <a:t>J Jones			£2,761 credit</a:t>
            </a:r>
          </a:p>
          <a:p>
            <a:r>
              <a:rPr lang="en-US" sz="1800" dirty="0">
                <a:solidFill>
                  <a:schemeClr val="bg1"/>
                </a:solidFill>
                <a:latin typeface="Montserrat" pitchFamily="2" charset="77"/>
              </a:rPr>
              <a:t>K King			£1,422 credit</a:t>
            </a:r>
          </a:p>
          <a:p>
            <a:r>
              <a:rPr lang="en-US" sz="1800" dirty="0">
                <a:solidFill>
                  <a:schemeClr val="bg1"/>
                </a:solidFill>
                <a:latin typeface="Montserrat" pitchFamily="2" charset="77"/>
              </a:rPr>
              <a:t>R Roberts			£3,995 credit</a:t>
            </a:r>
          </a:p>
          <a:p>
            <a:r>
              <a:rPr lang="en-US" sz="1800" dirty="0">
                <a:solidFill>
                  <a:schemeClr val="bg1"/>
                </a:solidFill>
                <a:latin typeface="Montserrat" pitchFamily="2" charset="77"/>
              </a:rPr>
              <a:t>T Thomas			£6,622 credit</a:t>
            </a:r>
          </a:p>
          <a:p>
            <a:r>
              <a:rPr lang="en-US" sz="1800" dirty="0">
                <a:solidFill>
                  <a:schemeClr val="bg1"/>
                </a:solidFill>
                <a:latin typeface="Montserrat" pitchFamily="2" charset="77"/>
              </a:rPr>
              <a:t>W Wilson			£2,904 credit</a:t>
            </a:r>
          </a:p>
          <a:p>
            <a:pPr marL="0" indent="0">
              <a:buNone/>
            </a:pPr>
            <a:r>
              <a:rPr lang="en-US" sz="1800" dirty="0">
                <a:solidFill>
                  <a:schemeClr val="bg1"/>
                </a:solidFill>
                <a:latin typeface="Montserrat" pitchFamily="2" charset="77"/>
              </a:rPr>
              <a:t>The PLCA on 1st October had credit entries amounting to £28,300 and debit entries amounting to £11,096.</a:t>
            </a:r>
          </a:p>
          <a:p>
            <a:pPr marL="0" indent="0">
              <a:buNone/>
            </a:pPr>
            <a:r>
              <a:rPr lang="en-US" sz="1800" dirty="0">
                <a:solidFill>
                  <a:schemeClr val="bg1"/>
                </a:solidFill>
                <a:latin typeface="Montserrat" pitchFamily="2" charset="77"/>
              </a:rPr>
              <a:t>Complete the reconciliation statement below:</a:t>
            </a:r>
          </a:p>
          <a:p>
            <a:pPr marL="0" indent="0">
              <a:buNone/>
            </a:pPr>
            <a:endParaRPr lang="en-US" sz="18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6FDF23CB-1CA4-C8EF-423A-FA01DA7ABAD6}"/>
              </a:ext>
            </a:extLst>
          </p:cNvPr>
          <p:cNvGraphicFramePr>
            <a:graphicFrameLocks noGrp="1"/>
          </p:cNvGraphicFramePr>
          <p:nvPr>
            <p:extLst>
              <p:ext uri="{D42A27DB-BD31-4B8C-83A1-F6EECF244321}">
                <p14:modId xmlns:p14="http://schemas.microsoft.com/office/powerpoint/2010/main" val="1899018150"/>
              </p:ext>
            </p:extLst>
          </p:nvPr>
        </p:nvGraphicFramePr>
        <p:xfrm>
          <a:off x="838200" y="4273749"/>
          <a:ext cx="10108722" cy="1483360"/>
        </p:xfrm>
        <a:graphic>
          <a:graphicData uri="http://schemas.openxmlformats.org/drawingml/2006/table">
            <a:tbl>
              <a:tblPr firstRow="1" bandRow="1">
                <a:tableStyleId>{5C22544A-7EE6-4342-B048-85BDC9FD1C3A}</a:tableStyleId>
              </a:tblPr>
              <a:tblGrid>
                <a:gridCol w="4294517">
                  <a:extLst>
                    <a:ext uri="{9D8B030D-6E8A-4147-A177-3AD203B41FA5}">
                      <a16:colId xmlns:a16="http://schemas.microsoft.com/office/drawing/2014/main" val="4021337558"/>
                    </a:ext>
                  </a:extLst>
                </a:gridCol>
                <a:gridCol w="948906">
                  <a:extLst>
                    <a:ext uri="{9D8B030D-6E8A-4147-A177-3AD203B41FA5}">
                      <a16:colId xmlns:a16="http://schemas.microsoft.com/office/drawing/2014/main" val="1982232560"/>
                    </a:ext>
                  </a:extLst>
                </a:gridCol>
                <a:gridCol w="4865299">
                  <a:extLst>
                    <a:ext uri="{9D8B030D-6E8A-4147-A177-3AD203B41FA5}">
                      <a16:colId xmlns:a16="http://schemas.microsoft.com/office/drawing/2014/main" val="925033753"/>
                    </a:ext>
                  </a:extLst>
                </a:gridCol>
              </a:tblGrid>
              <a:tr h="370840">
                <a:tc>
                  <a:txBody>
                    <a:bodyPr/>
                    <a:lstStyle/>
                    <a:p>
                      <a:pPr algn="l"/>
                      <a:r>
                        <a:rPr lang="en-GB" sz="1800" dirty="0">
                          <a:latin typeface="+mn-lt"/>
                        </a:rPr>
                        <a:t>Reconciliation Statement</a:t>
                      </a:r>
                    </a:p>
                  </a:txBody>
                  <a:tcPr/>
                </a:tc>
                <a:tc>
                  <a:txBody>
                    <a:bodyPr/>
                    <a:lstStyle/>
                    <a:p>
                      <a:pPr algn="l"/>
                      <a:r>
                        <a:rPr lang="en-GB" sz="1800" dirty="0">
                          <a:latin typeface="+mn-lt"/>
                        </a:rPr>
                        <a:t>£</a:t>
                      </a:r>
                    </a:p>
                  </a:txBody>
                  <a:tcPr/>
                </a:tc>
                <a:tc>
                  <a:txBody>
                    <a:bodyPr/>
                    <a:lstStyle/>
                    <a:p>
                      <a:pPr algn="l"/>
                      <a:r>
                        <a:rPr lang="en-GB" sz="1800" dirty="0">
                          <a:latin typeface="+mn-lt"/>
                        </a:rPr>
                        <a:t>Workings</a:t>
                      </a:r>
                    </a:p>
                  </a:txBody>
                  <a:tcPr/>
                </a:tc>
                <a:extLst>
                  <a:ext uri="{0D108BD9-81ED-4DB2-BD59-A6C34878D82A}">
                    <a16:rowId xmlns:a16="http://schemas.microsoft.com/office/drawing/2014/main" val="1044036024"/>
                  </a:ext>
                </a:extLst>
              </a:tr>
              <a:tr h="370840">
                <a:tc>
                  <a:txBody>
                    <a:bodyPr/>
                    <a:lstStyle/>
                    <a:p>
                      <a:pPr algn="l">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Payables Ledger Control Account balance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Times New Roman" panose="02020603050405020304" pitchFamily="18" charset="0"/>
                        </a:rPr>
                        <a:t>17,204</a:t>
                      </a:r>
                    </a:p>
                  </a:txBody>
                  <a:tcPr marL="68580" marR="68580" marT="0" marB="0"/>
                </a:tc>
                <a:tc>
                  <a:txBody>
                    <a:bodyPr/>
                    <a:lstStyle/>
                    <a:p>
                      <a:pPr algn="l">
                        <a:lnSpc>
                          <a:spcPct val="120000"/>
                        </a:lnSpc>
                        <a:spcBef>
                          <a:spcPts val="300"/>
                        </a:spcBef>
                        <a:spcAft>
                          <a:spcPts val="300"/>
                        </a:spcAft>
                        <a:buNone/>
                      </a:pPr>
                      <a:r>
                        <a:rPr lang="en-GB" sz="1800" b="0" dirty="0">
                          <a:solidFill>
                            <a:srgbClr val="FF0000"/>
                          </a:solidFill>
                          <a:effectLst/>
                          <a:latin typeface="+mn-lt"/>
                          <a:ea typeface="Calibri" panose="020F0502020204030204" pitchFamily="34" charset="0"/>
                          <a:cs typeface="Times New Roman" panose="02020603050405020304" pitchFamily="18" charset="0"/>
                        </a:rPr>
                        <a:t>28,300 - 11,096</a:t>
                      </a:r>
                    </a:p>
                  </a:txBody>
                  <a:tcPr marL="68580" marR="68580" marT="0" marB="0"/>
                </a:tc>
                <a:extLst>
                  <a:ext uri="{0D108BD9-81ED-4DB2-BD59-A6C34878D82A}">
                    <a16:rowId xmlns:a16="http://schemas.microsoft.com/office/drawing/2014/main" val="1307158938"/>
                  </a:ext>
                </a:extLst>
              </a:tr>
              <a:tr h="370840">
                <a:tc>
                  <a:txBody>
                    <a:bodyPr/>
                    <a:lstStyle/>
                    <a:p>
                      <a:pPr algn="l">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Total of the balances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Times New Roman" panose="02020603050405020304" pitchFamily="18" charset="0"/>
                        </a:rPr>
                        <a:t>17,704</a:t>
                      </a:r>
                    </a:p>
                  </a:txBody>
                  <a:tcPr marL="68580" marR="68580" marT="0" marB="0"/>
                </a:tc>
                <a:tc>
                  <a:txBody>
                    <a:bodyPr/>
                    <a:lstStyle/>
                    <a:p>
                      <a:pPr algn="l">
                        <a:lnSpc>
                          <a:spcPct val="120000"/>
                        </a:lnSpc>
                        <a:spcBef>
                          <a:spcPts val="300"/>
                        </a:spcBef>
                        <a:spcAft>
                          <a:spcPts val="300"/>
                        </a:spcAft>
                        <a:buNone/>
                      </a:pPr>
                      <a:r>
                        <a:rPr lang="en-GB" sz="1800" b="0" dirty="0">
                          <a:solidFill>
                            <a:srgbClr val="FF0000"/>
                          </a:solidFill>
                          <a:effectLst/>
                          <a:latin typeface="+mn-lt"/>
                          <a:ea typeface="Calibri" panose="020F0502020204030204" pitchFamily="34" charset="0"/>
                          <a:cs typeface="Times New Roman" panose="02020603050405020304" pitchFamily="18" charset="0"/>
                        </a:rPr>
                        <a:t>2,761 + 1,422 + 3,995 + 6,622 + 2,904</a:t>
                      </a:r>
                    </a:p>
                  </a:txBody>
                  <a:tcPr marL="68580" marR="68580" marT="0" marB="0"/>
                </a:tc>
                <a:extLst>
                  <a:ext uri="{0D108BD9-81ED-4DB2-BD59-A6C34878D82A}">
                    <a16:rowId xmlns:a16="http://schemas.microsoft.com/office/drawing/2014/main" val="4083729018"/>
                  </a:ext>
                </a:extLst>
              </a:tr>
              <a:tr h="370840">
                <a:tc>
                  <a:txBody>
                    <a:bodyPr/>
                    <a:lstStyle/>
                    <a:p>
                      <a:pPr algn="l">
                        <a:lnSpc>
                          <a:spcPct val="120000"/>
                        </a:lnSpc>
                        <a:spcBef>
                          <a:spcPts val="300"/>
                        </a:spcBef>
                        <a:spcAft>
                          <a:spcPts val="300"/>
                        </a:spcAft>
                        <a:buNone/>
                      </a:pPr>
                      <a:r>
                        <a:rPr lang="en-GB" sz="1800">
                          <a:effectLst/>
                          <a:latin typeface="+mn-lt"/>
                          <a:ea typeface="Calibri" panose="020F0502020204030204" pitchFamily="34" charset="0"/>
                          <a:cs typeface="Arial" panose="020B0604020202020204" pitchFamily="34" charset="0"/>
                        </a:rPr>
                        <a:t>Difference</a:t>
                      </a:r>
                      <a:endParaRPr lang="en-GB" sz="18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Times New Roman" panose="02020603050405020304" pitchFamily="18" charset="0"/>
                        </a:rPr>
                        <a:t>500</a:t>
                      </a:r>
                    </a:p>
                  </a:txBody>
                  <a:tcPr marL="68580" marR="68580" marT="0" marB="0"/>
                </a:tc>
                <a:tc>
                  <a:txBody>
                    <a:bodyPr/>
                    <a:lstStyle/>
                    <a:p>
                      <a:pPr algn="l">
                        <a:lnSpc>
                          <a:spcPct val="120000"/>
                        </a:lnSpc>
                        <a:spcBef>
                          <a:spcPts val="300"/>
                        </a:spcBef>
                        <a:spcAft>
                          <a:spcPts val="300"/>
                        </a:spcAft>
                        <a:buNone/>
                      </a:pPr>
                      <a:r>
                        <a:rPr lang="en-GB" sz="1800" b="0" dirty="0">
                          <a:solidFill>
                            <a:srgbClr val="FF0000"/>
                          </a:solidFill>
                          <a:effectLst/>
                          <a:latin typeface="+mn-lt"/>
                          <a:ea typeface="Calibri" panose="020F0502020204030204" pitchFamily="34" charset="0"/>
                          <a:cs typeface="Times New Roman" panose="02020603050405020304" pitchFamily="18" charset="0"/>
                        </a:rPr>
                        <a:t>17,704 – 17,204</a:t>
                      </a:r>
                    </a:p>
                  </a:txBody>
                  <a:tcPr marL="68580" marR="68580" marT="0" marB="0"/>
                </a:tc>
                <a:extLst>
                  <a:ext uri="{0D108BD9-81ED-4DB2-BD59-A6C34878D82A}">
                    <a16:rowId xmlns:a16="http://schemas.microsoft.com/office/drawing/2014/main" val="1785361771"/>
                  </a:ext>
                </a:extLst>
              </a:tr>
            </a:tbl>
          </a:graphicData>
        </a:graphic>
      </p:graphicFrame>
    </p:spTree>
    <p:extLst>
      <p:ext uri="{BB962C8B-B14F-4D97-AF65-F5344CB8AC3E}">
        <p14:creationId xmlns:p14="http://schemas.microsoft.com/office/powerpoint/2010/main" val="3374177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6EF53B-0A4E-6FDB-0136-DA5F31A1B8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A69376-D2FE-8B0E-F14F-4D603CB61A30}"/>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45B386A9-D7E6-03F8-0ADD-FDBBE7348FAC}"/>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Which of the following errors could explain the difference caused between the PLCA and Payables Ledger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B669AC41-A9BC-EEDA-A8E8-D629EC2D9B60}"/>
              </a:ext>
            </a:extLst>
          </p:cNvPr>
          <p:cNvGraphicFramePr>
            <a:graphicFrameLocks noGrp="1"/>
          </p:cNvGraphicFramePr>
          <p:nvPr>
            <p:extLst>
              <p:ext uri="{D42A27DB-BD31-4B8C-83A1-F6EECF244321}">
                <p14:modId xmlns:p14="http://schemas.microsoft.com/office/powerpoint/2010/main" val="1767207792"/>
              </p:ext>
            </p:extLst>
          </p:nvPr>
        </p:nvGraphicFramePr>
        <p:xfrm>
          <a:off x="941717" y="3798833"/>
          <a:ext cx="5243423" cy="1483360"/>
        </p:xfrm>
        <a:graphic>
          <a:graphicData uri="http://schemas.openxmlformats.org/drawingml/2006/table">
            <a:tbl>
              <a:tblPr firstRow="1" bandRow="1">
                <a:tableStyleId>{93296810-A885-4BE3-A3E7-6D5BEEA58F35}</a:tableStyleId>
              </a:tblPr>
              <a:tblGrid>
                <a:gridCol w="4294517">
                  <a:extLst>
                    <a:ext uri="{9D8B030D-6E8A-4147-A177-3AD203B41FA5}">
                      <a16:colId xmlns:a16="http://schemas.microsoft.com/office/drawing/2014/main" val="4021337558"/>
                    </a:ext>
                  </a:extLst>
                </a:gridCol>
                <a:gridCol w="948906">
                  <a:extLst>
                    <a:ext uri="{9D8B030D-6E8A-4147-A177-3AD203B41FA5}">
                      <a16:colId xmlns:a16="http://schemas.microsoft.com/office/drawing/2014/main" val="1982232560"/>
                    </a:ext>
                  </a:extLst>
                </a:gridCol>
              </a:tblGrid>
              <a:tr h="370840">
                <a:tc>
                  <a:txBody>
                    <a:bodyPr/>
                    <a:lstStyle/>
                    <a:p>
                      <a:pPr algn="l"/>
                      <a:r>
                        <a:rPr lang="en-GB" sz="1800" dirty="0"/>
                        <a:t>Reconciliation Statement</a:t>
                      </a:r>
                      <a:endParaRPr lang="en-GB" sz="1800" dirty="0">
                        <a:latin typeface="+mn-lt"/>
                      </a:endParaRPr>
                    </a:p>
                  </a:txBody>
                  <a:tcPr/>
                </a:tc>
                <a:tc>
                  <a:txBody>
                    <a:bodyPr/>
                    <a:lstStyle/>
                    <a:p>
                      <a:pPr algn="l"/>
                      <a:r>
                        <a:rPr lang="en-GB" sz="1800" dirty="0"/>
                        <a:t>£</a:t>
                      </a:r>
                      <a:endParaRPr lang="en-GB" sz="1800" dirty="0">
                        <a:latin typeface="+mn-lt"/>
                      </a:endParaRPr>
                    </a:p>
                  </a:txBody>
                  <a:tcPr/>
                </a:tc>
                <a:extLst>
                  <a:ext uri="{0D108BD9-81ED-4DB2-BD59-A6C34878D82A}">
                    <a16:rowId xmlns:a16="http://schemas.microsoft.com/office/drawing/2014/main" val="1044036024"/>
                  </a:ext>
                </a:extLst>
              </a:tr>
              <a:tr h="370840">
                <a:tc>
                  <a:txBody>
                    <a:bodyPr/>
                    <a:lstStyle/>
                    <a:p>
                      <a:pPr algn="l">
                        <a:lnSpc>
                          <a:spcPct val="120000"/>
                        </a:lnSpc>
                        <a:spcBef>
                          <a:spcPts val="300"/>
                        </a:spcBef>
                        <a:spcAft>
                          <a:spcPts val="300"/>
                        </a:spcAft>
                        <a:buNone/>
                      </a:pPr>
                      <a:r>
                        <a:rPr lang="en-GB" sz="1800" dirty="0">
                          <a:effectLst/>
                        </a:rPr>
                        <a:t>Payables Ledger Control Account balance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17,204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7158938"/>
                  </a:ext>
                </a:extLst>
              </a:tr>
              <a:tr h="370840">
                <a:tc>
                  <a:txBody>
                    <a:bodyPr/>
                    <a:lstStyle/>
                    <a:p>
                      <a:pPr algn="l">
                        <a:lnSpc>
                          <a:spcPct val="120000"/>
                        </a:lnSpc>
                        <a:spcBef>
                          <a:spcPts val="300"/>
                        </a:spcBef>
                        <a:spcAft>
                          <a:spcPts val="300"/>
                        </a:spcAft>
                        <a:buNone/>
                      </a:pPr>
                      <a:r>
                        <a:rPr lang="en-GB" sz="1800" dirty="0">
                          <a:effectLst/>
                        </a:rPr>
                        <a:t>Total of the balances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17,704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3729018"/>
                  </a:ext>
                </a:extLst>
              </a:tr>
              <a:tr h="370840">
                <a:tc>
                  <a:txBody>
                    <a:bodyPr/>
                    <a:lstStyle/>
                    <a:p>
                      <a:pPr algn="l">
                        <a:lnSpc>
                          <a:spcPct val="120000"/>
                        </a:lnSpc>
                        <a:spcBef>
                          <a:spcPts val="300"/>
                        </a:spcBef>
                        <a:spcAft>
                          <a:spcPts val="300"/>
                        </a:spcAft>
                        <a:buNone/>
                      </a:pPr>
                      <a:r>
                        <a:rPr lang="en-GB" sz="1800" dirty="0">
                          <a:effectLst/>
                        </a:rPr>
                        <a:t>Difference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500</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5361771"/>
                  </a:ext>
                </a:extLst>
              </a:tr>
            </a:tbl>
          </a:graphicData>
        </a:graphic>
      </p:graphicFrame>
      <p:graphicFrame>
        <p:nvGraphicFramePr>
          <p:cNvPr id="6" name="Table 5">
            <a:extLst>
              <a:ext uri="{FF2B5EF4-FFF2-40B4-BE49-F238E27FC236}">
                <a16:creationId xmlns:a16="http://schemas.microsoft.com/office/drawing/2014/main" id="{3F2A78BE-2F94-CF5E-F999-8B6A5102F6C6}"/>
              </a:ext>
            </a:extLst>
          </p:cNvPr>
          <p:cNvGraphicFramePr>
            <a:graphicFrameLocks noGrp="1"/>
          </p:cNvGraphicFramePr>
          <p:nvPr>
            <p:extLst>
              <p:ext uri="{D42A27DB-BD31-4B8C-83A1-F6EECF244321}">
                <p14:modId xmlns:p14="http://schemas.microsoft.com/office/powerpoint/2010/main" val="265480714"/>
              </p:ext>
            </p:extLst>
          </p:nvPr>
        </p:nvGraphicFramePr>
        <p:xfrm>
          <a:off x="941717" y="1704198"/>
          <a:ext cx="10186358" cy="1854200"/>
        </p:xfrm>
        <a:graphic>
          <a:graphicData uri="http://schemas.openxmlformats.org/drawingml/2006/table">
            <a:tbl>
              <a:tblPr firstRow="1" bandRow="1">
                <a:tableStyleId>{5C22544A-7EE6-4342-B048-85BDC9FD1C3A}</a:tableStyleId>
              </a:tblPr>
              <a:tblGrid>
                <a:gridCol w="8952781">
                  <a:extLst>
                    <a:ext uri="{9D8B030D-6E8A-4147-A177-3AD203B41FA5}">
                      <a16:colId xmlns:a16="http://schemas.microsoft.com/office/drawing/2014/main" val="2491106763"/>
                    </a:ext>
                  </a:extLst>
                </a:gridCol>
                <a:gridCol w="1233577">
                  <a:extLst>
                    <a:ext uri="{9D8B030D-6E8A-4147-A177-3AD203B41FA5}">
                      <a16:colId xmlns:a16="http://schemas.microsoft.com/office/drawing/2014/main" val="340400522"/>
                    </a:ext>
                  </a:extLst>
                </a:gridCol>
              </a:tblGrid>
              <a:tr h="370840">
                <a:tc>
                  <a:txBody>
                    <a:bodyPr/>
                    <a:lstStyle/>
                    <a:p>
                      <a:r>
                        <a:rPr lang="en-GB" sz="1800" dirty="0">
                          <a:latin typeface="+mn-lt"/>
                        </a:rPr>
                        <a:t>Error</a:t>
                      </a:r>
                    </a:p>
                  </a:txBody>
                  <a:tcPr/>
                </a:tc>
                <a:tc>
                  <a:txBody>
                    <a:bodyPr/>
                    <a:lstStyle/>
                    <a:p>
                      <a:r>
                        <a:rPr lang="en-GB" sz="1800" dirty="0">
                          <a:latin typeface="+mn-lt"/>
                        </a:rPr>
                        <a:t>Yes/No</a:t>
                      </a:r>
                    </a:p>
                  </a:txBody>
                  <a:tcPr/>
                </a:tc>
                <a:extLst>
                  <a:ext uri="{0D108BD9-81ED-4DB2-BD59-A6C34878D82A}">
                    <a16:rowId xmlns:a16="http://schemas.microsoft.com/office/drawing/2014/main" val="3092310944"/>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Credit purchase has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endParaRPr lang="en-GB" sz="1800" dirty="0">
                        <a:solidFill>
                          <a:srgbClr val="FF0000"/>
                        </a:solidFill>
                        <a:latin typeface="+mn-lt"/>
                      </a:endParaRPr>
                    </a:p>
                  </a:txBody>
                  <a:tcPr/>
                </a:tc>
                <a:extLst>
                  <a:ext uri="{0D108BD9-81ED-4DB2-BD59-A6C34878D82A}">
                    <a16:rowId xmlns:a16="http://schemas.microsoft.com/office/drawing/2014/main" val="86207615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PLCA.</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endParaRPr lang="en-GB" sz="1800" dirty="0">
                        <a:solidFill>
                          <a:srgbClr val="FF0000"/>
                        </a:solidFill>
                        <a:latin typeface="+mn-lt"/>
                      </a:endParaRPr>
                    </a:p>
                  </a:txBody>
                  <a:tcPr/>
                </a:tc>
                <a:extLst>
                  <a:ext uri="{0D108BD9-81ED-4DB2-BD59-A6C34878D82A}">
                    <a16:rowId xmlns:a16="http://schemas.microsoft.com/office/drawing/2014/main" val="1027733889"/>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endParaRPr lang="en-GB" sz="1800" dirty="0">
                        <a:solidFill>
                          <a:srgbClr val="FF0000"/>
                        </a:solidFill>
                        <a:latin typeface="+mn-lt"/>
                      </a:endParaRPr>
                    </a:p>
                  </a:txBody>
                  <a:tcPr/>
                </a:tc>
                <a:extLst>
                  <a:ext uri="{0D108BD9-81ED-4DB2-BD59-A6C34878D82A}">
                    <a16:rowId xmlns:a16="http://schemas.microsoft.com/office/drawing/2014/main" val="239621687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Purchase return entered as a credit in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endParaRPr lang="en-GB" sz="1800" dirty="0">
                        <a:solidFill>
                          <a:srgbClr val="FF0000"/>
                        </a:solidFill>
                        <a:latin typeface="+mn-lt"/>
                      </a:endParaRPr>
                    </a:p>
                  </a:txBody>
                  <a:tcPr/>
                </a:tc>
                <a:extLst>
                  <a:ext uri="{0D108BD9-81ED-4DB2-BD59-A6C34878D82A}">
                    <a16:rowId xmlns:a16="http://schemas.microsoft.com/office/drawing/2014/main" val="900517544"/>
                  </a:ext>
                </a:extLst>
              </a:tr>
            </a:tbl>
          </a:graphicData>
        </a:graphic>
      </p:graphicFrame>
    </p:spTree>
    <p:extLst>
      <p:ext uri="{BB962C8B-B14F-4D97-AF65-F5344CB8AC3E}">
        <p14:creationId xmlns:p14="http://schemas.microsoft.com/office/powerpoint/2010/main" val="2014710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CA171B-08D3-096A-2F36-965DBB16D7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91BF1F-CDC0-7759-ADFE-18DA6AD105FC}"/>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0825E99C-6E80-95BA-309E-54D265B9F2D3}"/>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Which of the following errors could explain the difference caused between the PLCA and Payables Ledger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300" b="1" u="sng" dirty="0">
              <a:solidFill>
                <a:srgbClr val="FFC000"/>
              </a:solidFill>
              <a:latin typeface="Montserrat" pitchFamily="2" charset="77"/>
            </a:endParaRPr>
          </a:p>
          <a:p>
            <a:pPr marL="0" indent="0">
              <a:buNone/>
            </a:pPr>
            <a:r>
              <a:rPr lang="en-US" sz="1800" b="1" u="sng" dirty="0">
                <a:solidFill>
                  <a:srgbClr val="FFC000"/>
                </a:solidFill>
                <a:latin typeface="Montserrat" pitchFamily="2" charset="77"/>
              </a:rPr>
              <a:t>PL is higher than PLCA so either Decrease PL balance or Increase PLCA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511F1D8F-923C-F72F-23E8-E517D93947B8}"/>
              </a:ext>
            </a:extLst>
          </p:cNvPr>
          <p:cNvGraphicFramePr>
            <a:graphicFrameLocks noGrp="1"/>
          </p:cNvGraphicFramePr>
          <p:nvPr/>
        </p:nvGraphicFramePr>
        <p:xfrm>
          <a:off x="941717" y="3798833"/>
          <a:ext cx="5243423" cy="1483360"/>
        </p:xfrm>
        <a:graphic>
          <a:graphicData uri="http://schemas.openxmlformats.org/drawingml/2006/table">
            <a:tbl>
              <a:tblPr firstRow="1" bandRow="1">
                <a:tableStyleId>{93296810-A885-4BE3-A3E7-6D5BEEA58F35}</a:tableStyleId>
              </a:tblPr>
              <a:tblGrid>
                <a:gridCol w="4294517">
                  <a:extLst>
                    <a:ext uri="{9D8B030D-6E8A-4147-A177-3AD203B41FA5}">
                      <a16:colId xmlns:a16="http://schemas.microsoft.com/office/drawing/2014/main" val="4021337558"/>
                    </a:ext>
                  </a:extLst>
                </a:gridCol>
                <a:gridCol w="948906">
                  <a:extLst>
                    <a:ext uri="{9D8B030D-6E8A-4147-A177-3AD203B41FA5}">
                      <a16:colId xmlns:a16="http://schemas.microsoft.com/office/drawing/2014/main" val="1982232560"/>
                    </a:ext>
                  </a:extLst>
                </a:gridCol>
              </a:tblGrid>
              <a:tr h="370840">
                <a:tc>
                  <a:txBody>
                    <a:bodyPr/>
                    <a:lstStyle/>
                    <a:p>
                      <a:pPr algn="l"/>
                      <a:r>
                        <a:rPr lang="en-GB" sz="1800" dirty="0"/>
                        <a:t>Reconciliation Statement</a:t>
                      </a:r>
                      <a:endParaRPr lang="en-GB" sz="1800" dirty="0">
                        <a:latin typeface="+mn-lt"/>
                      </a:endParaRPr>
                    </a:p>
                  </a:txBody>
                  <a:tcPr/>
                </a:tc>
                <a:tc>
                  <a:txBody>
                    <a:bodyPr/>
                    <a:lstStyle/>
                    <a:p>
                      <a:pPr algn="l"/>
                      <a:r>
                        <a:rPr lang="en-GB" sz="1800" dirty="0"/>
                        <a:t>£</a:t>
                      </a:r>
                      <a:endParaRPr lang="en-GB" sz="1800" dirty="0">
                        <a:latin typeface="+mn-lt"/>
                      </a:endParaRPr>
                    </a:p>
                  </a:txBody>
                  <a:tcPr/>
                </a:tc>
                <a:extLst>
                  <a:ext uri="{0D108BD9-81ED-4DB2-BD59-A6C34878D82A}">
                    <a16:rowId xmlns:a16="http://schemas.microsoft.com/office/drawing/2014/main" val="1044036024"/>
                  </a:ext>
                </a:extLst>
              </a:tr>
              <a:tr h="370840">
                <a:tc>
                  <a:txBody>
                    <a:bodyPr/>
                    <a:lstStyle/>
                    <a:p>
                      <a:pPr algn="l">
                        <a:lnSpc>
                          <a:spcPct val="120000"/>
                        </a:lnSpc>
                        <a:spcBef>
                          <a:spcPts val="300"/>
                        </a:spcBef>
                        <a:spcAft>
                          <a:spcPts val="300"/>
                        </a:spcAft>
                        <a:buNone/>
                      </a:pPr>
                      <a:r>
                        <a:rPr lang="en-GB" sz="1800" dirty="0">
                          <a:effectLst/>
                        </a:rPr>
                        <a:t>Payables Ledger Control Account balance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17,204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7158938"/>
                  </a:ext>
                </a:extLst>
              </a:tr>
              <a:tr h="370840">
                <a:tc>
                  <a:txBody>
                    <a:bodyPr/>
                    <a:lstStyle/>
                    <a:p>
                      <a:pPr algn="l">
                        <a:lnSpc>
                          <a:spcPct val="120000"/>
                        </a:lnSpc>
                        <a:spcBef>
                          <a:spcPts val="300"/>
                        </a:spcBef>
                        <a:spcAft>
                          <a:spcPts val="300"/>
                        </a:spcAft>
                        <a:buNone/>
                      </a:pPr>
                      <a:r>
                        <a:rPr lang="en-GB" sz="1800" dirty="0">
                          <a:effectLst/>
                        </a:rPr>
                        <a:t>Total of the balances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17,704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3729018"/>
                  </a:ext>
                </a:extLst>
              </a:tr>
              <a:tr h="370840">
                <a:tc>
                  <a:txBody>
                    <a:bodyPr/>
                    <a:lstStyle/>
                    <a:p>
                      <a:pPr algn="l">
                        <a:lnSpc>
                          <a:spcPct val="120000"/>
                        </a:lnSpc>
                        <a:spcBef>
                          <a:spcPts val="300"/>
                        </a:spcBef>
                        <a:spcAft>
                          <a:spcPts val="300"/>
                        </a:spcAft>
                        <a:buNone/>
                      </a:pPr>
                      <a:r>
                        <a:rPr lang="en-GB" sz="1800" dirty="0">
                          <a:effectLst/>
                        </a:rPr>
                        <a:t>Difference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500</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5361771"/>
                  </a:ext>
                </a:extLst>
              </a:tr>
            </a:tbl>
          </a:graphicData>
        </a:graphic>
      </p:graphicFrame>
      <p:graphicFrame>
        <p:nvGraphicFramePr>
          <p:cNvPr id="6" name="Table 5">
            <a:extLst>
              <a:ext uri="{FF2B5EF4-FFF2-40B4-BE49-F238E27FC236}">
                <a16:creationId xmlns:a16="http://schemas.microsoft.com/office/drawing/2014/main" id="{CDA0B270-F753-23EC-E7A1-38D7136BC7AD}"/>
              </a:ext>
            </a:extLst>
          </p:cNvPr>
          <p:cNvGraphicFramePr>
            <a:graphicFrameLocks noGrp="1"/>
          </p:cNvGraphicFramePr>
          <p:nvPr>
            <p:extLst>
              <p:ext uri="{D42A27DB-BD31-4B8C-83A1-F6EECF244321}">
                <p14:modId xmlns:p14="http://schemas.microsoft.com/office/powerpoint/2010/main" val="1231227033"/>
              </p:ext>
            </p:extLst>
          </p:nvPr>
        </p:nvGraphicFramePr>
        <p:xfrm>
          <a:off x="941717" y="1704198"/>
          <a:ext cx="10186358" cy="1854200"/>
        </p:xfrm>
        <a:graphic>
          <a:graphicData uri="http://schemas.openxmlformats.org/drawingml/2006/table">
            <a:tbl>
              <a:tblPr firstRow="1" bandRow="1">
                <a:tableStyleId>{5C22544A-7EE6-4342-B048-85BDC9FD1C3A}</a:tableStyleId>
              </a:tblPr>
              <a:tblGrid>
                <a:gridCol w="8952781">
                  <a:extLst>
                    <a:ext uri="{9D8B030D-6E8A-4147-A177-3AD203B41FA5}">
                      <a16:colId xmlns:a16="http://schemas.microsoft.com/office/drawing/2014/main" val="2491106763"/>
                    </a:ext>
                  </a:extLst>
                </a:gridCol>
                <a:gridCol w="1233577">
                  <a:extLst>
                    <a:ext uri="{9D8B030D-6E8A-4147-A177-3AD203B41FA5}">
                      <a16:colId xmlns:a16="http://schemas.microsoft.com/office/drawing/2014/main" val="340400522"/>
                    </a:ext>
                  </a:extLst>
                </a:gridCol>
              </a:tblGrid>
              <a:tr h="370840">
                <a:tc>
                  <a:txBody>
                    <a:bodyPr/>
                    <a:lstStyle/>
                    <a:p>
                      <a:r>
                        <a:rPr lang="en-GB" sz="1800" dirty="0">
                          <a:latin typeface="+mn-lt"/>
                        </a:rPr>
                        <a:t>Error</a:t>
                      </a:r>
                    </a:p>
                  </a:txBody>
                  <a:tcPr/>
                </a:tc>
                <a:tc>
                  <a:txBody>
                    <a:bodyPr/>
                    <a:lstStyle/>
                    <a:p>
                      <a:r>
                        <a:rPr lang="en-GB" sz="1800" dirty="0">
                          <a:latin typeface="+mn-lt"/>
                        </a:rPr>
                        <a:t>Yes/No</a:t>
                      </a:r>
                    </a:p>
                  </a:txBody>
                  <a:tcPr/>
                </a:tc>
                <a:extLst>
                  <a:ext uri="{0D108BD9-81ED-4DB2-BD59-A6C34878D82A}">
                    <a16:rowId xmlns:a16="http://schemas.microsoft.com/office/drawing/2014/main" val="3092310944"/>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Credit purchase has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207615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PLCA.</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7733889"/>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621687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Purchase return entered as a credit in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0517544"/>
                  </a:ext>
                </a:extLst>
              </a:tr>
            </a:tbl>
          </a:graphicData>
        </a:graphic>
      </p:graphicFrame>
    </p:spTree>
    <p:extLst>
      <p:ext uri="{BB962C8B-B14F-4D97-AF65-F5344CB8AC3E}">
        <p14:creationId xmlns:p14="http://schemas.microsoft.com/office/powerpoint/2010/main" val="3508629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D5DA68-0F3D-FA63-27F9-A9A3F9E934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7FBA2F-AF3B-70C2-E877-0596CBF9D85D}"/>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602AD9F3-0470-9F21-8115-951CA87AAFE4}"/>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Which of the following errors could explain the difference caused between the PLCA and Payables Ledger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300" b="1" u="sng" dirty="0">
              <a:solidFill>
                <a:srgbClr val="FFC000"/>
              </a:solidFill>
              <a:latin typeface="Montserrat" pitchFamily="2" charset="77"/>
            </a:endParaRPr>
          </a:p>
          <a:p>
            <a:pPr marL="0" indent="0">
              <a:buNone/>
            </a:pPr>
            <a:r>
              <a:rPr lang="en-US" sz="1800" b="1" u="sng" dirty="0">
                <a:solidFill>
                  <a:srgbClr val="FFC000"/>
                </a:solidFill>
                <a:latin typeface="Montserrat" pitchFamily="2" charset="77"/>
              </a:rPr>
              <a:t>PL is higher than PLCA so either Decrease PL balance or Increase PLCA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DF748FD9-E7D5-B2AA-6EEA-F16FDDA3A486}"/>
              </a:ext>
            </a:extLst>
          </p:cNvPr>
          <p:cNvGraphicFramePr>
            <a:graphicFrameLocks noGrp="1"/>
          </p:cNvGraphicFramePr>
          <p:nvPr/>
        </p:nvGraphicFramePr>
        <p:xfrm>
          <a:off x="941717" y="3798833"/>
          <a:ext cx="5243423" cy="1483360"/>
        </p:xfrm>
        <a:graphic>
          <a:graphicData uri="http://schemas.openxmlformats.org/drawingml/2006/table">
            <a:tbl>
              <a:tblPr firstRow="1" bandRow="1">
                <a:tableStyleId>{93296810-A885-4BE3-A3E7-6D5BEEA58F35}</a:tableStyleId>
              </a:tblPr>
              <a:tblGrid>
                <a:gridCol w="4294517">
                  <a:extLst>
                    <a:ext uri="{9D8B030D-6E8A-4147-A177-3AD203B41FA5}">
                      <a16:colId xmlns:a16="http://schemas.microsoft.com/office/drawing/2014/main" val="4021337558"/>
                    </a:ext>
                  </a:extLst>
                </a:gridCol>
                <a:gridCol w="948906">
                  <a:extLst>
                    <a:ext uri="{9D8B030D-6E8A-4147-A177-3AD203B41FA5}">
                      <a16:colId xmlns:a16="http://schemas.microsoft.com/office/drawing/2014/main" val="1982232560"/>
                    </a:ext>
                  </a:extLst>
                </a:gridCol>
              </a:tblGrid>
              <a:tr h="370840">
                <a:tc>
                  <a:txBody>
                    <a:bodyPr/>
                    <a:lstStyle/>
                    <a:p>
                      <a:pPr algn="l"/>
                      <a:r>
                        <a:rPr lang="en-GB" sz="1800" dirty="0"/>
                        <a:t>Reconciliation Statement</a:t>
                      </a:r>
                      <a:endParaRPr lang="en-GB" sz="1800" dirty="0">
                        <a:latin typeface="+mn-lt"/>
                      </a:endParaRPr>
                    </a:p>
                  </a:txBody>
                  <a:tcPr/>
                </a:tc>
                <a:tc>
                  <a:txBody>
                    <a:bodyPr/>
                    <a:lstStyle/>
                    <a:p>
                      <a:pPr algn="l"/>
                      <a:r>
                        <a:rPr lang="en-GB" sz="1800" dirty="0"/>
                        <a:t>£</a:t>
                      </a:r>
                      <a:endParaRPr lang="en-GB" sz="1800" dirty="0">
                        <a:latin typeface="+mn-lt"/>
                      </a:endParaRPr>
                    </a:p>
                  </a:txBody>
                  <a:tcPr/>
                </a:tc>
                <a:extLst>
                  <a:ext uri="{0D108BD9-81ED-4DB2-BD59-A6C34878D82A}">
                    <a16:rowId xmlns:a16="http://schemas.microsoft.com/office/drawing/2014/main" val="1044036024"/>
                  </a:ext>
                </a:extLst>
              </a:tr>
              <a:tr h="370840">
                <a:tc>
                  <a:txBody>
                    <a:bodyPr/>
                    <a:lstStyle/>
                    <a:p>
                      <a:pPr algn="l">
                        <a:lnSpc>
                          <a:spcPct val="120000"/>
                        </a:lnSpc>
                        <a:spcBef>
                          <a:spcPts val="300"/>
                        </a:spcBef>
                        <a:spcAft>
                          <a:spcPts val="300"/>
                        </a:spcAft>
                        <a:buNone/>
                      </a:pPr>
                      <a:r>
                        <a:rPr lang="en-GB" sz="1800" dirty="0">
                          <a:effectLst/>
                        </a:rPr>
                        <a:t>Payables Ledger Control Account balance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17,204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7158938"/>
                  </a:ext>
                </a:extLst>
              </a:tr>
              <a:tr h="370840">
                <a:tc>
                  <a:txBody>
                    <a:bodyPr/>
                    <a:lstStyle/>
                    <a:p>
                      <a:pPr algn="l">
                        <a:lnSpc>
                          <a:spcPct val="120000"/>
                        </a:lnSpc>
                        <a:spcBef>
                          <a:spcPts val="300"/>
                        </a:spcBef>
                        <a:spcAft>
                          <a:spcPts val="300"/>
                        </a:spcAft>
                        <a:buNone/>
                      </a:pPr>
                      <a:r>
                        <a:rPr lang="en-GB" sz="1800" dirty="0">
                          <a:effectLst/>
                        </a:rPr>
                        <a:t>Total of the balances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17,704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3729018"/>
                  </a:ext>
                </a:extLst>
              </a:tr>
              <a:tr h="370840">
                <a:tc>
                  <a:txBody>
                    <a:bodyPr/>
                    <a:lstStyle/>
                    <a:p>
                      <a:pPr algn="l">
                        <a:lnSpc>
                          <a:spcPct val="120000"/>
                        </a:lnSpc>
                        <a:spcBef>
                          <a:spcPts val="300"/>
                        </a:spcBef>
                        <a:spcAft>
                          <a:spcPts val="300"/>
                        </a:spcAft>
                        <a:buNone/>
                      </a:pPr>
                      <a:r>
                        <a:rPr lang="en-GB" sz="1800" dirty="0">
                          <a:effectLst/>
                        </a:rPr>
                        <a:t>Difference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500</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5361771"/>
                  </a:ext>
                </a:extLst>
              </a:tr>
            </a:tbl>
          </a:graphicData>
        </a:graphic>
      </p:graphicFrame>
      <p:graphicFrame>
        <p:nvGraphicFramePr>
          <p:cNvPr id="6" name="Table 5">
            <a:extLst>
              <a:ext uri="{FF2B5EF4-FFF2-40B4-BE49-F238E27FC236}">
                <a16:creationId xmlns:a16="http://schemas.microsoft.com/office/drawing/2014/main" id="{DBA5FC87-9AA1-6013-3665-EFF687B3075F}"/>
              </a:ext>
            </a:extLst>
          </p:cNvPr>
          <p:cNvGraphicFramePr>
            <a:graphicFrameLocks noGrp="1"/>
          </p:cNvGraphicFramePr>
          <p:nvPr/>
        </p:nvGraphicFramePr>
        <p:xfrm>
          <a:off x="941717" y="1704198"/>
          <a:ext cx="10186358" cy="1854200"/>
        </p:xfrm>
        <a:graphic>
          <a:graphicData uri="http://schemas.openxmlformats.org/drawingml/2006/table">
            <a:tbl>
              <a:tblPr firstRow="1" bandRow="1">
                <a:tableStyleId>{5C22544A-7EE6-4342-B048-85BDC9FD1C3A}</a:tableStyleId>
              </a:tblPr>
              <a:tblGrid>
                <a:gridCol w="8952781">
                  <a:extLst>
                    <a:ext uri="{9D8B030D-6E8A-4147-A177-3AD203B41FA5}">
                      <a16:colId xmlns:a16="http://schemas.microsoft.com/office/drawing/2014/main" val="2491106763"/>
                    </a:ext>
                  </a:extLst>
                </a:gridCol>
                <a:gridCol w="1233577">
                  <a:extLst>
                    <a:ext uri="{9D8B030D-6E8A-4147-A177-3AD203B41FA5}">
                      <a16:colId xmlns:a16="http://schemas.microsoft.com/office/drawing/2014/main" val="340400522"/>
                    </a:ext>
                  </a:extLst>
                </a:gridCol>
              </a:tblGrid>
              <a:tr h="370840">
                <a:tc>
                  <a:txBody>
                    <a:bodyPr/>
                    <a:lstStyle/>
                    <a:p>
                      <a:r>
                        <a:rPr lang="en-GB" sz="1800" dirty="0">
                          <a:latin typeface="+mn-lt"/>
                        </a:rPr>
                        <a:t>Error</a:t>
                      </a:r>
                    </a:p>
                  </a:txBody>
                  <a:tcPr/>
                </a:tc>
                <a:tc>
                  <a:txBody>
                    <a:bodyPr/>
                    <a:lstStyle/>
                    <a:p>
                      <a:r>
                        <a:rPr lang="en-GB" sz="1800" dirty="0">
                          <a:latin typeface="+mn-lt"/>
                        </a:rPr>
                        <a:t>Yes/No</a:t>
                      </a:r>
                    </a:p>
                  </a:txBody>
                  <a:tcPr/>
                </a:tc>
                <a:extLst>
                  <a:ext uri="{0D108BD9-81ED-4DB2-BD59-A6C34878D82A}">
                    <a16:rowId xmlns:a16="http://schemas.microsoft.com/office/drawing/2014/main" val="3092310944"/>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Credit purchase has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Arial" panose="020B0604020202020204" pitchFamily="34" charset="0"/>
                        </a:rPr>
                        <a:t>No</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207615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PLCA.</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7733889"/>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621687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Purchase return entered as a credit in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0517544"/>
                  </a:ext>
                </a:extLst>
              </a:tr>
            </a:tbl>
          </a:graphicData>
        </a:graphic>
      </p:graphicFrame>
    </p:spTree>
    <p:extLst>
      <p:ext uri="{BB962C8B-B14F-4D97-AF65-F5344CB8AC3E}">
        <p14:creationId xmlns:p14="http://schemas.microsoft.com/office/powerpoint/2010/main" val="3111960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CA1CBA-8F06-EDED-2248-92C4DAE354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BB3DD-68C1-5AD8-5688-B3F47ADBC1F5}"/>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D07C841E-7D77-CA60-2988-91F50CB0E534}"/>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Which of the following errors could explain the difference caused between the PLCA and Payables Ledger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300" b="1" u="sng" dirty="0">
              <a:solidFill>
                <a:srgbClr val="FFC000"/>
              </a:solidFill>
              <a:latin typeface="Montserrat" pitchFamily="2" charset="77"/>
            </a:endParaRPr>
          </a:p>
          <a:p>
            <a:pPr marL="0" indent="0">
              <a:buNone/>
            </a:pPr>
            <a:r>
              <a:rPr lang="en-US" sz="1800" b="1" u="sng" dirty="0">
                <a:solidFill>
                  <a:srgbClr val="FFC000"/>
                </a:solidFill>
                <a:latin typeface="Montserrat" pitchFamily="2" charset="77"/>
              </a:rPr>
              <a:t>PL is higher than PLCA so either Decrease PL balance or Increase PLCA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E050BBC2-F178-36B8-3E7E-441BDA01A60A}"/>
              </a:ext>
            </a:extLst>
          </p:cNvPr>
          <p:cNvGraphicFramePr>
            <a:graphicFrameLocks noGrp="1"/>
          </p:cNvGraphicFramePr>
          <p:nvPr/>
        </p:nvGraphicFramePr>
        <p:xfrm>
          <a:off x="941717" y="3798833"/>
          <a:ext cx="5243423" cy="1483360"/>
        </p:xfrm>
        <a:graphic>
          <a:graphicData uri="http://schemas.openxmlformats.org/drawingml/2006/table">
            <a:tbl>
              <a:tblPr firstRow="1" bandRow="1">
                <a:tableStyleId>{93296810-A885-4BE3-A3E7-6D5BEEA58F35}</a:tableStyleId>
              </a:tblPr>
              <a:tblGrid>
                <a:gridCol w="4294517">
                  <a:extLst>
                    <a:ext uri="{9D8B030D-6E8A-4147-A177-3AD203B41FA5}">
                      <a16:colId xmlns:a16="http://schemas.microsoft.com/office/drawing/2014/main" val="4021337558"/>
                    </a:ext>
                  </a:extLst>
                </a:gridCol>
                <a:gridCol w="948906">
                  <a:extLst>
                    <a:ext uri="{9D8B030D-6E8A-4147-A177-3AD203B41FA5}">
                      <a16:colId xmlns:a16="http://schemas.microsoft.com/office/drawing/2014/main" val="1982232560"/>
                    </a:ext>
                  </a:extLst>
                </a:gridCol>
              </a:tblGrid>
              <a:tr h="370840">
                <a:tc>
                  <a:txBody>
                    <a:bodyPr/>
                    <a:lstStyle/>
                    <a:p>
                      <a:pPr algn="l"/>
                      <a:r>
                        <a:rPr lang="en-GB" sz="1800" dirty="0"/>
                        <a:t>Reconciliation Statement</a:t>
                      </a:r>
                      <a:endParaRPr lang="en-GB" sz="1800" dirty="0">
                        <a:latin typeface="+mn-lt"/>
                      </a:endParaRPr>
                    </a:p>
                  </a:txBody>
                  <a:tcPr/>
                </a:tc>
                <a:tc>
                  <a:txBody>
                    <a:bodyPr/>
                    <a:lstStyle/>
                    <a:p>
                      <a:pPr algn="l"/>
                      <a:r>
                        <a:rPr lang="en-GB" sz="1800" dirty="0"/>
                        <a:t>£</a:t>
                      </a:r>
                      <a:endParaRPr lang="en-GB" sz="1800" dirty="0">
                        <a:latin typeface="+mn-lt"/>
                      </a:endParaRPr>
                    </a:p>
                  </a:txBody>
                  <a:tcPr/>
                </a:tc>
                <a:extLst>
                  <a:ext uri="{0D108BD9-81ED-4DB2-BD59-A6C34878D82A}">
                    <a16:rowId xmlns:a16="http://schemas.microsoft.com/office/drawing/2014/main" val="1044036024"/>
                  </a:ext>
                </a:extLst>
              </a:tr>
              <a:tr h="370840">
                <a:tc>
                  <a:txBody>
                    <a:bodyPr/>
                    <a:lstStyle/>
                    <a:p>
                      <a:pPr algn="l">
                        <a:lnSpc>
                          <a:spcPct val="120000"/>
                        </a:lnSpc>
                        <a:spcBef>
                          <a:spcPts val="300"/>
                        </a:spcBef>
                        <a:spcAft>
                          <a:spcPts val="300"/>
                        </a:spcAft>
                        <a:buNone/>
                      </a:pPr>
                      <a:r>
                        <a:rPr lang="en-GB" sz="1800" dirty="0">
                          <a:effectLst/>
                        </a:rPr>
                        <a:t>Payables Ledger Control Account balance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17,204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7158938"/>
                  </a:ext>
                </a:extLst>
              </a:tr>
              <a:tr h="370840">
                <a:tc>
                  <a:txBody>
                    <a:bodyPr/>
                    <a:lstStyle/>
                    <a:p>
                      <a:pPr algn="l">
                        <a:lnSpc>
                          <a:spcPct val="120000"/>
                        </a:lnSpc>
                        <a:spcBef>
                          <a:spcPts val="300"/>
                        </a:spcBef>
                        <a:spcAft>
                          <a:spcPts val="300"/>
                        </a:spcAft>
                        <a:buNone/>
                      </a:pPr>
                      <a:r>
                        <a:rPr lang="en-GB" sz="1800" dirty="0">
                          <a:effectLst/>
                        </a:rPr>
                        <a:t>Total of the balances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17,704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3729018"/>
                  </a:ext>
                </a:extLst>
              </a:tr>
              <a:tr h="370840">
                <a:tc>
                  <a:txBody>
                    <a:bodyPr/>
                    <a:lstStyle/>
                    <a:p>
                      <a:pPr algn="l">
                        <a:lnSpc>
                          <a:spcPct val="120000"/>
                        </a:lnSpc>
                        <a:spcBef>
                          <a:spcPts val="300"/>
                        </a:spcBef>
                        <a:spcAft>
                          <a:spcPts val="300"/>
                        </a:spcAft>
                        <a:buNone/>
                      </a:pPr>
                      <a:r>
                        <a:rPr lang="en-GB" sz="1800" dirty="0">
                          <a:effectLst/>
                        </a:rPr>
                        <a:t>Difference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500</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5361771"/>
                  </a:ext>
                </a:extLst>
              </a:tr>
            </a:tbl>
          </a:graphicData>
        </a:graphic>
      </p:graphicFrame>
      <p:graphicFrame>
        <p:nvGraphicFramePr>
          <p:cNvPr id="6" name="Table 5">
            <a:extLst>
              <a:ext uri="{FF2B5EF4-FFF2-40B4-BE49-F238E27FC236}">
                <a16:creationId xmlns:a16="http://schemas.microsoft.com/office/drawing/2014/main" id="{F122C7DB-89E8-D50D-532E-C7FD885C0941}"/>
              </a:ext>
            </a:extLst>
          </p:cNvPr>
          <p:cNvGraphicFramePr>
            <a:graphicFrameLocks noGrp="1"/>
          </p:cNvGraphicFramePr>
          <p:nvPr>
            <p:extLst>
              <p:ext uri="{D42A27DB-BD31-4B8C-83A1-F6EECF244321}">
                <p14:modId xmlns:p14="http://schemas.microsoft.com/office/powerpoint/2010/main" val="3753836475"/>
              </p:ext>
            </p:extLst>
          </p:nvPr>
        </p:nvGraphicFramePr>
        <p:xfrm>
          <a:off x="941717" y="1704198"/>
          <a:ext cx="10186358" cy="1854200"/>
        </p:xfrm>
        <a:graphic>
          <a:graphicData uri="http://schemas.openxmlformats.org/drawingml/2006/table">
            <a:tbl>
              <a:tblPr firstRow="1" bandRow="1">
                <a:tableStyleId>{5C22544A-7EE6-4342-B048-85BDC9FD1C3A}</a:tableStyleId>
              </a:tblPr>
              <a:tblGrid>
                <a:gridCol w="8952781">
                  <a:extLst>
                    <a:ext uri="{9D8B030D-6E8A-4147-A177-3AD203B41FA5}">
                      <a16:colId xmlns:a16="http://schemas.microsoft.com/office/drawing/2014/main" val="2491106763"/>
                    </a:ext>
                  </a:extLst>
                </a:gridCol>
                <a:gridCol w="1233577">
                  <a:extLst>
                    <a:ext uri="{9D8B030D-6E8A-4147-A177-3AD203B41FA5}">
                      <a16:colId xmlns:a16="http://schemas.microsoft.com/office/drawing/2014/main" val="340400522"/>
                    </a:ext>
                  </a:extLst>
                </a:gridCol>
              </a:tblGrid>
              <a:tr h="370840">
                <a:tc>
                  <a:txBody>
                    <a:bodyPr/>
                    <a:lstStyle/>
                    <a:p>
                      <a:r>
                        <a:rPr lang="en-GB" sz="1800" dirty="0">
                          <a:latin typeface="+mn-lt"/>
                        </a:rPr>
                        <a:t>Error</a:t>
                      </a:r>
                    </a:p>
                  </a:txBody>
                  <a:tcPr/>
                </a:tc>
                <a:tc>
                  <a:txBody>
                    <a:bodyPr/>
                    <a:lstStyle/>
                    <a:p>
                      <a:r>
                        <a:rPr lang="en-GB" sz="1800" dirty="0">
                          <a:latin typeface="+mn-lt"/>
                        </a:rPr>
                        <a:t>Yes/No</a:t>
                      </a:r>
                    </a:p>
                  </a:txBody>
                  <a:tcPr/>
                </a:tc>
                <a:extLst>
                  <a:ext uri="{0D108BD9-81ED-4DB2-BD59-A6C34878D82A}">
                    <a16:rowId xmlns:a16="http://schemas.microsoft.com/office/drawing/2014/main" val="3092310944"/>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Credit purchase has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Times New Roman" panose="02020603050405020304" pitchFamily="18" charset="0"/>
                        </a:rPr>
                        <a:t>No</a:t>
                      </a:r>
                    </a:p>
                  </a:txBody>
                  <a:tcPr marL="68580" marR="68580" marT="0" marB="0"/>
                </a:tc>
                <a:extLst>
                  <a:ext uri="{0D108BD9-81ED-4DB2-BD59-A6C34878D82A}">
                    <a16:rowId xmlns:a16="http://schemas.microsoft.com/office/drawing/2014/main" val="86207615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PLCA.</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Arial" panose="020B0604020202020204" pitchFamily="34" charset="0"/>
                        </a:rPr>
                        <a:t>No</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7733889"/>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621687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Purchase return entered as a credit in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0517544"/>
                  </a:ext>
                </a:extLst>
              </a:tr>
            </a:tbl>
          </a:graphicData>
        </a:graphic>
      </p:graphicFrame>
    </p:spTree>
    <p:extLst>
      <p:ext uri="{BB962C8B-B14F-4D97-AF65-F5344CB8AC3E}">
        <p14:creationId xmlns:p14="http://schemas.microsoft.com/office/powerpoint/2010/main" val="3558072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8C61B0-624B-71DE-9821-63F77D447E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41058-7F78-7492-E6EB-1352622C4B4F}"/>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E9C990CB-726D-94A2-48F8-21D0378CCBC1}"/>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Which of the following errors could explain the difference caused between the PLCA and Payables Ledger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300" b="1" u="sng" dirty="0">
              <a:solidFill>
                <a:srgbClr val="FFC000"/>
              </a:solidFill>
              <a:latin typeface="Montserrat" pitchFamily="2" charset="77"/>
            </a:endParaRPr>
          </a:p>
          <a:p>
            <a:pPr marL="0" indent="0">
              <a:buNone/>
            </a:pPr>
            <a:r>
              <a:rPr lang="en-US" sz="1800" b="1" u="sng" dirty="0">
                <a:solidFill>
                  <a:srgbClr val="FFC000"/>
                </a:solidFill>
                <a:latin typeface="Montserrat" pitchFamily="2" charset="77"/>
              </a:rPr>
              <a:t>PL is higher than PLCA so either Decrease PL balance or Increase PLCA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292EB64B-93FE-BD34-C4CE-322D80A67C47}"/>
              </a:ext>
            </a:extLst>
          </p:cNvPr>
          <p:cNvGraphicFramePr>
            <a:graphicFrameLocks noGrp="1"/>
          </p:cNvGraphicFramePr>
          <p:nvPr/>
        </p:nvGraphicFramePr>
        <p:xfrm>
          <a:off x="941717" y="3798833"/>
          <a:ext cx="5243423" cy="1483360"/>
        </p:xfrm>
        <a:graphic>
          <a:graphicData uri="http://schemas.openxmlformats.org/drawingml/2006/table">
            <a:tbl>
              <a:tblPr firstRow="1" bandRow="1">
                <a:tableStyleId>{93296810-A885-4BE3-A3E7-6D5BEEA58F35}</a:tableStyleId>
              </a:tblPr>
              <a:tblGrid>
                <a:gridCol w="4294517">
                  <a:extLst>
                    <a:ext uri="{9D8B030D-6E8A-4147-A177-3AD203B41FA5}">
                      <a16:colId xmlns:a16="http://schemas.microsoft.com/office/drawing/2014/main" val="4021337558"/>
                    </a:ext>
                  </a:extLst>
                </a:gridCol>
                <a:gridCol w="948906">
                  <a:extLst>
                    <a:ext uri="{9D8B030D-6E8A-4147-A177-3AD203B41FA5}">
                      <a16:colId xmlns:a16="http://schemas.microsoft.com/office/drawing/2014/main" val="1982232560"/>
                    </a:ext>
                  </a:extLst>
                </a:gridCol>
              </a:tblGrid>
              <a:tr h="370840">
                <a:tc>
                  <a:txBody>
                    <a:bodyPr/>
                    <a:lstStyle/>
                    <a:p>
                      <a:pPr algn="l"/>
                      <a:r>
                        <a:rPr lang="en-GB" sz="1800" dirty="0"/>
                        <a:t>Reconciliation Statement</a:t>
                      </a:r>
                      <a:endParaRPr lang="en-GB" sz="1800" dirty="0">
                        <a:latin typeface="+mn-lt"/>
                      </a:endParaRPr>
                    </a:p>
                  </a:txBody>
                  <a:tcPr/>
                </a:tc>
                <a:tc>
                  <a:txBody>
                    <a:bodyPr/>
                    <a:lstStyle/>
                    <a:p>
                      <a:pPr algn="l"/>
                      <a:r>
                        <a:rPr lang="en-GB" sz="1800" dirty="0"/>
                        <a:t>£</a:t>
                      </a:r>
                      <a:endParaRPr lang="en-GB" sz="1800" dirty="0">
                        <a:latin typeface="+mn-lt"/>
                      </a:endParaRPr>
                    </a:p>
                  </a:txBody>
                  <a:tcPr/>
                </a:tc>
                <a:extLst>
                  <a:ext uri="{0D108BD9-81ED-4DB2-BD59-A6C34878D82A}">
                    <a16:rowId xmlns:a16="http://schemas.microsoft.com/office/drawing/2014/main" val="1044036024"/>
                  </a:ext>
                </a:extLst>
              </a:tr>
              <a:tr h="370840">
                <a:tc>
                  <a:txBody>
                    <a:bodyPr/>
                    <a:lstStyle/>
                    <a:p>
                      <a:pPr algn="l">
                        <a:lnSpc>
                          <a:spcPct val="120000"/>
                        </a:lnSpc>
                        <a:spcBef>
                          <a:spcPts val="300"/>
                        </a:spcBef>
                        <a:spcAft>
                          <a:spcPts val="300"/>
                        </a:spcAft>
                        <a:buNone/>
                      </a:pPr>
                      <a:r>
                        <a:rPr lang="en-GB" sz="1800" dirty="0">
                          <a:effectLst/>
                        </a:rPr>
                        <a:t>Payables Ledger Control Account balance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17,204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7158938"/>
                  </a:ext>
                </a:extLst>
              </a:tr>
              <a:tr h="370840">
                <a:tc>
                  <a:txBody>
                    <a:bodyPr/>
                    <a:lstStyle/>
                    <a:p>
                      <a:pPr algn="l">
                        <a:lnSpc>
                          <a:spcPct val="120000"/>
                        </a:lnSpc>
                        <a:spcBef>
                          <a:spcPts val="300"/>
                        </a:spcBef>
                        <a:spcAft>
                          <a:spcPts val="300"/>
                        </a:spcAft>
                        <a:buNone/>
                      </a:pPr>
                      <a:r>
                        <a:rPr lang="en-GB" sz="1800" dirty="0">
                          <a:effectLst/>
                        </a:rPr>
                        <a:t>Total of the balances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17,704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3729018"/>
                  </a:ext>
                </a:extLst>
              </a:tr>
              <a:tr h="370840">
                <a:tc>
                  <a:txBody>
                    <a:bodyPr/>
                    <a:lstStyle/>
                    <a:p>
                      <a:pPr algn="l">
                        <a:lnSpc>
                          <a:spcPct val="120000"/>
                        </a:lnSpc>
                        <a:spcBef>
                          <a:spcPts val="300"/>
                        </a:spcBef>
                        <a:spcAft>
                          <a:spcPts val="300"/>
                        </a:spcAft>
                        <a:buNone/>
                      </a:pPr>
                      <a:r>
                        <a:rPr lang="en-GB" sz="1800" dirty="0">
                          <a:effectLst/>
                        </a:rPr>
                        <a:t>Difference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500</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5361771"/>
                  </a:ext>
                </a:extLst>
              </a:tr>
            </a:tbl>
          </a:graphicData>
        </a:graphic>
      </p:graphicFrame>
      <p:graphicFrame>
        <p:nvGraphicFramePr>
          <p:cNvPr id="6" name="Table 5">
            <a:extLst>
              <a:ext uri="{FF2B5EF4-FFF2-40B4-BE49-F238E27FC236}">
                <a16:creationId xmlns:a16="http://schemas.microsoft.com/office/drawing/2014/main" id="{EC6D4ABF-EF1C-876C-4DB2-974E88940137}"/>
              </a:ext>
            </a:extLst>
          </p:cNvPr>
          <p:cNvGraphicFramePr>
            <a:graphicFrameLocks noGrp="1"/>
          </p:cNvGraphicFramePr>
          <p:nvPr>
            <p:extLst>
              <p:ext uri="{D42A27DB-BD31-4B8C-83A1-F6EECF244321}">
                <p14:modId xmlns:p14="http://schemas.microsoft.com/office/powerpoint/2010/main" val="1687887405"/>
              </p:ext>
            </p:extLst>
          </p:nvPr>
        </p:nvGraphicFramePr>
        <p:xfrm>
          <a:off x="941717" y="1704198"/>
          <a:ext cx="10186358" cy="1854200"/>
        </p:xfrm>
        <a:graphic>
          <a:graphicData uri="http://schemas.openxmlformats.org/drawingml/2006/table">
            <a:tbl>
              <a:tblPr firstRow="1" bandRow="1">
                <a:tableStyleId>{5C22544A-7EE6-4342-B048-85BDC9FD1C3A}</a:tableStyleId>
              </a:tblPr>
              <a:tblGrid>
                <a:gridCol w="8952781">
                  <a:extLst>
                    <a:ext uri="{9D8B030D-6E8A-4147-A177-3AD203B41FA5}">
                      <a16:colId xmlns:a16="http://schemas.microsoft.com/office/drawing/2014/main" val="2491106763"/>
                    </a:ext>
                  </a:extLst>
                </a:gridCol>
                <a:gridCol w="1233577">
                  <a:extLst>
                    <a:ext uri="{9D8B030D-6E8A-4147-A177-3AD203B41FA5}">
                      <a16:colId xmlns:a16="http://schemas.microsoft.com/office/drawing/2014/main" val="340400522"/>
                    </a:ext>
                  </a:extLst>
                </a:gridCol>
              </a:tblGrid>
              <a:tr h="370840">
                <a:tc>
                  <a:txBody>
                    <a:bodyPr/>
                    <a:lstStyle/>
                    <a:p>
                      <a:r>
                        <a:rPr lang="en-GB" sz="1800" dirty="0">
                          <a:latin typeface="+mn-lt"/>
                        </a:rPr>
                        <a:t>Error</a:t>
                      </a:r>
                    </a:p>
                  </a:txBody>
                  <a:tcPr/>
                </a:tc>
                <a:tc>
                  <a:txBody>
                    <a:bodyPr/>
                    <a:lstStyle/>
                    <a:p>
                      <a:r>
                        <a:rPr lang="en-GB" sz="1800" dirty="0">
                          <a:latin typeface="+mn-lt"/>
                        </a:rPr>
                        <a:t>Yes/No</a:t>
                      </a:r>
                    </a:p>
                  </a:txBody>
                  <a:tcPr/>
                </a:tc>
                <a:extLst>
                  <a:ext uri="{0D108BD9-81ED-4DB2-BD59-A6C34878D82A}">
                    <a16:rowId xmlns:a16="http://schemas.microsoft.com/office/drawing/2014/main" val="3092310944"/>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Credit purchase has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Times New Roman" panose="02020603050405020304" pitchFamily="18" charset="0"/>
                        </a:rPr>
                        <a:t>No</a:t>
                      </a:r>
                    </a:p>
                  </a:txBody>
                  <a:tcPr marL="68580" marR="68580" marT="0" marB="0"/>
                </a:tc>
                <a:extLst>
                  <a:ext uri="{0D108BD9-81ED-4DB2-BD59-A6C34878D82A}">
                    <a16:rowId xmlns:a16="http://schemas.microsoft.com/office/drawing/2014/main" val="86207615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PLCA.</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Arial" panose="020B0604020202020204" pitchFamily="34" charset="0"/>
                        </a:rPr>
                        <a:t>No</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7733889"/>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Arial" panose="020B0604020202020204" pitchFamily="34" charset="0"/>
                        </a:rPr>
                        <a:t>Yes</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621687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Purchase return entered as a credit in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0517544"/>
                  </a:ext>
                </a:extLst>
              </a:tr>
            </a:tbl>
          </a:graphicData>
        </a:graphic>
      </p:graphicFrame>
    </p:spTree>
    <p:extLst>
      <p:ext uri="{BB962C8B-B14F-4D97-AF65-F5344CB8AC3E}">
        <p14:creationId xmlns:p14="http://schemas.microsoft.com/office/powerpoint/2010/main" val="597215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86A579-7624-3AA3-767E-B97223A429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A08910-2813-C203-2BE3-E4F042F1097F}"/>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53F1E8D8-3E34-4A3A-FDFC-F9882646F0A5}"/>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Which of the following errors could explain the difference caused between the PLCA and Payables Ledger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300" b="1" u="sng" dirty="0">
              <a:solidFill>
                <a:srgbClr val="FFC000"/>
              </a:solidFill>
              <a:latin typeface="Montserrat" pitchFamily="2" charset="77"/>
            </a:endParaRPr>
          </a:p>
          <a:p>
            <a:pPr marL="0" indent="0">
              <a:buNone/>
            </a:pPr>
            <a:r>
              <a:rPr lang="en-US" sz="1800" b="1" u="sng" dirty="0">
                <a:solidFill>
                  <a:srgbClr val="FFC000"/>
                </a:solidFill>
                <a:latin typeface="Montserrat" pitchFamily="2" charset="77"/>
              </a:rPr>
              <a:t>PL is higher than PLCA so either Decrease PL balance or Increase PLCA balance</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161A1A56-279F-5F67-776A-45EF47244064}"/>
              </a:ext>
            </a:extLst>
          </p:cNvPr>
          <p:cNvGraphicFramePr>
            <a:graphicFrameLocks noGrp="1"/>
          </p:cNvGraphicFramePr>
          <p:nvPr/>
        </p:nvGraphicFramePr>
        <p:xfrm>
          <a:off x="941717" y="3798833"/>
          <a:ext cx="5243423" cy="1483360"/>
        </p:xfrm>
        <a:graphic>
          <a:graphicData uri="http://schemas.openxmlformats.org/drawingml/2006/table">
            <a:tbl>
              <a:tblPr firstRow="1" bandRow="1">
                <a:tableStyleId>{93296810-A885-4BE3-A3E7-6D5BEEA58F35}</a:tableStyleId>
              </a:tblPr>
              <a:tblGrid>
                <a:gridCol w="4294517">
                  <a:extLst>
                    <a:ext uri="{9D8B030D-6E8A-4147-A177-3AD203B41FA5}">
                      <a16:colId xmlns:a16="http://schemas.microsoft.com/office/drawing/2014/main" val="4021337558"/>
                    </a:ext>
                  </a:extLst>
                </a:gridCol>
                <a:gridCol w="948906">
                  <a:extLst>
                    <a:ext uri="{9D8B030D-6E8A-4147-A177-3AD203B41FA5}">
                      <a16:colId xmlns:a16="http://schemas.microsoft.com/office/drawing/2014/main" val="1982232560"/>
                    </a:ext>
                  </a:extLst>
                </a:gridCol>
              </a:tblGrid>
              <a:tr h="370840">
                <a:tc>
                  <a:txBody>
                    <a:bodyPr/>
                    <a:lstStyle/>
                    <a:p>
                      <a:pPr algn="l"/>
                      <a:r>
                        <a:rPr lang="en-GB" sz="1800" dirty="0"/>
                        <a:t>Reconciliation Statement</a:t>
                      </a:r>
                      <a:endParaRPr lang="en-GB" sz="1800" dirty="0">
                        <a:latin typeface="+mn-lt"/>
                      </a:endParaRPr>
                    </a:p>
                  </a:txBody>
                  <a:tcPr/>
                </a:tc>
                <a:tc>
                  <a:txBody>
                    <a:bodyPr/>
                    <a:lstStyle/>
                    <a:p>
                      <a:pPr algn="l"/>
                      <a:r>
                        <a:rPr lang="en-GB" sz="1800" dirty="0"/>
                        <a:t>£</a:t>
                      </a:r>
                      <a:endParaRPr lang="en-GB" sz="1800" dirty="0">
                        <a:latin typeface="+mn-lt"/>
                      </a:endParaRPr>
                    </a:p>
                  </a:txBody>
                  <a:tcPr/>
                </a:tc>
                <a:extLst>
                  <a:ext uri="{0D108BD9-81ED-4DB2-BD59-A6C34878D82A}">
                    <a16:rowId xmlns:a16="http://schemas.microsoft.com/office/drawing/2014/main" val="1044036024"/>
                  </a:ext>
                </a:extLst>
              </a:tr>
              <a:tr h="370840">
                <a:tc>
                  <a:txBody>
                    <a:bodyPr/>
                    <a:lstStyle/>
                    <a:p>
                      <a:pPr algn="l">
                        <a:lnSpc>
                          <a:spcPct val="120000"/>
                        </a:lnSpc>
                        <a:spcBef>
                          <a:spcPts val="300"/>
                        </a:spcBef>
                        <a:spcAft>
                          <a:spcPts val="300"/>
                        </a:spcAft>
                        <a:buNone/>
                      </a:pPr>
                      <a:r>
                        <a:rPr lang="en-GB" sz="1800" dirty="0">
                          <a:effectLst/>
                        </a:rPr>
                        <a:t>Payables Ledger Control Account balance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17,204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7158938"/>
                  </a:ext>
                </a:extLst>
              </a:tr>
              <a:tr h="370840">
                <a:tc>
                  <a:txBody>
                    <a:bodyPr/>
                    <a:lstStyle/>
                    <a:p>
                      <a:pPr algn="l">
                        <a:lnSpc>
                          <a:spcPct val="120000"/>
                        </a:lnSpc>
                        <a:spcBef>
                          <a:spcPts val="300"/>
                        </a:spcBef>
                        <a:spcAft>
                          <a:spcPts val="300"/>
                        </a:spcAft>
                        <a:buNone/>
                      </a:pPr>
                      <a:r>
                        <a:rPr lang="en-GB" sz="1800" dirty="0">
                          <a:effectLst/>
                        </a:rPr>
                        <a:t>Total of the balances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17,704</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3729018"/>
                  </a:ext>
                </a:extLst>
              </a:tr>
              <a:tr h="370840">
                <a:tc>
                  <a:txBody>
                    <a:bodyPr/>
                    <a:lstStyle/>
                    <a:p>
                      <a:pPr algn="l">
                        <a:lnSpc>
                          <a:spcPct val="120000"/>
                        </a:lnSpc>
                        <a:spcBef>
                          <a:spcPts val="300"/>
                        </a:spcBef>
                        <a:spcAft>
                          <a:spcPts val="300"/>
                        </a:spcAft>
                        <a:buNone/>
                      </a:pPr>
                      <a:r>
                        <a:rPr lang="en-GB" sz="1800" dirty="0">
                          <a:effectLst/>
                        </a:rPr>
                        <a:t>Difference</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rPr>
                        <a:t>500</a:t>
                      </a:r>
                      <a:endParaRPr lang="en-GB" sz="18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5361771"/>
                  </a:ext>
                </a:extLst>
              </a:tr>
            </a:tbl>
          </a:graphicData>
        </a:graphic>
      </p:graphicFrame>
      <p:graphicFrame>
        <p:nvGraphicFramePr>
          <p:cNvPr id="6" name="Table 5">
            <a:extLst>
              <a:ext uri="{FF2B5EF4-FFF2-40B4-BE49-F238E27FC236}">
                <a16:creationId xmlns:a16="http://schemas.microsoft.com/office/drawing/2014/main" id="{EE926FB9-343F-28D1-93B0-7D464CDD5625}"/>
              </a:ext>
            </a:extLst>
          </p:cNvPr>
          <p:cNvGraphicFramePr>
            <a:graphicFrameLocks noGrp="1"/>
          </p:cNvGraphicFramePr>
          <p:nvPr>
            <p:extLst>
              <p:ext uri="{D42A27DB-BD31-4B8C-83A1-F6EECF244321}">
                <p14:modId xmlns:p14="http://schemas.microsoft.com/office/powerpoint/2010/main" val="971383947"/>
              </p:ext>
            </p:extLst>
          </p:nvPr>
        </p:nvGraphicFramePr>
        <p:xfrm>
          <a:off x="941717" y="1704198"/>
          <a:ext cx="10186358" cy="1854200"/>
        </p:xfrm>
        <a:graphic>
          <a:graphicData uri="http://schemas.openxmlformats.org/drawingml/2006/table">
            <a:tbl>
              <a:tblPr firstRow="1" bandRow="1">
                <a:tableStyleId>{5C22544A-7EE6-4342-B048-85BDC9FD1C3A}</a:tableStyleId>
              </a:tblPr>
              <a:tblGrid>
                <a:gridCol w="8952781">
                  <a:extLst>
                    <a:ext uri="{9D8B030D-6E8A-4147-A177-3AD203B41FA5}">
                      <a16:colId xmlns:a16="http://schemas.microsoft.com/office/drawing/2014/main" val="2491106763"/>
                    </a:ext>
                  </a:extLst>
                </a:gridCol>
                <a:gridCol w="1233577">
                  <a:extLst>
                    <a:ext uri="{9D8B030D-6E8A-4147-A177-3AD203B41FA5}">
                      <a16:colId xmlns:a16="http://schemas.microsoft.com/office/drawing/2014/main" val="340400522"/>
                    </a:ext>
                  </a:extLst>
                </a:gridCol>
              </a:tblGrid>
              <a:tr h="370840">
                <a:tc>
                  <a:txBody>
                    <a:bodyPr/>
                    <a:lstStyle/>
                    <a:p>
                      <a:r>
                        <a:rPr lang="en-GB" sz="1800" dirty="0">
                          <a:latin typeface="+mn-lt"/>
                        </a:rPr>
                        <a:t>Error</a:t>
                      </a:r>
                    </a:p>
                  </a:txBody>
                  <a:tcPr/>
                </a:tc>
                <a:tc>
                  <a:txBody>
                    <a:bodyPr/>
                    <a:lstStyle/>
                    <a:p>
                      <a:r>
                        <a:rPr lang="en-GB" sz="1800" dirty="0">
                          <a:latin typeface="+mn-lt"/>
                        </a:rPr>
                        <a:t>Yes/No</a:t>
                      </a:r>
                    </a:p>
                  </a:txBody>
                  <a:tcPr/>
                </a:tc>
                <a:extLst>
                  <a:ext uri="{0D108BD9-81ED-4DB2-BD59-A6C34878D82A}">
                    <a16:rowId xmlns:a16="http://schemas.microsoft.com/office/drawing/2014/main" val="3092310944"/>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Credit purchase has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Times New Roman" panose="02020603050405020304" pitchFamily="18" charset="0"/>
                        </a:rPr>
                        <a:t>No</a:t>
                      </a:r>
                    </a:p>
                  </a:txBody>
                  <a:tcPr marL="68580" marR="68580" marT="0" marB="0"/>
                </a:tc>
                <a:extLst>
                  <a:ext uri="{0D108BD9-81ED-4DB2-BD59-A6C34878D82A}">
                    <a16:rowId xmlns:a16="http://schemas.microsoft.com/office/drawing/2014/main" val="86207615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PLCA.</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Arial" panose="020B0604020202020204" pitchFamily="34" charset="0"/>
                        </a:rPr>
                        <a:t>No</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7733889"/>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Payments to credit suppliers have been omitted or under-cast in the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Arial" panose="020B0604020202020204" pitchFamily="34" charset="0"/>
                        </a:rPr>
                        <a:t>Yes</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6216871"/>
                  </a:ext>
                </a:extLst>
              </a:tr>
              <a:tr h="370840">
                <a:tc>
                  <a:txBody>
                    <a:bodyPr/>
                    <a:lstStyle/>
                    <a:p>
                      <a:pPr algn="just">
                        <a:lnSpc>
                          <a:spcPct val="120000"/>
                        </a:lnSpc>
                        <a:spcBef>
                          <a:spcPts val="300"/>
                        </a:spcBef>
                        <a:spcAft>
                          <a:spcPts val="300"/>
                        </a:spcAft>
                        <a:buNone/>
                      </a:pPr>
                      <a:r>
                        <a:rPr lang="en-GB" sz="1800" dirty="0">
                          <a:effectLst/>
                          <a:latin typeface="+mn-lt"/>
                          <a:ea typeface="Calibri" panose="020F0502020204030204" pitchFamily="34" charset="0"/>
                          <a:cs typeface="Arial" panose="020B0604020202020204" pitchFamily="34" charset="0"/>
                        </a:rPr>
                        <a:t>Purchase return entered as a credit in Payables Ledger.</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l">
                        <a:lnSpc>
                          <a:spcPct val="120000"/>
                        </a:lnSpc>
                        <a:spcBef>
                          <a:spcPts val="300"/>
                        </a:spcBef>
                        <a:spcAft>
                          <a:spcPts val="300"/>
                        </a:spcAft>
                        <a:buNone/>
                      </a:pPr>
                      <a:r>
                        <a:rPr lang="en-GB" sz="1800" b="1" dirty="0">
                          <a:solidFill>
                            <a:srgbClr val="FF0000"/>
                          </a:solidFill>
                          <a:effectLst/>
                          <a:latin typeface="+mn-lt"/>
                          <a:ea typeface="Calibri" panose="020F0502020204030204" pitchFamily="34" charset="0"/>
                          <a:cs typeface="Arial" panose="020B0604020202020204" pitchFamily="34" charset="0"/>
                        </a:rPr>
                        <a:t>Yes</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0517544"/>
                  </a:ext>
                </a:extLst>
              </a:tr>
            </a:tbl>
          </a:graphicData>
        </a:graphic>
      </p:graphicFrame>
    </p:spTree>
    <p:extLst>
      <p:ext uri="{BB962C8B-B14F-4D97-AF65-F5344CB8AC3E}">
        <p14:creationId xmlns:p14="http://schemas.microsoft.com/office/powerpoint/2010/main" val="1172290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89DADE-6346-7016-AAC2-B085CEDC4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FF693D-A565-5532-ECE3-8922EB5F0640}"/>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B025A8D0-852A-6FFE-6B39-29F23CEC0B82}"/>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The RLCA shows a balance of £140,952 but the individual balances in the Receivables Ledger only add up to £141,668.</a:t>
            </a:r>
          </a:p>
          <a:p>
            <a:pPr marL="0" indent="0">
              <a:buNone/>
            </a:pPr>
            <a:r>
              <a:rPr lang="en-US" sz="1800" dirty="0">
                <a:solidFill>
                  <a:schemeClr val="bg1"/>
                </a:solidFill>
                <a:latin typeface="Montserrat" pitchFamily="2" charset="77"/>
              </a:rPr>
              <a:t>Which of the following would/would not explain the difference between the two balances?</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8E572E3B-88C3-DEF5-C448-6B5EE17F4CDA}"/>
              </a:ext>
            </a:extLst>
          </p:cNvPr>
          <p:cNvGraphicFramePr>
            <a:graphicFrameLocks noGrp="1"/>
          </p:cNvGraphicFramePr>
          <p:nvPr>
            <p:extLst>
              <p:ext uri="{D42A27DB-BD31-4B8C-83A1-F6EECF244321}">
                <p14:modId xmlns:p14="http://schemas.microsoft.com/office/powerpoint/2010/main" val="1820543217"/>
              </p:ext>
            </p:extLst>
          </p:nvPr>
        </p:nvGraphicFramePr>
        <p:xfrm>
          <a:off x="936446" y="2427696"/>
          <a:ext cx="10139871" cy="1483360"/>
        </p:xfrm>
        <a:graphic>
          <a:graphicData uri="http://schemas.openxmlformats.org/drawingml/2006/table">
            <a:tbl>
              <a:tblPr firstRow="1" bandRow="1">
                <a:tableStyleId>{21E4AEA4-8DFA-4A89-87EB-49C32662AFE0}</a:tableStyleId>
              </a:tblPr>
              <a:tblGrid>
                <a:gridCol w="5912928">
                  <a:extLst>
                    <a:ext uri="{9D8B030D-6E8A-4147-A177-3AD203B41FA5}">
                      <a16:colId xmlns:a16="http://schemas.microsoft.com/office/drawing/2014/main" val="774371182"/>
                    </a:ext>
                  </a:extLst>
                </a:gridCol>
                <a:gridCol w="2044460">
                  <a:extLst>
                    <a:ext uri="{9D8B030D-6E8A-4147-A177-3AD203B41FA5}">
                      <a16:colId xmlns:a16="http://schemas.microsoft.com/office/drawing/2014/main" val="1845919658"/>
                    </a:ext>
                  </a:extLst>
                </a:gridCol>
                <a:gridCol w="2182483">
                  <a:extLst>
                    <a:ext uri="{9D8B030D-6E8A-4147-A177-3AD203B41FA5}">
                      <a16:colId xmlns:a16="http://schemas.microsoft.com/office/drawing/2014/main" val="2707086771"/>
                    </a:ext>
                  </a:extLst>
                </a:gridCol>
              </a:tblGrid>
              <a:tr h="370840">
                <a:tc>
                  <a:txBody>
                    <a:bodyPr/>
                    <a:lstStyle/>
                    <a:p>
                      <a:r>
                        <a:rPr lang="en-GB" dirty="0"/>
                        <a:t>Reason</a:t>
                      </a:r>
                    </a:p>
                  </a:txBody>
                  <a:tcPr/>
                </a:tc>
                <a:tc>
                  <a:txBody>
                    <a:bodyPr/>
                    <a:lstStyle/>
                    <a:p>
                      <a:r>
                        <a:rPr lang="en-GB" dirty="0"/>
                        <a:t>Would Explain</a:t>
                      </a:r>
                    </a:p>
                  </a:txBody>
                  <a:tcPr/>
                </a:tc>
                <a:tc>
                  <a:txBody>
                    <a:bodyPr/>
                    <a:lstStyle/>
                    <a:p>
                      <a:r>
                        <a:rPr lang="en-GB" dirty="0"/>
                        <a:t>Would Not Explain</a:t>
                      </a:r>
                    </a:p>
                  </a:txBody>
                  <a:tcPr/>
                </a:tc>
                <a:extLst>
                  <a:ext uri="{0D108BD9-81ED-4DB2-BD59-A6C34878D82A}">
                    <a16:rowId xmlns:a16="http://schemas.microsoft.com/office/drawing/2014/main" val="4223253456"/>
                  </a:ext>
                </a:extLst>
              </a:tr>
              <a:tr h="370840">
                <a:tc>
                  <a:txBody>
                    <a:bodyPr/>
                    <a:lstStyle/>
                    <a:p>
                      <a:r>
                        <a:rPr lang="en-GB" sz="1800" kern="1200" dirty="0">
                          <a:solidFill>
                            <a:schemeClr val="dk1"/>
                          </a:solidFill>
                          <a:effectLst/>
                          <a:latin typeface="+mn-lt"/>
                          <a:ea typeface="+mn-ea"/>
                          <a:cs typeface="+mn-cs"/>
                        </a:rPr>
                        <a:t>Receipt from a credit customer has been omitted in RLCA</a:t>
                      </a:r>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951904638"/>
                  </a:ext>
                </a:extLst>
              </a:tr>
              <a:tr h="370840">
                <a:tc>
                  <a:txBody>
                    <a:bodyPr/>
                    <a:lstStyle/>
                    <a:p>
                      <a:r>
                        <a:rPr lang="en-GB" sz="1800" kern="1200" dirty="0">
                          <a:solidFill>
                            <a:schemeClr val="dk1"/>
                          </a:solidFill>
                          <a:effectLst/>
                          <a:latin typeface="+mn-lt"/>
                          <a:ea typeface="+mn-ea"/>
                          <a:cs typeface="+mn-cs"/>
                        </a:rPr>
                        <a:t>A sales invoice has been omitted from the RLCA</a:t>
                      </a:r>
                      <a:endParaRPr lang="en-GB" dirty="0"/>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070923228"/>
                  </a:ext>
                </a:extLst>
              </a:tr>
              <a:tr h="370840">
                <a:tc>
                  <a:txBody>
                    <a:bodyPr/>
                    <a:lstStyle/>
                    <a:p>
                      <a:r>
                        <a:rPr lang="en-GB" sz="1800" kern="1200" dirty="0">
                          <a:solidFill>
                            <a:schemeClr val="dk1"/>
                          </a:solidFill>
                          <a:effectLst/>
                          <a:latin typeface="+mn-lt"/>
                          <a:ea typeface="+mn-ea"/>
                          <a:cs typeface="+mn-cs"/>
                        </a:rPr>
                        <a:t>A sales invoice has been entered twice in the RLCA</a:t>
                      </a:r>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881036716"/>
                  </a:ext>
                </a:extLst>
              </a:tr>
            </a:tbl>
          </a:graphicData>
        </a:graphic>
      </p:graphicFrame>
    </p:spTree>
    <p:extLst>
      <p:ext uri="{BB962C8B-B14F-4D97-AF65-F5344CB8AC3E}">
        <p14:creationId xmlns:p14="http://schemas.microsoft.com/office/powerpoint/2010/main" val="3312823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2BE769-62B7-9C71-4CFB-64A8C65738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EEA36C-EAFA-F61A-E8A2-7A8E133BDFBB}"/>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BF2B3BAA-6FF5-AEAF-8442-ABA1F48CAEE5}"/>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The RLCA shows a balance of £140,952 but the individual balances in the Receivables Ledger only add up to £141,668.</a:t>
            </a:r>
          </a:p>
          <a:p>
            <a:pPr marL="0" indent="0">
              <a:buNone/>
            </a:pPr>
            <a:r>
              <a:rPr lang="en-US" sz="1800" dirty="0">
                <a:solidFill>
                  <a:schemeClr val="bg1"/>
                </a:solidFill>
                <a:latin typeface="Montserrat" pitchFamily="2" charset="77"/>
              </a:rPr>
              <a:t>Which of the following would/would not explain the difference between the two balances?</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r>
              <a:rPr lang="en-US" sz="1800" b="1" u="sng" dirty="0">
                <a:solidFill>
                  <a:srgbClr val="FFC000"/>
                </a:solidFill>
                <a:latin typeface="Montserrat" pitchFamily="2" charset="77"/>
              </a:rPr>
              <a:t>RL higher than RLCA so either Decrease RL or Increase RLCA</a:t>
            </a:r>
          </a:p>
          <a:p>
            <a:pPr marL="0" indent="0">
              <a:buNone/>
            </a:pPr>
            <a:endParaRPr lang="en-US" sz="18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343C8F11-8D72-F088-0877-2F2A9EE4A9B3}"/>
              </a:ext>
            </a:extLst>
          </p:cNvPr>
          <p:cNvGraphicFramePr>
            <a:graphicFrameLocks noGrp="1"/>
          </p:cNvGraphicFramePr>
          <p:nvPr/>
        </p:nvGraphicFramePr>
        <p:xfrm>
          <a:off x="936446" y="2427696"/>
          <a:ext cx="10139871" cy="1483360"/>
        </p:xfrm>
        <a:graphic>
          <a:graphicData uri="http://schemas.openxmlformats.org/drawingml/2006/table">
            <a:tbl>
              <a:tblPr firstRow="1" bandRow="1">
                <a:tableStyleId>{21E4AEA4-8DFA-4A89-87EB-49C32662AFE0}</a:tableStyleId>
              </a:tblPr>
              <a:tblGrid>
                <a:gridCol w="5912928">
                  <a:extLst>
                    <a:ext uri="{9D8B030D-6E8A-4147-A177-3AD203B41FA5}">
                      <a16:colId xmlns:a16="http://schemas.microsoft.com/office/drawing/2014/main" val="774371182"/>
                    </a:ext>
                  </a:extLst>
                </a:gridCol>
                <a:gridCol w="2044460">
                  <a:extLst>
                    <a:ext uri="{9D8B030D-6E8A-4147-A177-3AD203B41FA5}">
                      <a16:colId xmlns:a16="http://schemas.microsoft.com/office/drawing/2014/main" val="1845919658"/>
                    </a:ext>
                  </a:extLst>
                </a:gridCol>
                <a:gridCol w="2182483">
                  <a:extLst>
                    <a:ext uri="{9D8B030D-6E8A-4147-A177-3AD203B41FA5}">
                      <a16:colId xmlns:a16="http://schemas.microsoft.com/office/drawing/2014/main" val="2707086771"/>
                    </a:ext>
                  </a:extLst>
                </a:gridCol>
              </a:tblGrid>
              <a:tr h="370840">
                <a:tc>
                  <a:txBody>
                    <a:bodyPr/>
                    <a:lstStyle/>
                    <a:p>
                      <a:r>
                        <a:rPr lang="en-GB" dirty="0"/>
                        <a:t>Reason</a:t>
                      </a:r>
                    </a:p>
                  </a:txBody>
                  <a:tcPr/>
                </a:tc>
                <a:tc>
                  <a:txBody>
                    <a:bodyPr/>
                    <a:lstStyle/>
                    <a:p>
                      <a:r>
                        <a:rPr lang="en-GB" dirty="0"/>
                        <a:t>Would Explain</a:t>
                      </a:r>
                    </a:p>
                  </a:txBody>
                  <a:tcPr/>
                </a:tc>
                <a:tc>
                  <a:txBody>
                    <a:bodyPr/>
                    <a:lstStyle/>
                    <a:p>
                      <a:r>
                        <a:rPr lang="en-GB" dirty="0"/>
                        <a:t>Would Not Explain</a:t>
                      </a:r>
                    </a:p>
                  </a:txBody>
                  <a:tcPr/>
                </a:tc>
                <a:extLst>
                  <a:ext uri="{0D108BD9-81ED-4DB2-BD59-A6C34878D82A}">
                    <a16:rowId xmlns:a16="http://schemas.microsoft.com/office/drawing/2014/main" val="4223253456"/>
                  </a:ext>
                </a:extLst>
              </a:tr>
              <a:tr h="370840">
                <a:tc>
                  <a:txBody>
                    <a:bodyPr/>
                    <a:lstStyle/>
                    <a:p>
                      <a:r>
                        <a:rPr lang="en-GB" sz="1800" kern="1200" dirty="0">
                          <a:solidFill>
                            <a:schemeClr val="dk1"/>
                          </a:solidFill>
                          <a:effectLst/>
                          <a:latin typeface="+mn-lt"/>
                          <a:ea typeface="+mn-ea"/>
                          <a:cs typeface="+mn-cs"/>
                        </a:rPr>
                        <a:t>Receipt from a credit customer has been omitted in RLCA</a:t>
                      </a:r>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951904638"/>
                  </a:ext>
                </a:extLst>
              </a:tr>
              <a:tr h="370840">
                <a:tc>
                  <a:txBody>
                    <a:bodyPr/>
                    <a:lstStyle/>
                    <a:p>
                      <a:r>
                        <a:rPr lang="en-GB" sz="1800" kern="1200" dirty="0">
                          <a:solidFill>
                            <a:schemeClr val="dk1"/>
                          </a:solidFill>
                          <a:effectLst/>
                          <a:latin typeface="+mn-lt"/>
                          <a:ea typeface="+mn-ea"/>
                          <a:cs typeface="+mn-cs"/>
                        </a:rPr>
                        <a:t>A sales invoice has been omitted from the RLCA</a:t>
                      </a:r>
                      <a:endParaRPr lang="en-GB" dirty="0"/>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070923228"/>
                  </a:ext>
                </a:extLst>
              </a:tr>
              <a:tr h="370840">
                <a:tc>
                  <a:txBody>
                    <a:bodyPr/>
                    <a:lstStyle/>
                    <a:p>
                      <a:r>
                        <a:rPr lang="en-GB" sz="1800" kern="1200" dirty="0">
                          <a:solidFill>
                            <a:schemeClr val="dk1"/>
                          </a:solidFill>
                          <a:effectLst/>
                          <a:latin typeface="+mn-lt"/>
                          <a:ea typeface="+mn-ea"/>
                          <a:cs typeface="+mn-cs"/>
                        </a:rPr>
                        <a:t>A sales invoice has been entered twice in the RLCA</a:t>
                      </a:r>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881036716"/>
                  </a:ext>
                </a:extLst>
              </a:tr>
            </a:tbl>
          </a:graphicData>
        </a:graphic>
      </p:graphicFrame>
    </p:spTree>
    <p:extLst>
      <p:ext uri="{BB962C8B-B14F-4D97-AF65-F5344CB8AC3E}">
        <p14:creationId xmlns:p14="http://schemas.microsoft.com/office/powerpoint/2010/main" val="1681823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DFBC64-F0C5-034C-48DD-96E2C8DE4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711507-7484-AAED-6539-ED89E5AD18E3}"/>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A2C8E583-75D7-C718-CE3A-87B5620F243F}"/>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The RLCA shows a balance of £140,952 but the individual balances in the Receivables Ledger only add up to £141,668.</a:t>
            </a:r>
          </a:p>
          <a:p>
            <a:pPr marL="0" indent="0">
              <a:buNone/>
            </a:pPr>
            <a:r>
              <a:rPr lang="en-US" sz="1800" dirty="0">
                <a:solidFill>
                  <a:schemeClr val="bg1"/>
                </a:solidFill>
                <a:latin typeface="Montserrat" pitchFamily="2" charset="77"/>
              </a:rPr>
              <a:t>Which of the following would/would not explain the difference between the two balances?</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r>
              <a:rPr lang="en-US" sz="1800" b="1" u="sng" dirty="0">
                <a:solidFill>
                  <a:srgbClr val="FFC000"/>
                </a:solidFill>
                <a:latin typeface="Montserrat" pitchFamily="2" charset="77"/>
              </a:rPr>
              <a:t>RL higher than RLCA so either Decrease RL or Increase RLCA</a:t>
            </a:r>
          </a:p>
          <a:p>
            <a:pPr marL="0" indent="0">
              <a:buNone/>
            </a:pPr>
            <a:endParaRPr lang="en-US" sz="18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F1162937-15C6-B8F0-D680-73518B3A0CA7}"/>
              </a:ext>
            </a:extLst>
          </p:cNvPr>
          <p:cNvGraphicFramePr>
            <a:graphicFrameLocks noGrp="1"/>
          </p:cNvGraphicFramePr>
          <p:nvPr>
            <p:extLst>
              <p:ext uri="{D42A27DB-BD31-4B8C-83A1-F6EECF244321}">
                <p14:modId xmlns:p14="http://schemas.microsoft.com/office/powerpoint/2010/main" val="1981280954"/>
              </p:ext>
            </p:extLst>
          </p:nvPr>
        </p:nvGraphicFramePr>
        <p:xfrm>
          <a:off x="936446" y="2427696"/>
          <a:ext cx="10139871" cy="1483360"/>
        </p:xfrm>
        <a:graphic>
          <a:graphicData uri="http://schemas.openxmlformats.org/drawingml/2006/table">
            <a:tbl>
              <a:tblPr firstRow="1" bandRow="1">
                <a:tableStyleId>{21E4AEA4-8DFA-4A89-87EB-49C32662AFE0}</a:tableStyleId>
              </a:tblPr>
              <a:tblGrid>
                <a:gridCol w="5912928">
                  <a:extLst>
                    <a:ext uri="{9D8B030D-6E8A-4147-A177-3AD203B41FA5}">
                      <a16:colId xmlns:a16="http://schemas.microsoft.com/office/drawing/2014/main" val="774371182"/>
                    </a:ext>
                  </a:extLst>
                </a:gridCol>
                <a:gridCol w="2044460">
                  <a:extLst>
                    <a:ext uri="{9D8B030D-6E8A-4147-A177-3AD203B41FA5}">
                      <a16:colId xmlns:a16="http://schemas.microsoft.com/office/drawing/2014/main" val="1845919658"/>
                    </a:ext>
                  </a:extLst>
                </a:gridCol>
                <a:gridCol w="2182483">
                  <a:extLst>
                    <a:ext uri="{9D8B030D-6E8A-4147-A177-3AD203B41FA5}">
                      <a16:colId xmlns:a16="http://schemas.microsoft.com/office/drawing/2014/main" val="2707086771"/>
                    </a:ext>
                  </a:extLst>
                </a:gridCol>
              </a:tblGrid>
              <a:tr h="370840">
                <a:tc>
                  <a:txBody>
                    <a:bodyPr/>
                    <a:lstStyle/>
                    <a:p>
                      <a:r>
                        <a:rPr lang="en-GB" dirty="0"/>
                        <a:t>Reason</a:t>
                      </a:r>
                    </a:p>
                  </a:txBody>
                  <a:tcPr/>
                </a:tc>
                <a:tc>
                  <a:txBody>
                    <a:bodyPr/>
                    <a:lstStyle/>
                    <a:p>
                      <a:r>
                        <a:rPr lang="en-GB" dirty="0"/>
                        <a:t>Would Explain</a:t>
                      </a:r>
                    </a:p>
                  </a:txBody>
                  <a:tcPr/>
                </a:tc>
                <a:tc>
                  <a:txBody>
                    <a:bodyPr/>
                    <a:lstStyle/>
                    <a:p>
                      <a:r>
                        <a:rPr lang="en-GB" dirty="0"/>
                        <a:t>Would Not Explain</a:t>
                      </a:r>
                    </a:p>
                  </a:txBody>
                  <a:tcPr/>
                </a:tc>
                <a:extLst>
                  <a:ext uri="{0D108BD9-81ED-4DB2-BD59-A6C34878D82A}">
                    <a16:rowId xmlns:a16="http://schemas.microsoft.com/office/drawing/2014/main" val="4223253456"/>
                  </a:ext>
                </a:extLst>
              </a:tr>
              <a:tr h="370840">
                <a:tc>
                  <a:txBody>
                    <a:bodyPr/>
                    <a:lstStyle/>
                    <a:p>
                      <a:r>
                        <a:rPr lang="en-GB" sz="1800" kern="1200" dirty="0">
                          <a:solidFill>
                            <a:schemeClr val="dk1"/>
                          </a:solidFill>
                          <a:effectLst/>
                          <a:latin typeface="+mn-lt"/>
                          <a:ea typeface="+mn-ea"/>
                          <a:cs typeface="+mn-cs"/>
                        </a:rPr>
                        <a:t>Receipt from a credit customer has been omitted in RLCA</a:t>
                      </a:r>
                      <a:endParaRPr lang="en-GB" dirty="0"/>
                    </a:p>
                  </a:txBody>
                  <a:tcPr/>
                </a:tc>
                <a:tc>
                  <a:txBody>
                    <a:bodyPr/>
                    <a:lstStyle/>
                    <a:p>
                      <a:pPr algn="ctr"/>
                      <a:endParaRPr lang="en-GB" dirty="0"/>
                    </a:p>
                  </a:txBody>
                  <a:tcPr/>
                </a:tc>
                <a:tc>
                  <a:txBody>
                    <a:bodyPr/>
                    <a:lstStyle/>
                    <a:p>
                      <a:pPr algn="ctr"/>
                      <a:r>
                        <a:rPr lang="en-GB" sz="1800" b="1" kern="1200" dirty="0">
                          <a:solidFill>
                            <a:srgbClr val="FF0000"/>
                          </a:solidFill>
                          <a:effectLst/>
                          <a:latin typeface="+mn-lt"/>
                          <a:ea typeface="+mn-ea"/>
                          <a:cs typeface="+mn-cs"/>
                          <a:sym typeface="Wingdings" panose="05000000000000000000" pitchFamily="2" charset="2"/>
                        </a:rPr>
                        <a:t></a:t>
                      </a:r>
                      <a:endParaRPr lang="en-GB" b="1" dirty="0">
                        <a:solidFill>
                          <a:srgbClr val="FF0000"/>
                        </a:solidFill>
                      </a:endParaRPr>
                    </a:p>
                  </a:txBody>
                  <a:tcPr/>
                </a:tc>
                <a:extLst>
                  <a:ext uri="{0D108BD9-81ED-4DB2-BD59-A6C34878D82A}">
                    <a16:rowId xmlns:a16="http://schemas.microsoft.com/office/drawing/2014/main" val="2951904638"/>
                  </a:ext>
                </a:extLst>
              </a:tr>
              <a:tr h="370840">
                <a:tc>
                  <a:txBody>
                    <a:bodyPr/>
                    <a:lstStyle/>
                    <a:p>
                      <a:r>
                        <a:rPr lang="en-GB" sz="1800" kern="1200" dirty="0">
                          <a:solidFill>
                            <a:schemeClr val="dk1"/>
                          </a:solidFill>
                          <a:effectLst/>
                          <a:latin typeface="+mn-lt"/>
                          <a:ea typeface="+mn-ea"/>
                          <a:cs typeface="+mn-cs"/>
                        </a:rPr>
                        <a:t>A sales invoice has been omitted from the RLCA</a:t>
                      </a: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b="1" dirty="0">
                        <a:solidFill>
                          <a:srgbClr val="FF0000"/>
                        </a:solidFill>
                      </a:endParaRPr>
                    </a:p>
                  </a:txBody>
                  <a:tcPr/>
                </a:tc>
                <a:tc>
                  <a:txBody>
                    <a:bodyPr/>
                    <a:lstStyle/>
                    <a:p>
                      <a:pPr algn="ctr"/>
                      <a:endParaRPr lang="en-GB" dirty="0"/>
                    </a:p>
                  </a:txBody>
                  <a:tcPr/>
                </a:tc>
                <a:extLst>
                  <a:ext uri="{0D108BD9-81ED-4DB2-BD59-A6C34878D82A}">
                    <a16:rowId xmlns:a16="http://schemas.microsoft.com/office/drawing/2014/main" val="1070923228"/>
                  </a:ext>
                </a:extLst>
              </a:tr>
              <a:tr h="370840">
                <a:tc>
                  <a:txBody>
                    <a:bodyPr/>
                    <a:lstStyle/>
                    <a:p>
                      <a:r>
                        <a:rPr lang="en-GB" sz="1800" kern="1200" dirty="0">
                          <a:solidFill>
                            <a:schemeClr val="dk1"/>
                          </a:solidFill>
                          <a:effectLst/>
                          <a:latin typeface="+mn-lt"/>
                          <a:ea typeface="+mn-ea"/>
                          <a:cs typeface="+mn-cs"/>
                        </a:rPr>
                        <a:t>A sales invoice has been entered twice in the RLCA</a:t>
                      </a:r>
                      <a:endParaRPr lang="en-GB" dirty="0"/>
                    </a:p>
                  </a:txBody>
                  <a:tcPr/>
                </a:tc>
                <a:tc>
                  <a:txBody>
                    <a:bodyPr/>
                    <a:lstStyle/>
                    <a:p>
                      <a:pPr algn="ctr"/>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b="1" dirty="0">
                        <a:solidFill>
                          <a:srgbClr val="FF0000"/>
                        </a:solidFill>
                      </a:endParaRPr>
                    </a:p>
                  </a:txBody>
                  <a:tcPr/>
                </a:tc>
                <a:extLst>
                  <a:ext uri="{0D108BD9-81ED-4DB2-BD59-A6C34878D82A}">
                    <a16:rowId xmlns:a16="http://schemas.microsoft.com/office/drawing/2014/main" val="2881036716"/>
                  </a:ext>
                </a:extLst>
              </a:tr>
            </a:tbl>
          </a:graphicData>
        </a:graphic>
      </p:graphicFrame>
    </p:spTree>
    <p:extLst>
      <p:ext uri="{BB962C8B-B14F-4D97-AF65-F5344CB8AC3E}">
        <p14:creationId xmlns:p14="http://schemas.microsoft.com/office/powerpoint/2010/main" val="1739069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EA555B-48D8-2AAE-F324-B62AF8289C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5E9056-AEB8-0B32-BEA5-8956DA8626B4}"/>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87A71157-0190-3ECC-BBFB-258496EB3897}"/>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The RLCA shows a balance of £140,952 but the individual balances in the Receivables Ledger only add up to £141,668.</a:t>
            </a:r>
          </a:p>
          <a:p>
            <a:pPr marL="0" indent="0">
              <a:buNone/>
            </a:pPr>
            <a:r>
              <a:rPr lang="en-US" sz="1800" dirty="0">
                <a:solidFill>
                  <a:schemeClr val="bg1"/>
                </a:solidFill>
                <a:latin typeface="Montserrat" pitchFamily="2" charset="77"/>
              </a:rPr>
              <a:t>Which of the following would/would not explain the difference between the two balances?</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r>
              <a:rPr lang="en-US" sz="1800" b="1" u="sng" dirty="0">
                <a:solidFill>
                  <a:srgbClr val="FFC000"/>
                </a:solidFill>
                <a:latin typeface="Montserrat" pitchFamily="2" charset="77"/>
              </a:rPr>
              <a:t>RL higher than RLCA so either Decrease RL or Increase RLCA</a:t>
            </a:r>
          </a:p>
          <a:p>
            <a:pPr marL="0" indent="0">
              <a:buNone/>
            </a:pPr>
            <a:endParaRPr lang="en-US" sz="18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0CFA31E7-7EE3-B2BB-39E1-BB49CF751077}"/>
              </a:ext>
            </a:extLst>
          </p:cNvPr>
          <p:cNvGraphicFramePr>
            <a:graphicFrameLocks noGrp="1"/>
          </p:cNvGraphicFramePr>
          <p:nvPr>
            <p:extLst>
              <p:ext uri="{D42A27DB-BD31-4B8C-83A1-F6EECF244321}">
                <p14:modId xmlns:p14="http://schemas.microsoft.com/office/powerpoint/2010/main" val="1487026902"/>
              </p:ext>
            </p:extLst>
          </p:nvPr>
        </p:nvGraphicFramePr>
        <p:xfrm>
          <a:off x="936446" y="2427696"/>
          <a:ext cx="10139871" cy="1483360"/>
        </p:xfrm>
        <a:graphic>
          <a:graphicData uri="http://schemas.openxmlformats.org/drawingml/2006/table">
            <a:tbl>
              <a:tblPr firstRow="1" bandRow="1">
                <a:tableStyleId>{21E4AEA4-8DFA-4A89-87EB-49C32662AFE0}</a:tableStyleId>
              </a:tblPr>
              <a:tblGrid>
                <a:gridCol w="5912928">
                  <a:extLst>
                    <a:ext uri="{9D8B030D-6E8A-4147-A177-3AD203B41FA5}">
                      <a16:colId xmlns:a16="http://schemas.microsoft.com/office/drawing/2014/main" val="774371182"/>
                    </a:ext>
                  </a:extLst>
                </a:gridCol>
                <a:gridCol w="2044460">
                  <a:extLst>
                    <a:ext uri="{9D8B030D-6E8A-4147-A177-3AD203B41FA5}">
                      <a16:colId xmlns:a16="http://schemas.microsoft.com/office/drawing/2014/main" val="1845919658"/>
                    </a:ext>
                  </a:extLst>
                </a:gridCol>
                <a:gridCol w="2182483">
                  <a:extLst>
                    <a:ext uri="{9D8B030D-6E8A-4147-A177-3AD203B41FA5}">
                      <a16:colId xmlns:a16="http://schemas.microsoft.com/office/drawing/2014/main" val="2707086771"/>
                    </a:ext>
                  </a:extLst>
                </a:gridCol>
              </a:tblGrid>
              <a:tr h="370840">
                <a:tc>
                  <a:txBody>
                    <a:bodyPr/>
                    <a:lstStyle/>
                    <a:p>
                      <a:r>
                        <a:rPr lang="en-GB" dirty="0"/>
                        <a:t>Reason</a:t>
                      </a:r>
                    </a:p>
                  </a:txBody>
                  <a:tcPr/>
                </a:tc>
                <a:tc>
                  <a:txBody>
                    <a:bodyPr/>
                    <a:lstStyle/>
                    <a:p>
                      <a:r>
                        <a:rPr lang="en-GB" dirty="0"/>
                        <a:t>Would Explain</a:t>
                      </a:r>
                    </a:p>
                  </a:txBody>
                  <a:tcPr/>
                </a:tc>
                <a:tc>
                  <a:txBody>
                    <a:bodyPr/>
                    <a:lstStyle/>
                    <a:p>
                      <a:r>
                        <a:rPr lang="en-GB" dirty="0"/>
                        <a:t>Would Not Explain</a:t>
                      </a:r>
                    </a:p>
                  </a:txBody>
                  <a:tcPr/>
                </a:tc>
                <a:extLst>
                  <a:ext uri="{0D108BD9-81ED-4DB2-BD59-A6C34878D82A}">
                    <a16:rowId xmlns:a16="http://schemas.microsoft.com/office/drawing/2014/main" val="4223253456"/>
                  </a:ext>
                </a:extLst>
              </a:tr>
              <a:tr h="370840">
                <a:tc>
                  <a:txBody>
                    <a:bodyPr/>
                    <a:lstStyle/>
                    <a:p>
                      <a:r>
                        <a:rPr lang="en-GB" sz="1800" kern="1200" dirty="0">
                          <a:solidFill>
                            <a:schemeClr val="dk1"/>
                          </a:solidFill>
                          <a:effectLst/>
                          <a:latin typeface="+mn-lt"/>
                          <a:ea typeface="+mn-ea"/>
                          <a:cs typeface="+mn-cs"/>
                        </a:rPr>
                        <a:t>Receipt from a credit customer has been omitted in RLCA</a:t>
                      </a:r>
                      <a:endParaRPr lang="en-GB" dirty="0"/>
                    </a:p>
                  </a:txBody>
                  <a:tcPr/>
                </a:tc>
                <a:tc>
                  <a:txBody>
                    <a:bodyPr/>
                    <a:lstStyle/>
                    <a:p>
                      <a:pPr algn="ctr"/>
                      <a:endParaRPr lang="en-GB" dirty="0"/>
                    </a:p>
                  </a:txBody>
                  <a:tcPr/>
                </a:tc>
                <a:tc>
                  <a:txBody>
                    <a:bodyPr/>
                    <a:lstStyle/>
                    <a:p>
                      <a:pPr algn="ctr"/>
                      <a:r>
                        <a:rPr lang="en-GB" sz="1800" b="1" kern="1200" dirty="0">
                          <a:solidFill>
                            <a:srgbClr val="FF0000"/>
                          </a:solidFill>
                          <a:effectLst/>
                          <a:latin typeface="+mn-lt"/>
                          <a:ea typeface="+mn-ea"/>
                          <a:cs typeface="+mn-cs"/>
                          <a:sym typeface="Wingdings" panose="05000000000000000000" pitchFamily="2" charset="2"/>
                        </a:rPr>
                        <a:t></a:t>
                      </a:r>
                      <a:endParaRPr lang="en-GB" b="1" dirty="0">
                        <a:solidFill>
                          <a:srgbClr val="FF0000"/>
                        </a:solidFill>
                      </a:endParaRPr>
                    </a:p>
                  </a:txBody>
                  <a:tcPr/>
                </a:tc>
                <a:extLst>
                  <a:ext uri="{0D108BD9-81ED-4DB2-BD59-A6C34878D82A}">
                    <a16:rowId xmlns:a16="http://schemas.microsoft.com/office/drawing/2014/main" val="2951904638"/>
                  </a:ext>
                </a:extLst>
              </a:tr>
              <a:tr h="370840">
                <a:tc>
                  <a:txBody>
                    <a:bodyPr/>
                    <a:lstStyle/>
                    <a:p>
                      <a:r>
                        <a:rPr lang="en-GB" sz="1800" kern="1200" dirty="0">
                          <a:solidFill>
                            <a:schemeClr val="dk1"/>
                          </a:solidFill>
                          <a:effectLst/>
                          <a:latin typeface="+mn-lt"/>
                          <a:ea typeface="+mn-ea"/>
                          <a:cs typeface="+mn-cs"/>
                        </a:rPr>
                        <a:t>A sales invoice has been omitted from the RLCA</a:t>
                      </a: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kern="1200" dirty="0">
                          <a:solidFill>
                            <a:srgbClr val="FF0000"/>
                          </a:solidFill>
                          <a:effectLst/>
                          <a:latin typeface="+mn-lt"/>
                          <a:ea typeface="+mn-ea"/>
                          <a:cs typeface="+mn-cs"/>
                          <a:sym typeface="Wingdings" panose="05000000000000000000" pitchFamily="2" charset="2"/>
                        </a:rPr>
                        <a:t></a:t>
                      </a:r>
                      <a:endParaRPr lang="en-GB" b="1" dirty="0">
                        <a:solidFill>
                          <a:srgbClr val="FF0000"/>
                        </a:solidFill>
                      </a:endParaRPr>
                    </a:p>
                  </a:txBody>
                  <a:tcPr/>
                </a:tc>
                <a:tc>
                  <a:txBody>
                    <a:bodyPr/>
                    <a:lstStyle/>
                    <a:p>
                      <a:pPr algn="ctr"/>
                      <a:endParaRPr lang="en-GB" dirty="0"/>
                    </a:p>
                  </a:txBody>
                  <a:tcPr/>
                </a:tc>
                <a:extLst>
                  <a:ext uri="{0D108BD9-81ED-4DB2-BD59-A6C34878D82A}">
                    <a16:rowId xmlns:a16="http://schemas.microsoft.com/office/drawing/2014/main" val="1070923228"/>
                  </a:ext>
                </a:extLst>
              </a:tr>
              <a:tr h="370840">
                <a:tc>
                  <a:txBody>
                    <a:bodyPr/>
                    <a:lstStyle/>
                    <a:p>
                      <a:r>
                        <a:rPr lang="en-GB" sz="1800" kern="1200" dirty="0">
                          <a:solidFill>
                            <a:schemeClr val="dk1"/>
                          </a:solidFill>
                          <a:effectLst/>
                          <a:latin typeface="+mn-lt"/>
                          <a:ea typeface="+mn-ea"/>
                          <a:cs typeface="+mn-cs"/>
                        </a:rPr>
                        <a:t>A sales invoice has been entered twice in the RLCA</a:t>
                      </a:r>
                      <a:endParaRPr lang="en-GB" dirty="0"/>
                    </a:p>
                  </a:txBody>
                  <a:tcPr/>
                </a:tc>
                <a:tc>
                  <a:txBody>
                    <a:bodyPr/>
                    <a:lstStyle/>
                    <a:p>
                      <a:pPr algn="ctr"/>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b="1" dirty="0">
                        <a:solidFill>
                          <a:srgbClr val="FF0000"/>
                        </a:solidFill>
                      </a:endParaRPr>
                    </a:p>
                  </a:txBody>
                  <a:tcPr/>
                </a:tc>
                <a:extLst>
                  <a:ext uri="{0D108BD9-81ED-4DB2-BD59-A6C34878D82A}">
                    <a16:rowId xmlns:a16="http://schemas.microsoft.com/office/drawing/2014/main" val="2881036716"/>
                  </a:ext>
                </a:extLst>
              </a:tr>
            </a:tbl>
          </a:graphicData>
        </a:graphic>
      </p:graphicFrame>
    </p:spTree>
    <p:extLst>
      <p:ext uri="{BB962C8B-B14F-4D97-AF65-F5344CB8AC3E}">
        <p14:creationId xmlns:p14="http://schemas.microsoft.com/office/powerpoint/2010/main" val="1446539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961829F-DF05-0E9A-EF36-EFC5211815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987C3E-9D43-1F70-962F-B6319F39ADD8}"/>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Reconciling Control Accounts</a:t>
            </a:r>
          </a:p>
        </p:txBody>
      </p:sp>
      <p:sp>
        <p:nvSpPr>
          <p:cNvPr id="3" name="Content Placeholder 2">
            <a:extLst>
              <a:ext uri="{FF2B5EF4-FFF2-40B4-BE49-F238E27FC236}">
                <a16:creationId xmlns:a16="http://schemas.microsoft.com/office/drawing/2014/main" id="{55457542-2F19-964E-3F86-ECED30B59C13}"/>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The RLCA shows a balance of £140,952 but the individual balances in the Receivables Ledger only add up to £141,668.</a:t>
            </a:r>
          </a:p>
          <a:p>
            <a:pPr marL="0" indent="0">
              <a:buNone/>
            </a:pPr>
            <a:r>
              <a:rPr lang="en-US" sz="1800" dirty="0">
                <a:solidFill>
                  <a:schemeClr val="bg1"/>
                </a:solidFill>
                <a:latin typeface="Montserrat" pitchFamily="2" charset="77"/>
              </a:rPr>
              <a:t>Which of the following would/would not explain the difference between the two balances?</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r>
              <a:rPr lang="en-US" sz="1800" b="1" u="sng" dirty="0">
                <a:solidFill>
                  <a:srgbClr val="FFC000"/>
                </a:solidFill>
                <a:latin typeface="Montserrat" pitchFamily="2" charset="77"/>
              </a:rPr>
              <a:t>RL higher than RLCA so either Decrease RL or Increase RLCA</a:t>
            </a:r>
          </a:p>
          <a:p>
            <a:pPr marL="0" indent="0">
              <a:buNone/>
            </a:pPr>
            <a:endParaRPr lang="en-US" sz="18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AC017A27-B01E-77EF-F79D-699BDBC98F56}"/>
              </a:ext>
            </a:extLst>
          </p:cNvPr>
          <p:cNvGraphicFramePr>
            <a:graphicFrameLocks noGrp="1"/>
          </p:cNvGraphicFramePr>
          <p:nvPr/>
        </p:nvGraphicFramePr>
        <p:xfrm>
          <a:off x="936446" y="2427696"/>
          <a:ext cx="10139871" cy="1483360"/>
        </p:xfrm>
        <a:graphic>
          <a:graphicData uri="http://schemas.openxmlformats.org/drawingml/2006/table">
            <a:tbl>
              <a:tblPr firstRow="1" bandRow="1">
                <a:tableStyleId>{21E4AEA4-8DFA-4A89-87EB-49C32662AFE0}</a:tableStyleId>
              </a:tblPr>
              <a:tblGrid>
                <a:gridCol w="5912928">
                  <a:extLst>
                    <a:ext uri="{9D8B030D-6E8A-4147-A177-3AD203B41FA5}">
                      <a16:colId xmlns:a16="http://schemas.microsoft.com/office/drawing/2014/main" val="774371182"/>
                    </a:ext>
                  </a:extLst>
                </a:gridCol>
                <a:gridCol w="2044460">
                  <a:extLst>
                    <a:ext uri="{9D8B030D-6E8A-4147-A177-3AD203B41FA5}">
                      <a16:colId xmlns:a16="http://schemas.microsoft.com/office/drawing/2014/main" val="1845919658"/>
                    </a:ext>
                  </a:extLst>
                </a:gridCol>
                <a:gridCol w="2182483">
                  <a:extLst>
                    <a:ext uri="{9D8B030D-6E8A-4147-A177-3AD203B41FA5}">
                      <a16:colId xmlns:a16="http://schemas.microsoft.com/office/drawing/2014/main" val="2707086771"/>
                    </a:ext>
                  </a:extLst>
                </a:gridCol>
              </a:tblGrid>
              <a:tr h="370840">
                <a:tc>
                  <a:txBody>
                    <a:bodyPr/>
                    <a:lstStyle/>
                    <a:p>
                      <a:r>
                        <a:rPr lang="en-GB" dirty="0"/>
                        <a:t>Reason</a:t>
                      </a:r>
                    </a:p>
                  </a:txBody>
                  <a:tcPr/>
                </a:tc>
                <a:tc>
                  <a:txBody>
                    <a:bodyPr/>
                    <a:lstStyle/>
                    <a:p>
                      <a:r>
                        <a:rPr lang="en-GB" dirty="0"/>
                        <a:t>Would Explain</a:t>
                      </a:r>
                    </a:p>
                  </a:txBody>
                  <a:tcPr/>
                </a:tc>
                <a:tc>
                  <a:txBody>
                    <a:bodyPr/>
                    <a:lstStyle/>
                    <a:p>
                      <a:r>
                        <a:rPr lang="en-GB" dirty="0"/>
                        <a:t>Would Not Explain</a:t>
                      </a:r>
                    </a:p>
                  </a:txBody>
                  <a:tcPr/>
                </a:tc>
                <a:extLst>
                  <a:ext uri="{0D108BD9-81ED-4DB2-BD59-A6C34878D82A}">
                    <a16:rowId xmlns:a16="http://schemas.microsoft.com/office/drawing/2014/main" val="4223253456"/>
                  </a:ext>
                </a:extLst>
              </a:tr>
              <a:tr h="370840">
                <a:tc>
                  <a:txBody>
                    <a:bodyPr/>
                    <a:lstStyle/>
                    <a:p>
                      <a:r>
                        <a:rPr lang="en-GB" sz="1800" kern="1200" dirty="0">
                          <a:solidFill>
                            <a:schemeClr val="dk1"/>
                          </a:solidFill>
                          <a:effectLst/>
                          <a:latin typeface="+mn-lt"/>
                          <a:ea typeface="+mn-ea"/>
                          <a:cs typeface="+mn-cs"/>
                        </a:rPr>
                        <a:t>Receipt from a credit customer has been omitted in RLCA</a:t>
                      </a:r>
                      <a:endParaRPr lang="en-GB" dirty="0"/>
                    </a:p>
                  </a:txBody>
                  <a:tcPr/>
                </a:tc>
                <a:tc>
                  <a:txBody>
                    <a:bodyPr/>
                    <a:lstStyle/>
                    <a:p>
                      <a:pPr algn="ctr"/>
                      <a:endParaRPr lang="en-GB" dirty="0"/>
                    </a:p>
                  </a:txBody>
                  <a:tcPr/>
                </a:tc>
                <a:tc>
                  <a:txBody>
                    <a:bodyPr/>
                    <a:lstStyle/>
                    <a:p>
                      <a:pPr algn="ctr"/>
                      <a:r>
                        <a:rPr lang="en-GB" sz="1800" b="1" kern="1200" dirty="0">
                          <a:solidFill>
                            <a:srgbClr val="FF0000"/>
                          </a:solidFill>
                          <a:effectLst/>
                          <a:latin typeface="+mn-lt"/>
                          <a:ea typeface="+mn-ea"/>
                          <a:cs typeface="+mn-cs"/>
                          <a:sym typeface="Wingdings" panose="05000000000000000000" pitchFamily="2" charset="2"/>
                        </a:rPr>
                        <a:t></a:t>
                      </a:r>
                      <a:endParaRPr lang="en-GB" b="1" dirty="0">
                        <a:solidFill>
                          <a:srgbClr val="FF0000"/>
                        </a:solidFill>
                      </a:endParaRPr>
                    </a:p>
                  </a:txBody>
                  <a:tcPr/>
                </a:tc>
                <a:extLst>
                  <a:ext uri="{0D108BD9-81ED-4DB2-BD59-A6C34878D82A}">
                    <a16:rowId xmlns:a16="http://schemas.microsoft.com/office/drawing/2014/main" val="2951904638"/>
                  </a:ext>
                </a:extLst>
              </a:tr>
              <a:tr h="370840">
                <a:tc>
                  <a:txBody>
                    <a:bodyPr/>
                    <a:lstStyle/>
                    <a:p>
                      <a:r>
                        <a:rPr lang="en-GB" sz="1800" kern="1200" dirty="0">
                          <a:solidFill>
                            <a:schemeClr val="dk1"/>
                          </a:solidFill>
                          <a:effectLst/>
                          <a:latin typeface="+mn-lt"/>
                          <a:ea typeface="+mn-ea"/>
                          <a:cs typeface="+mn-cs"/>
                        </a:rPr>
                        <a:t>A sales invoice has been omitted from the RLCA</a:t>
                      </a: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kern="1200" dirty="0">
                          <a:solidFill>
                            <a:srgbClr val="FF0000"/>
                          </a:solidFill>
                          <a:effectLst/>
                          <a:latin typeface="+mn-lt"/>
                          <a:ea typeface="+mn-ea"/>
                          <a:cs typeface="+mn-cs"/>
                          <a:sym typeface="Wingdings" panose="05000000000000000000" pitchFamily="2" charset="2"/>
                        </a:rPr>
                        <a:t></a:t>
                      </a:r>
                      <a:endParaRPr lang="en-GB" b="1" dirty="0">
                        <a:solidFill>
                          <a:srgbClr val="FF0000"/>
                        </a:solidFill>
                      </a:endParaRPr>
                    </a:p>
                  </a:txBody>
                  <a:tcPr/>
                </a:tc>
                <a:tc>
                  <a:txBody>
                    <a:bodyPr/>
                    <a:lstStyle/>
                    <a:p>
                      <a:pPr algn="ctr"/>
                      <a:endParaRPr lang="en-GB" dirty="0"/>
                    </a:p>
                  </a:txBody>
                  <a:tcPr/>
                </a:tc>
                <a:extLst>
                  <a:ext uri="{0D108BD9-81ED-4DB2-BD59-A6C34878D82A}">
                    <a16:rowId xmlns:a16="http://schemas.microsoft.com/office/drawing/2014/main" val="1070923228"/>
                  </a:ext>
                </a:extLst>
              </a:tr>
              <a:tr h="370840">
                <a:tc>
                  <a:txBody>
                    <a:bodyPr/>
                    <a:lstStyle/>
                    <a:p>
                      <a:r>
                        <a:rPr lang="en-GB" sz="1800" kern="1200" dirty="0">
                          <a:solidFill>
                            <a:schemeClr val="dk1"/>
                          </a:solidFill>
                          <a:effectLst/>
                          <a:latin typeface="+mn-lt"/>
                          <a:ea typeface="+mn-ea"/>
                          <a:cs typeface="+mn-cs"/>
                        </a:rPr>
                        <a:t>A sales invoice has been entered twice in the RLCA</a:t>
                      </a:r>
                      <a:endParaRPr lang="en-GB" dirty="0"/>
                    </a:p>
                  </a:txBody>
                  <a:tcPr/>
                </a:tc>
                <a:tc>
                  <a:txBody>
                    <a:bodyPr/>
                    <a:lstStyle/>
                    <a:p>
                      <a:pPr algn="ctr"/>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kern="1200" dirty="0">
                          <a:solidFill>
                            <a:srgbClr val="FF0000"/>
                          </a:solidFill>
                          <a:effectLst/>
                          <a:latin typeface="+mn-lt"/>
                          <a:ea typeface="+mn-ea"/>
                          <a:cs typeface="+mn-cs"/>
                          <a:sym typeface="Wingdings" panose="05000000000000000000" pitchFamily="2" charset="2"/>
                        </a:rPr>
                        <a:t></a:t>
                      </a:r>
                      <a:endParaRPr lang="en-GB" b="1" dirty="0">
                        <a:solidFill>
                          <a:srgbClr val="FF0000"/>
                        </a:solidFill>
                      </a:endParaRPr>
                    </a:p>
                  </a:txBody>
                  <a:tcPr/>
                </a:tc>
                <a:extLst>
                  <a:ext uri="{0D108BD9-81ED-4DB2-BD59-A6C34878D82A}">
                    <a16:rowId xmlns:a16="http://schemas.microsoft.com/office/drawing/2014/main" val="2881036716"/>
                  </a:ext>
                </a:extLst>
              </a:tr>
            </a:tbl>
          </a:graphicData>
        </a:graphic>
      </p:graphicFrame>
    </p:spTree>
    <p:extLst>
      <p:ext uri="{BB962C8B-B14F-4D97-AF65-F5344CB8AC3E}">
        <p14:creationId xmlns:p14="http://schemas.microsoft.com/office/powerpoint/2010/main" val="7176983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863BDA-E9DD-2617-F85A-4A7D22B97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C548AC-1ABF-0F3C-B738-E90E9F7615DD}"/>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Not Disclosed By Trial Balance</a:t>
            </a:r>
          </a:p>
        </p:txBody>
      </p:sp>
      <p:sp>
        <p:nvSpPr>
          <p:cNvPr id="3" name="Content Placeholder 2">
            <a:extLst>
              <a:ext uri="{FF2B5EF4-FFF2-40B4-BE49-F238E27FC236}">
                <a16:creationId xmlns:a16="http://schemas.microsoft.com/office/drawing/2014/main" id="{EC340380-84C1-66BB-3658-60D88C63D5FF}"/>
              </a:ext>
            </a:extLst>
          </p:cNvPr>
          <p:cNvSpPr>
            <a:spLocks noGrp="1"/>
          </p:cNvSpPr>
          <p:nvPr>
            <p:ph idx="1"/>
          </p:nvPr>
        </p:nvSpPr>
        <p:spPr>
          <a:xfrm>
            <a:off x="838200" y="982115"/>
            <a:ext cx="10515600" cy="5513576"/>
          </a:xfrm>
        </p:spPr>
        <p:txBody>
          <a:bodyPr>
            <a:normAutofit/>
          </a:bodyPr>
          <a:lstStyle/>
          <a:p>
            <a:pPr marL="0" indent="0">
              <a:buNone/>
            </a:pPr>
            <a:r>
              <a:rPr lang="en-US" sz="1800" dirty="0">
                <a:solidFill>
                  <a:schemeClr val="bg1"/>
                </a:solidFill>
                <a:latin typeface="Montserrat" pitchFamily="2" charset="77"/>
              </a:rPr>
              <a:t>There are several errors you need to know which cannot be picked up by the trial balance. These are errors which do not cause an imbalance and include:</a:t>
            </a:r>
          </a:p>
          <a:p>
            <a:pPr marL="0" indent="0">
              <a:buNone/>
            </a:pPr>
            <a:endParaRPr lang="en-US" sz="1800" dirty="0">
              <a:solidFill>
                <a:schemeClr val="bg1"/>
              </a:solidFill>
              <a:latin typeface="Montserrat" pitchFamily="2" charset="77"/>
            </a:endParaRPr>
          </a:p>
          <a:p>
            <a:pPr marL="0" indent="0">
              <a:buNone/>
            </a:pPr>
            <a:r>
              <a:rPr lang="en-US" sz="1800" dirty="0">
                <a:solidFill>
                  <a:schemeClr val="bg1"/>
                </a:solidFill>
                <a:latin typeface="Montserrat" pitchFamily="2" charset="77"/>
              </a:rPr>
              <a:t>• Error of Original Entry</a:t>
            </a:r>
          </a:p>
          <a:p>
            <a:pPr marL="0" indent="0">
              <a:buNone/>
            </a:pPr>
            <a:r>
              <a:rPr lang="en-US" sz="1800" dirty="0">
                <a:solidFill>
                  <a:schemeClr val="bg1"/>
                </a:solidFill>
                <a:latin typeface="Montserrat" pitchFamily="2" charset="77"/>
              </a:rPr>
              <a:t>• Error of Omission</a:t>
            </a:r>
          </a:p>
          <a:p>
            <a:pPr marL="0" indent="0">
              <a:buNone/>
            </a:pPr>
            <a:r>
              <a:rPr lang="en-US" sz="1800" dirty="0">
                <a:solidFill>
                  <a:schemeClr val="bg1"/>
                </a:solidFill>
                <a:latin typeface="Montserrat" pitchFamily="2" charset="77"/>
              </a:rPr>
              <a:t>• Reversal of Entries</a:t>
            </a:r>
          </a:p>
          <a:p>
            <a:pPr marL="0" indent="0">
              <a:buNone/>
            </a:pPr>
            <a:r>
              <a:rPr lang="en-US" sz="1800" dirty="0">
                <a:solidFill>
                  <a:schemeClr val="bg1"/>
                </a:solidFill>
                <a:latin typeface="Montserrat" pitchFamily="2" charset="77"/>
              </a:rPr>
              <a:t>• Error of Commission</a:t>
            </a:r>
          </a:p>
          <a:p>
            <a:pPr marL="0" indent="0">
              <a:buNone/>
            </a:pPr>
            <a:r>
              <a:rPr lang="en-US" sz="1800" dirty="0">
                <a:solidFill>
                  <a:schemeClr val="bg1"/>
                </a:solidFill>
                <a:latin typeface="Montserrat" pitchFamily="2" charset="77"/>
              </a:rPr>
              <a:t>• Error of Principle</a:t>
            </a:r>
          </a:p>
          <a:p>
            <a:pPr marL="0" indent="0">
              <a:buNone/>
            </a:pPr>
            <a:r>
              <a:rPr lang="en-US" sz="1800" dirty="0">
                <a:solidFill>
                  <a:schemeClr val="bg1"/>
                </a:solidFill>
                <a:latin typeface="Montserrat" pitchFamily="2" charset="77"/>
              </a:rPr>
              <a:t>• Compensating Errors</a:t>
            </a:r>
          </a:p>
          <a:p>
            <a:pPr marL="0" indent="0">
              <a:buNone/>
            </a:pPr>
            <a:endParaRPr lang="en-US" sz="1800" dirty="0">
              <a:solidFill>
                <a:schemeClr val="bg1"/>
              </a:solidFill>
              <a:latin typeface="Montserrat" pitchFamily="2" charset="77"/>
            </a:endParaRPr>
          </a:p>
        </p:txBody>
      </p:sp>
    </p:spTree>
    <p:extLst>
      <p:ext uri="{BB962C8B-B14F-4D97-AF65-F5344CB8AC3E}">
        <p14:creationId xmlns:p14="http://schemas.microsoft.com/office/powerpoint/2010/main" val="3194275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BF9CCB-45AA-D1AD-C28F-F4F8B5CA4A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16BA25-B493-6B58-E734-6ADEFF4B6C82}"/>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 of Original Entry</a:t>
            </a:r>
          </a:p>
        </p:txBody>
      </p:sp>
      <p:sp>
        <p:nvSpPr>
          <p:cNvPr id="3" name="Content Placeholder 2">
            <a:extLst>
              <a:ext uri="{FF2B5EF4-FFF2-40B4-BE49-F238E27FC236}">
                <a16:creationId xmlns:a16="http://schemas.microsoft.com/office/drawing/2014/main" id="{E2B48DD8-AF0F-C47A-244F-52E29C425039}"/>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The following entries have been made in the ledger accounts. It has been discovered that the sale on the 11th October should have been £2,000.00 excluding VAT and not £1,000.00.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9F3563FA-1DF6-758E-ECB7-6F5C6A3F5EE7}"/>
              </a:ext>
            </a:extLst>
          </p:cNvPr>
          <p:cNvGraphicFramePr>
            <a:graphicFrameLocks noGrp="1"/>
          </p:cNvGraphicFramePr>
          <p:nvPr>
            <p:extLst>
              <p:ext uri="{D42A27DB-BD31-4B8C-83A1-F6EECF244321}">
                <p14:modId xmlns:p14="http://schemas.microsoft.com/office/powerpoint/2010/main" val="2537099057"/>
              </p:ext>
            </p:extLst>
          </p:nvPr>
        </p:nvGraphicFramePr>
        <p:xfrm>
          <a:off x="919192" y="1981568"/>
          <a:ext cx="7215516" cy="1565404"/>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Capital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7,000.00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Purchases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Drawings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175.00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18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Rent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500.00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111109"/>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1769580"/>
                  </a:ext>
                </a:extLst>
              </a:tr>
            </a:tbl>
          </a:graphicData>
        </a:graphic>
      </p:graphicFrame>
      <p:graphicFrame>
        <p:nvGraphicFramePr>
          <p:cNvPr id="7" name="Table 6">
            <a:extLst>
              <a:ext uri="{FF2B5EF4-FFF2-40B4-BE49-F238E27FC236}">
                <a16:creationId xmlns:a16="http://schemas.microsoft.com/office/drawing/2014/main" id="{E5C3F2B4-0FD8-5674-F735-0FD32377B38A}"/>
              </a:ext>
            </a:extLst>
          </p:cNvPr>
          <p:cNvGraphicFramePr>
            <a:graphicFrameLocks noGrp="1"/>
          </p:cNvGraphicFramePr>
          <p:nvPr>
            <p:extLst>
              <p:ext uri="{D42A27DB-BD31-4B8C-83A1-F6EECF244321}">
                <p14:modId xmlns:p14="http://schemas.microsoft.com/office/powerpoint/2010/main" val="2271208332"/>
              </p:ext>
            </p:extLst>
          </p:nvPr>
        </p:nvGraphicFramePr>
        <p:xfrm>
          <a:off x="919192" y="3735059"/>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Sales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Bank</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1,000.00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876">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0179218"/>
                  </a:ext>
                </a:extLst>
              </a:tr>
            </a:tbl>
          </a:graphicData>
        </a:graphic>
      </p:graphicFrame>
      <p:graphicFrame>
        <p:nvGraphicFramePr>
          <p:cNvPr id="8" name="Table 7">
            <a:extLst>
              <a:ext uri="{FF2B5EF4-FFF2-40B4-BE49-F238E27FC236}">
                <a16:creationId xmlns:a16="http://schemas.microsoft.com/office/drawing/2014/main" id="{1B27DDE9-04DF-D47D-2E0E-E6FEC62196E0}"/>
              </a:ext>
            </a:extLst>
          </p:cNvPr>
          <p:cNvGraphicFramePr>
            <a:graphicFrameLocks noGrp="1"/>
          </p:cNvGraphicFramePr>
          <p:nvPr>
            <p:extLst>
              <p:ext uri="{D42A27DB-BD31-4B8C-83A1-F6EECF244321}">
                <p14:modId xmlns:p14="http://schemas.microsoft.com/office/powerpoint/2010/main" val="856297149"/>
              </p:ext>
            </p:extLst>
          </p:nvPr>
        </p:nvGraphicFramePr>
        <p:xfrm>
          <a:off x="919192" y="5010648"/>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VAT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Bank</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38103">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7863091"/>
                  </a:ext>
                </a:extLst>
              </a:tr>
            </a:tbl>
          </a:graphicData>
        </a:graphic>
      </p:graphicFrame>
    </p:spTree>
    <p:extLst>
      <p:ext uri="{BB962C8B-B14F-4D97-AF65-F5344CB8AC3E}">
        <p14:creationId xmlns:p14="http://schemas.microsoft.com/office/powerpoint/2010/main" val="1074753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D0D15B-8F93-DCBC-85E1-A3E09DFF27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75EE51-6A8A-431A-5ABD-DEDB1871B39B}"/>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 of Original Entry</a:t>
            </a:r>
          </a:p>
        </p:txBody>
      </p:sp>
      <p:sp>
        <p:nvSpPr>
          <p:cNvPr id="3" name="Content Placeholder 2">
            <a:extLst>
              <a:ext uri="{FF2B5EF4-FFF2-40B4-BE49-F238E27FC236}">
                <a16:creationId xmlns:a16="http://schemas.microsoft.com/office/drawing/2014/main" id="{41CC4630-6F81-B09E-60B6-E0B10588B2A2}"/>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The following entries have been made in the ledger accounts. It has been discovered that the sale on the 11th October should have been £2,000.00 excluding VAT and not £1,000.00.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502B7798-3DA2-8643-16B0-87194AB6E0C8}"/>
              </a:ext>
            </a:extLst>
          </p:cNvPr>
          <p:cNvGraphicFramePr>
            <a:graphicFrameLocks noGrp="1"/>
          </p:cNvGraphicFramePr>
          <p:nvPr>
            <p:extLst>
              <p:ext uri="{D42A27DB-BD31-4B8C-83A1-F6EECF244321}">
                <p14:modId xmlns:p14="http://schemas.microsoft.com/office/powerpoint/2010/main" val="3842814029"/>
              </p:ext>
            </p:extLst>
          </p:nvPr>
        </p:nvGraphicFramePr>
        <p:xfrm>
          <a:off x="919192" y="1981568"/>
          <a:ext cx="7215516" cy="1565404"/>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Capital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7,000.00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Purchases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Drawings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175.00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18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Rent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500.00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111109"/>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1,200.00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1769580"/>
                  </a:ext>
                </a:extLst>
              </a:tr>
            </a:tbl>
          </a:graphicData>
        </a:graphic>
      </p:graphicFrame>
      <p:graphicFrame>
        <p:nvGraphicFramePr>
          <p:cNvPr id="7" name="Table 6">
            <a:extLst>
              <a:ext uri="{FF2B5EF4-FFF2-40B4-BE49-F238E27FC236}">
                <a16:creationId xmlns:a16="http://schemas.microsoft.com/office/drawing/2014/main" id="{7C9B89B8-E2A9-7169-7F62-B69E14582394}"/>
              </a:ext>
            </a:extLst>
          </p:cNvPr>
          <p:cNvGraphicFramePr>
            <a:graphicFrameLocks noGrp="1"/>
          </p:cNvGraphicFramePr>
          <p:nvPr>
            <p:extLst>
              <p:ext uri="{D42A27DB-BD31-4B8C-83A1-F6EECF244321}">
                <p14:modId xmlns:p14="http://schemas.microsoft.com/office/powerpoint/2010/main" val="275279303"/>
              </p:ext>
            </p:extLst>
          </p:nvPr>
        </p:nvGraphicFramePr>
        <p:xfrm>
          <a:off x="919192" y="3735059"/>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Sales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1,000.00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Bank</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1,000.00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876">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0179218"/>
                  </a:ext>
                </a:extLst>
              </a:tr>
            </a:tbl>
          </a:graphicData>
        </a:graphic>
      </p:graphicFrame>
      <p:graphicFrame>
        <p:nvGraphicFramePr>
          <p:cNvPr id="8" name="Table 7">
            <a:extLst>
              <a:ext uri="{FF2B5EF4-FFF2-40B4-BE49-F238E27FC236}">
                <a16:creationId xmlns:a16="http://schemas.microsoft.com/office/drawing/2014/main" id="{F99D3097-041B-B8C6-0E4C-53E4223F6635}"/>
              </a:ext>
            </a:extLst>
          </p:cNvPr>
          <p:cNvGraphicFramePr>
            <a:graphicFrameLocks noGrp="1"/>
          </p:cNvGraphicFramePr>
          <p:nvPr>
            <p:extLst>
              <p:ext uri="{D42A27DB-BD31-4B8C-83A1-F6EECF244321}">
                <p14:modId xmlns:p14="http://schemas.microsoft.com/office/powerpoint/2010/main" val="3113707650"/>
              </p:ext>
            </p:extLst>
          </p:nvPr>
        </p:nvGraphicFramePr>
        <p:xfrm>
          <a:off x="919192" y="5010648"/>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VAT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200.00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Bank</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38103">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7863091"/>
                  </a:ext>
                </a:extLst>
              </a:tr>
            </a:tbl>
          </a:graphicData>
        </a:graphic>
      </p:graphicFrame>
    </p:spTree>
    <p:extLst>
      <p:ext uri="{BB962C8B-B14F-4D97-AF65-F5344CB8AC3E}">
        <p14:creationId xmlns:p14="http://schemas.microsoft.com/office/powerpoint/2010/main" val="2979519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3B08CF5-42D2-2A59-EDEB-F2F2D2FBA9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DB8DD2-AA91-3846-DB21-F4F6FCE0221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 of Original Entry</a:t>
            </a:r>
          </a:p>
        </p:txBody>
      </p:sp>
      <p:sp>
        <p:nvSpPr>
          <p:cNvPr id="3" name="Content Placeholder 2">
            <a:extLst>
              <a:ext uri="{FF2B5EF4-FFF2-40B4-BE49-F238E27FC236}">
                <a16:creationId xmlns:a16="http://schemas.microsoft.com/office/drawing/2014/main" id="{129C191E-6142-07C2-A5B9-E27282308A55}"/>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The following entries have been made in the ledger accounts. It has been discovered that the sale on the 11th October should have been £2,000.00 excluding VAT and not £1,000.00.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BAA4F26D-B5B5-4741-6304-FA1BD8ABA94E}"/>
              </a:ext>
            </a:extLst>
          </p:cNvPr>
          <p:cNvGraphicFramePr>
            <a:graphicFrameLocks noGrp="1"/>
          </p:cNvGraphicFramePr>
          <p:nvPr>
            <p:extLst>
              <p:ext uri="{D42A27DB-BD31-4B8C-83A1-F6EECF244321}">
                <p14:modId xmlns:p14="http://schemas.microsoft.com/office/powerpoint/2010/main" val="2464270596"/>
              </p:ext>
            </p:extLst>
          </p:nvPr>
        </p:nvGraphicFramePr>
        <p:xfrm>
          <a:off x="919192" y="1981568"/>
          <a:ext cx="7215516" cy="1565404"/>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Capital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7,000.00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Purchases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Drawings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175.00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31 Oct</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JNL 2</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2,400.00</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18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Rent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500.00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111109"/>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1,200.00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1769580"/>
                  </a:ext>
                </a:extLst>
              </a:tr>
            </a:tbl>
          </a:graphicData>
        </a:graphic>
      </p:graphicFrame>
      <p:graphicFrame>
        <p:nvGraphicFramePr>
          <p:cNvPr id="7" name="Table 6">
            <a:extLst>
              <a:ext uri="{FF2B5EF4-FFF2-40B4-BE49-F238E27FC236}">
                <a16:creationId xmlns:a16="http://schemas.microsoft.com/office/drawing/2014/main" id="{AE4BCB16-61D5-1452-8627-6BA9787BED2A}"/>
              </a:ext>
            </a:extLst>
          </p:cNvPr>
          <p:cNvGraphicFramePr>
            <a:graphicFrameLocks noGrp="1"/>
          </p:cNvGraphicFramePr>
          <p:nvPr>
            <p:extLst>
              <p:ext uri="{D42A27DB-BD31-4B8C-83A1-F6EECF244321}">
                <p14:modId xmlns:p14="http://schemas.microsoft.com/office/powerpoint/2010/main" val="164539981"/>
              </p:ext>
            </p:extLst>
          </p:nvPr>
        </p:nvGraphicFramePr>
        <p:xfrm>
          <a:off x="919192" y="3735059"/>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Sales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1,000.00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Bank</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1,000.00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876">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31 Oct</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JNL 2</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2,000.00</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0179218"/>
                  </a:ext>
                </a:extLst>
              </a:tr>
            </a:tbl>
          </a:graphicData>
        </a:graphic>
      </p:graphicFrame>
      <p:graphicFrame>
        <p:nvGraphicFramePr>
          <p:cNvPr id="8" name="Table 7">
            <a:extLst>
              <a:ext uri="{FF2B5EF4-FFF2-40B4-BE49-F238E27FC236}">
                <a16:creationId xmlns:a16="http://schemas.microsoft.com/office/drawing/2014/main" id="{3573DC6E-99AD-2D92-95AF-8EF63BEBF988}"/>
              </a:ext>
            </a:extLst>
          </p:cNvPr>
          <p:cNvGraphicFramePr>
            <a:graphicFrameLocks noGrp="1"/>
          </p:cNvGraphicFramePr>
          <p:nvPr>
            <p:extLst>
              <p:ext uri="{D42A27DB-BD31-4B8C-83A1-F6EECF244321}">
                <p14:modId xmlns:p14="http://schemas.microsoft.com/office/powerpoint/2010/main" val="813887270"/>
              </p:ext>
            </p:extLst>
          </p:nvPr>
        </p:nvGraphicFramePr>
        <p:xfrm>
          <a:off x="919192" y="5010648"/>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VAT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200.00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Bank</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38103">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31 Oct</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JNL 2</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400.00</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7863091"/>
                  </a:ext>
                </a:extLst>
              </a:tr>
            </a:tbl>
          </a:graphicData>
        </a:graphic>
      </p:graphicFrame>
    </p:spTree>
    <p:extLst>
      <p:ext uri="{BB962C8B-B14F-4D97-AF65-F5344CB8AC3E}">
        <p14:creationId xmlns:p14="http://schemas.microsoft.com/office/powerpoint/2010/main" val="2167730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5708D90-204D-1493-5F89-90037CA1BC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692C34-C951-978A-C085-B339E514390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 of Omission</a:t>
            </a:r>
          </a:p>
        </p:txBody>
      </p:sp>
      <p:sp>
        <p:nvSpPr>
          <p:cNvPr id="3" name="Content Placeholder 2">
            <a:extLst>
              <a:ext uri="{FF2B5EF4-FFF2-40B4-BE49-F238E27FC236}">
                <a16:creationId xmlns:a16="http://schemas.microsoft.com/office/drawing/2014/main" id="{41E3B9CB-B485-82F7-BD8D-93503E251BF1}"/>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It has been discovered that a payment for stationery has not been posted into the accounts. This was for £504 including VAT.</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C57FD38C-22C4-ED21-C0EC-06D1A4174AA6}"/>
              </a:ext>
            </a:extLst>
          </p:cNvPr>
          <p:cNvGraphicFramePr>
            <a:graphicFrameLocks noGrp="1"/>
          </p:cNvGraphicFramePr>
          <p:nvPr>
            <p:extLst>
              <p:ext uri="{D42A27DB-BD31-4B8C-83A1-F6EECF244321}">
                <p14:modId xmlns:p14="http://schemas.microsoft.com/office/powerpoint/2010/main" val="1137875621"/>
              </p:ext>
            </p:extLst>
          </p:nvPr>
        </p:nvGraphicFramePr>
        <p:xfrm>
          <a:off x="919192" y="1981568"/>
          <a:ext cx="7215516" cy="1565404"/>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Capital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7,000.00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Purchases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Drawings</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175.00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18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Rent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500.00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111109"/>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1769580"/>
                  </a:ext>
                </a:extLst>
              </a:tr>
            </a:tbl>
          </a:graphicData>
        </a:graphic>
      </p:graphicFrame>
      <p:graphicFrame>
        <p:nvGraphicFramePr>
          <p:cNvPr id="7" name="Table 6">
            <a:extLst>
              <a:ext uri="{FF2B5EF4-FFF2-40B4-BE49-F238E27FC236}">
                <a16:creationId xmlns:a16="http://schemas.microsoft.com/office/drawing/2014/main" id="{31DEAE29-6DAB-6BAE-0FA5-B79F77F28E37}"/>
              </a:ext>
            </a:extLst>
          </p:cNvPr>
          <p:cNvGraphicFramePr>
            <a:graphicFrameLocks noGrp="1"/>
          </p:cNvGraphicFramePr>
          <p:nvPr>
            <p:extLst>
              <p:ext uri="{D42A27DB-BD31-4B8C-83A1-F6EECF244321}">
                <p14:modId xmlns:p14="http://schemas.microsoft.com/office/powerpoint/2010/main" val="2507361560"/>
              </p:ext>
            </p:extLst>
          </p:nvPr>
        </p:nvGraphicFramePr>
        <p:xfrm>
          <a:off x="919192" y="3735059"/>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Stationery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876">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0179218"/>
                  </a:ext>
                </a:extLst>
              </a:tr>
            </a:tbl>
          </a:graphicData>
        </a:graphic>
      </p:graphicFrame>
      <p:graphicFrame>
        <p:nvGraphicFramePr>
          <p:cNvPr id="8" name="Table 7">
            <a:extLst>
              <a:ext uri="{FF2B5EF4-FFF2-40B4-BE49-F238E27FC236}">
                <a16:creationId xmlns:a16="http://schemas.microsoft.com/office/drawing/2014/main" id="{366DBA7D-9EEE-73CA-FD99-0A91F68CF825}"/>
              </a:ext>
            </a:extLst>
          </p:cNvPr>
          <p:cNvGraphicFramePr>
            <a:graphicFrameLocks noGrp="1"/>
          </p:cNvGraphicFramePr>
          <p:nvPr>
            <p:extLst>
              <p:ext uri="{D42A27DB-BD31-4B8C-83A1-F6EECF244321}">
                <p14:modId xmlns:p14="http://schemas.microsoft.com/office/powerpoint/2010/main" val="2892226923"/>
              </p:ext>
            </p:extLst>
          </p:nvPr>
        </p:nvGraphicFramePr>
        <p:xfrm>
          <a:off x="919192" y="5010648"/>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VAT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38103">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7863091"/>
                  </a:ext>
                </a:extLst>
              </a:tr>
            </a:tbl>
          </a:graphicData>
        </a:graphic>
      </p:graphicFrame>
    </p:spTree>
    <p:extLst>
      <p:ext uri="{BB962C8B-B14F-4D97-AF65-F5344CB8AC3E}">
        <p14:creationId xmlns:p14="http://schemas.microsoft.com/office/powerpoint/2010/main" val="732206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DB2E65F-AEB3-4F0D-2142-E1D7E09331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E2878C-BB32-6EEB-3A5F-8FDF787B45D8}"/>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 of Omission</a:t>
            </a:r>
          </a:p>
        </p:txBody>
      </p:sp>
      <p:sp>
        <p:nvSpPr>
          <p:cNvPr id="3" name="Content Placeholder 2">
            <a:extLst>
              <a:ext uri="{FF2B5EF4-FFF2-40B4-BE49-F238E27FC236}">
                <a16:creationId xmlns:a16="http://schemas.microsoft.com/office/drawing/2014/main" id="{EF360EFC-7290-D58C-25C8-821060E06821}"/>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It has been discovered that a payment for stationery has not been posted into the accounts. This was for £504 including VAT.</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A69B109B-EF27-1ED5-8276-4557638FA5D7}"/>
              </a:ext>
            </a:extLst>
          </p:cNvPr>
          <p:cNvGraphicFramePr>
            <a:graphicFrameLocks noGrp="1"/>
          </p:cNvGraphicFramePr>
          <p:nvPr/>
        </p:nvGraphicFramePr>
        <p:xfrm>
          <a:off x="919192" y="1981568"/>
          <a:ext cx="7215516" cy="1565404"/>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Capital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7,000.00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Purchases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Drawings</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175.00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18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Rent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500.00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111109"/>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504.00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1769580"/>
                  </a:ext>
                </a:extLst>
              </a:tr>
            </a:tbl>
          </a:graphicData>
        </a:graphic>
      </p:graphicFrame>
      <p:graphicFrame>
        <p:nvGraphicFramePr>
          <p:cNvPr id="7" name="Table 6">
            <a:extLst>
              <a:ext uri="{FF2B5EF4-FFF2-40B4-BE49-F238E27FC236}">
                <a16:creationId xmlns:a16="http://schemas.microsoft.com/office/drawing/2014/main" id="{DA289A4D-D389-9908-3C01-E94D7973ECE3}"/>
              </a:ext>
            </a:extLst>
          </p:cNvPr>
          <p:cNvGraphicFramePr>
            <a:graphicFrameLocks noGrp="1"/>
          </p:cNvGraphicFramePr>
          <p:nvPr/>
        </p:nvGraphicFramePr>
        <p:xfrm>
          <a:off x="919192" y="3735059"/>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Stationery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420.00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876">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0179218"/>
                  </a:ext>
                </a:extLst>
              </a:tr>
            </a:tbl>
          </a:graphicData>
        </a:graphic>
      </p:graphicFrame>
      <p:graphicFrame>
        <p:nvGraphicFramePr>
          <p:cNvPr id="8" name="Table 7">
            <a:extLst>
              <a:ext uri="{FF2B5EF4-FFF2-40B4-BE49-F238E27FC236}">
                <a16:creationId xmlns:a16="http://schemas.microsoft.com/office/drawing/2014/main" id="{351B3873-A8C4-CF10-0706-F49CCB649D4C}"/>
              </a:ext>
            </a:extLst>
          </p:cNvPr>
          <p:cNvGraphicFramePr>
            <a:graphicFrameLocks noGrp="1"/>
          </p:cNvGraphicFramePr>
          <p:nvPr/>
        </p:nvGraphicFramePr>
        <p:xfrm>
          <a:off x="919192" y="5010648"/>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VAT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84.00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38103">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7863091"/>
                  </a:ext>
                </a:extLst>
              </a:tr>
            </a:tbl>
          </a:graphicData>
        </a:graphic>
      </p:graphicFrame>
    </p:spTree>
    <p:extLst>
      <p:ext uri="{BB962C8B-B14F-4D97-AF65-F5344CB8AC3E}">
        <p14:creationId xmlns:p14="http://schemas.microsoft.com/office/powerpoint/2010/main" val="3215587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CA1E3EA-1C64-298A-B2CF-2AEF8D449C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0E0FB-B760-A553-B77C-0DBAEF5CA45E}"/>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Reversal of Entries</a:t>
            </a:r>
          </a:p>
        </p:txBody>
      </p:sp>
      <p:sp>
        <p:nvSpPr>
          <p:cNvPr id="3" name="Content Placeholder 2">
            <a:extLst>
              <a:ext uri="{FF2B5EF4-FFF2-40B4-BE49-F238E27FC236}">
                <a16:creationId xmlns:a16="http://schemas.microsoft.com/office/drawing/2014/main" id="{1415CA6A-D3F6-457A-A053-53658A1C06CC}"/>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payment for rent has been incorrectly posted in the accounts. Both entries in each of the respective accounts have been posted on the wrong side but for the correct amounts.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BA36139B-284E-9B86-597C-2D6F0CBB525B}"/>
              </a:ext>
            </a:extLst>
          </p:cNvPr>
          <p:cNvGraphicFramePr>
            <a:graphicFrameLocks noGrp="1"/>
          </p:cNvGraphicFramePr>
          <p:nvPr>
            <p:extLst>
              <p:ext uri="{D42A27DB-BD31-4B8C-83A1-F6EECF244321}">
                <p14:modId xmlns:p14="http://schemas.microsoft.com/office/powerpoint/2010/main" val="3800044624"/>
              </p:ext>
            </p:extLst>
          </p:nvPr>
        </p:nvGraphicFramePr>
        <p:xfrm>
          <a:off x="919192" y="1981568"/>
          <a:ext cx="7215516" cy="1565404"/>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4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Purchases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920.00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411">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Drawings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125.00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24 Oct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Rent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200.00 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111109"/>
                  </a:ext>
                </a:extLst>
              </a:tr>
              <a:tr h="121587">
                <a:tc>
                  <a:txBody>
                    <a:bodyPr/>
                    <a:lstStyle/>
                    <a:p>
                      <a:pPr algn="l">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1769580"/>
                  </a:ext>
                </a:extLst>
              </a:tr>
            </a:tbl>
          </a:graphicData>
        </a:graphic>
      </p:graphicFrame>
      <p:graphicFrame>
        <p:nvGraphicFramePr>
          <p:cNvPr id="7" name="Table 6">
            <a:extLst>
              <a:ext uri="{FF2B5EF4-FFF2-40B4-BE49-F238E27FC236}">
                <a16:creationId xmlns:a16="http://schemas.microsoft.com/office/drawing/2014/main" id="{B79DB3A6-F7E7-548D-E7DF-927606019590}"/>
              </a:ext>
            </a:extLst>
          </p:cNvPr>
          <p:cNvGraphicFramePr>
            <a:graphicFrameLocks noGrp="1"/>
          </p:cNvGraphicFramePr>
          <p:nvPr>
            <p:extLst>
              <p:ext uri="{D42A27DB-BD31-4B8C-83A1-F6EECF244321}">
                <p14:modId xmlns:p14="http://schemas.microsoft.com/office/powerpoint/2010/main" val="986821688"/>
              </p:ext>
            </p:extLst>
          </p:nvPr>
        </p:nvGraphicFramePr>
        <p:xfrm>
          <a:off x="919192" y="3735059"/>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Rent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24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Bank</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200.00 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876">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0179218"/>
                  </a:ext>
                </a:extLst>
              </a:tr>
            </a:tbl>
          </a:graphicData>
        </a:graphic>
      </p:graphicFrame>
    </p:spTree>
    <p:extLst>
      <p:ext uri="{BB962C8B-B14F-4D97-AF65-F5344CB8AC3E}">
        <p14:creationId xmlns:p14="http://schemas.microsoft.com/office/powerpoint/2010/main" val="1778437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151DC8-D5C4-1B5F-2C54-BCE7B6BE7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D73352-C0FA-D093-B66B-3D5EBC2471C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Reversal of Entries</a:t>
            </a:r>
          </a:p>
        </p:txBody>
      </p:sp>
      <p:sp>
        <p:nvSpPr>
          <p:cNvPr id="3" name="Content Placeholder 2">
            <a:extLst>
              <a:ext uri="{FF2B5EF4-FFF2-40B4-BE49-F238E27FC236}">
                <a16:creationId xmlns:a16="http://schemas.microsoft.com/office/drawing/2014/main" id="{CC7ADF78-C3BE-810C-7BA5-1DD49692DEEC}"/>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payment for rent has been incorrectly posted in the accounts. Both entries in each of the respective accounts have been posted on the wrong side but for the correct amounts.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B4FF8F51-B967-37E3-DD8E-A535D1262950}"/>
              </a:ext>
            </a:extLst>
          </p:cNvPr>
          <p:cNvGraphicFramePr>
            <a:graphicFrameLocks noGrp="1"/>
          </p:cNvGraphicFramePr>
          <p:nvPr>
            <p:extLst>
              <p:ext uri="{D42A27DB-BD31-4B8C-83A1-F6EECF244321}">
                <p14:modId xmlns:p14="http://schemas.microsoft.com/office/powerpoint/2010/main" val="214395258"/>
              </p:ext>
            </p:extLst>
          </p:nvPr>
        </p:nvGraphicFramePr>
        <p:xfrm>
          <a:off x="919192" y="1981568"/>
          <a:ext cx="7215516" cy="1565404"/>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4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Purchases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920.00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Drawings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125.00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24 Oct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Rent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200.00 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31 Oct</a:t>
                      </a: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1</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200.00</a:t>
                      </a:r>
                    </a:p>
                  </a:txBody>
                  <a:tcPr marL="68580" marR="68580" marT="0" marB="0" anchor="ctr"/>
                </a:tc>
                <a:extLst>
                  <a:ext uri="{0D108BD9-81ED-4DB2-BD59-A6C34878D82A}">
                    <a16:rowId xmlns:a16="http://schemas.microsoft.com/office/drawing/2014/main" val="389111109"/>
                  </a:ext>
                </a:extLst>
              </a:tr>
              <a:tr h="121587">
                <a:tc>
                  <a:txBody>
                    <a:bodyPr/>
                    <a:lstStyle/>
                    <a:p>
                      <a:pPr algn="l">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1769580"/>
                  </a:ext>
                </a:extLst>
              </a:tr>
            </a:tbl>
          </a:graphicData>
        </a:graphic>
      </p:graphicFrame>
      <p:graphicFrame>
        <p:nvGraphicFramePr>
          <p:cNvPr id="7" name="Table 6">
            <a:extLst>
              <a:ext uri="{FF2B5EF4-FFF2-40B4-BE49-F238E27FC236}">
                <a16:creationId xmlns:a16="http://schemas.microsoft.com/office/drawing/2014/main" id="{590D32DF-AD25-24C3-236B-6A8991AEB358}"/>
              </a:ext>
            </a:extLst>
          </p:cNvPr>
          <p:cNvGraphicFramePr>
            <a:graphicFrameLocks noGrp="1"/>
          </p:cNvGraphicFramePr>
          <p:nvPr>
            <p:extLst>
              <p:ext uri="{D42A27DB-BD31-4B8C-83A1-F6EECF244321}">
                <p14:modId xmlns:p14="http://schemas.microsoft.com/office/powerpoint/2010/main" val="3948129536"/>
              </p:ext>
            </p:extLst>
          </p:nvPr>
        </p:nvGraphicFramePr>
        <p:xfrm>
          <a:off x="919192" y="3735059"/>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Rent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200.00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24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Bank</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200.00 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876">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0179218"/>
                  </a:ext>
                </a:extLst>
              </a:tr>
            </a:tbl>
          </a:graphicData>
        </a:graphic>
      </p:graphicFrame>
    </p:spTree>
    <p:extLst>
      <p:ext uri="{BB962C8B-B14F-4D97-AF65-F5344CB8AC3E}">
        <p14:creationId xmlns:p14="http://schemas.microsoft.com/office/powerpoint/2010/main" val="23910384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D9CA90-BBD1-580C-2CE6-8946A4DB3F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2CE730-F521-5ED2-B698-ADCDD7E657D9}"/>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Reversal of Entries</a:t>
            </a:r>
          </a:p>
        </p:txBody>
      </p:sp>
      <p:sp>
        <p:nvSpPr>
          <p:cNvPr id="3" name="Content Placeholder 2">
            <a:extLst>
              <a:ext uri="{FF2B5EF4-FFF2-40B4-BE49-F238E27FC236}">
                <a16:creationId xmlns:a16="http://schemas.microsoft.com/office/drawing/2014/main" id="{8B7B362A-BF76-D4F9-B68D-A801D82EBEA3}"/>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payment for rent has been incorrectly posted in the accounts. Both entries in each of the respective accounts have been posted on the wrong side but for the correct amounts.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175B24C3-026C-7A9A-3465-32DDEF5F8AC0}"/>
              </a:ext>
            </a:extLst>
          </p:cNvPr>
          <p:cNvGraphicFramePr>
            <a:graphicFrameLocks noGrp="1"/>
          </p:cNvGraphicFramePr>
          <p:nvPr/>
        </p:nvGraphicFramePr>
        <p:xfrm>
          <a:off x="919192" y="1981568"/>
          <a:ext cx="7215516" cy="1565404"/>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4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Purchases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920.00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Drawings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125.00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24 Oct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Rent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200.00 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31 Oct</a:t>
                      </a: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1</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200.00</a:t>
                      </a:r>
                    </a:p>
                  </a:txBody>
                  <a:tcPr marL="68580" marR="68580" marT="0" marB="0" anchor="ctr"/>
                </a:tc>
                <a:extLst>
                  <a:ext uri="{0D108BD9-81ED-4DB2-BD59-A6C34878D82A}">
                    <a16:rowId xmlns:a16="http://schemas.microsoft.com/office/drawing/2014/main" val="389111109"/>
                  </a:ext>
                </a:extLst>
              </a:tr>
              <a:tr h="121587">
                <a:tc>
                  <a:txBody>
                    <a:bodyPr/>
                    <a:lstStyle/>
                    <a:p>
                      <a:pPr algn="l">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00B050"/>
                          </a:solidFill>
                          <a:effectLst/>
                          <a:latin typeface="+mn-lt"/>
                          <a:ea typeface="Calibri" panose="020F0502020204030204" pitchFamily="34" charset="0"/>
                          <a:cs typeface="Times New Roman" panose="02020603050405020304" pitchFamily="18" charset="0"/>
                        </a:rPr>
                        <a:t>31 Oct</a:t>
                      </a:r>
                    </a:p>
                  </a:txBody>
                  <a:tcPr marL="68580" marR="68580" marT="0" marB="0" anchor="ctr"/>
                </a:tc>
                <a:tc>
                  <a:txBody>
                    <a:bodyPr/>
                    <a:lstStyle/>
                    <a:p>
                      <a:pPr algn="l">
                        <a:lnSpc>
                          <a:spcPct val="120000"/>
                        </a:lnSpc>
                        <a:spcAft>
                          <a:spcPts val="600"/>
                        </a:spcAft>
                        <a:buNone/>
                      </a:pPr>
                      <a:r>
                        <a:rPr lang="en-GB" sz="1400" b="1" dirty="0">
                          <a:solidFill>
                            <a:srgbClr val="00B050"/>
                          </a:solidFill>
                          <a:effectLst/>
                          <a:latin typeface="+mn-lt"/>
                          <a:ea typeface="Calibri" panose="020F0502020204030204" pitchFamily="34" charset="0"/>
                          <a:cs typeface="Times New Roman" panose="02020603050405020304" pitchFamily="18" charset="0"/>
                        </a:rPr>
                        <a:t>JNL 2</a:t>
                      </a:r>
                    </a:p>
                  </a:txBody>
                  <a:tcPr marL="68580" marR="68580" marT="0" marB="0" anchor="ctr"/>
                </a:tc>
                <a:tc>
                  <a:txBody>
                    <a:bodyPr/>
                    <a:lstStyle/>
                    <a:p>
                      <a:pPr algn="r">
                        <a:lnSpc>
                          <a:spcPct val="120000"/>
                        </a:lnSpc>
                        <a:spcAft>
                          <a:spcPts val="600"/>
                        </a:spcAft>
                        <a:buNone/>
                      </a:pPr>
                      <a:r>
                        <a:rPr lang="en-GB" sz="1400" b="1" dirty="0">
                          <a:solidFill>
                            <a:srgbClr val="00B050"/>
                          </a:solidFill>
                          <a:effectLst/>
                          <a:latin typeface="+mn-lt"/>
                          <a:ea typeface="Calibri" panose="020F0502020204030204" pitchFamily="34" charset="0"/>
                          <a:cs typeface="Times New Roman" panose="02020603050405020304" pitchFamily="18" charset="0"/>
                        </a:rPr>
                        <a:t>200.00</a:t>
                      </a:r>
                    </a:p>
                  </a:txBody>
                  <a:tcPr marL="68580" marR="68580" marT="0" marB="0" anchor="ctr"/>
                </a:tc>
                <a:extLst>
                  <a:ext uri="{0D108BD9-81ED-4DB2-BD59-A6C34878D82A}">
                    <a16:rowId xmlns:a16="http://schemas.microsoft.com/office/drawing/2014/main" val="4111769580"/>
                  </a:ext>
                </a:extLst>
              </a:tr>
            </a:tbl>
          </a:graphicData>
        </a:graphic>
      </p:graphicFrame>
      <p:graphicFrame>
        <p:nvGraphicFramePr>
          <p:cNvPr id="7" name="Table 6">
            <a:extLst>
              <a:ext uri="{FF2B5EF4-FFF2-40B4-BE49-F238E27FC236}">
                <a16:creationId xmlns:a16="http://schemas.microsoft.com/office/drawing/2014/main" id="{E88F1118-9D33-2C22-CA60-90B3EE4E4F5F}"/>
              </a:ext>
            </a:extLst>
          </p:cNvPr>
          <p:cNvGraphicFramePr>
            <a:graphicFrameLocks noGrp="1"/>
          </p:cNvGraphicFramePr>
          <p:nvPr/>
        </p:nvGraphicFramePr>
        <p:xfrm>
          <a:off x="919192" y="3735059"/>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Rent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200.00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24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Bank</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200.00 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876">
                <a:tc>
                  <a:txBody>
                    <a:bodyPr/>
                    <a:lstStyle/>
                    <a:p>
                      <a:pPr algn="l">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31 Oct</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GB" sz="1400" b="1" dirty="0">
                          <a:solidFill>
                            <a:srgbClr val="00B050"/>
                          </a:solidFill>
                          <a:effectLst/>
                          <a:latin typeface="+mn-lt"/>
                          <a:ea typeface="Times New Roman" panose="02020603050405020304" pitchFamily="18" charset="0"/>
                          <a:cs typeface="Arial" panose="020B0604020202020204" pitchFamily="34" charset="0"/>
                        </a:rPr>
                        <a:t>JNL 2</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00B050"/>
                          </a:solidFill>
                          <a:effectLst/>
                          <a:latin typeface="+mn-lt"/>
                          <a:ea typeface="Times New Roman" panose="02020603050405020304" pitchFamily="18" charset="0"/>
                          <a:cs typeface="Arial" panose="020B0604020202020204" pitchFamily="34" charset="0"/>
                        </a:rPr>
                        <a:t>200.00</a:t>
                      </a: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0179218"/>
                  </a:ext>
                </a:extLst>
              </a:tr>
            </a:tbl>
          </a:graphicData>
        </a:graphic>
      </p:graphicFrame>
    </p:spTree>
    <p:extLst>
      <p:ext uri="{BB962C8B-B14F-4D97-AF65-F5344CB8AC3E}">
        <p14:creationId xmlns:p14="http://schemas.microsoft.com/office/powerpoint/2010/main" val="173434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5B0859-EC7E-CBC6-87BA-D29B42CBEA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C2A150-07E7-DEAA-07A0-1383B771E52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 of Commission</a:t>
            </a:r>
          </a:p>
        </p:txBody>
      </p:sp>
      <p:sp>
        <p:nvSpPr>
          <p:cNvPr id="3" name="Content Placeholder 2">
            <a:extLst>
              <a:ext uri="{FF2B5EF4-FFF2-40B4-BE49-F238E27FC236}">
                <a16:creationId xmlns:a16="http://schemas.microsoft.com/office/drawing/2014/main" id="{EAC36FDA-382C-81FF-4CBF-5C0033EF2B92}"/>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business bought a new laptop for £600 but incorrectly recorded this in the Machinery account instead of the Computer Equipment account. VAT can be ignored.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45091A08-C470-9BCE-627C-6DE32C7A1BE8}"/>
              </a:ext>
            </a:extLst>
          </p:cNvPr>
          <p:cNvGraphicFramePr>
            <a:graphicFrameLocks noGrp="1"/>
          </p:cNvGraphicFramePr>
          <p:nvPr>
            <p:extLst>
              <p:ext uri="{D42A27DB-BD31-4B8C-83A1-F6EECF244321}">
                <p14:modId xmlns:p14="http://schemas.microsoft.com/office/powerpoint/2010/main" val="2358846897"/>
              </p:ext>
            </p:extLst>
          </p:nvPr>
        </p:nvGraphicFramePr>
        <p:xfrm>
          <a:off x="919192" y="1981568"/>
          <a:ext cx="7215516" cy="1565404"/>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Capital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7,000.00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Purchases</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Drawings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175.00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18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Machinery</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600.00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111109"/>
                  </a:ext>
                </a:extLst>
              </a:tr>
              <a:tr h="121587">
                <a:tc>
                  <a:txBody>
                    <a:bodyPr/>
                    <a:lstStyle/>
                    <a:p>
                      <a:pPr algn="l">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1769580"/>
                  </a:ext>
                </a:extLst>
              </a:tr>
            </a:tbl>
          </a:graphicData>
        </a:graphic>
      </p:graphicFrame>
      <p:graphicFrame>
        <p:nvGraphicFramePr>
          <p:cNvPr id="7" name="Table 6">
            <a:extLst>
              <a:ext uri="{FF2B5EF4-FFF2-40B4-BE49-F238E27FC236}">
                <a16:creationId xmlns:a16="http://schemas.microsoft.com/office/drawing/2014/main" id="{4F696C56-A889-D89A-79FB-91A65C24D5FB}"/>
              </a:ext>
            </a:extLst>
          </p:cNvPr>
          <p:cNvGraphicFramePr>
            <a:graphicFrameLocks noGrp="1"/>
          </p:cNvGraphicFramePr>
          <p:nvPr>
            <p:extLst>
              <p:ext uri="{D42A27DB-BD31-4B8C-83A1-F6EECF244321}">
                <p14:modId xmlns:p14="http://schemas.microsoft.com/office/powerpoint/2010/main" val="2625894651"/>
              </p:ext>
            </p:extLst>
          </p:nvPr>
        </p:nvGraphicFramePr>
        <p:xfrm>
          <a:off x="919192" y="3735059"/>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Machinery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18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Bank</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876">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0179218"/>
                  </a:ext>
                </a:extLst>
              </a:tr>
            </a:tbl>
          </a:graphicData>
        </a:graphic>
      </p:graphicFrame>
      <p:graphicFrame>
        <p:nvGraphicFramePr>
          <p:cNvPr id="8" name="Table 7">
            <a:extLst>
              <a:ext uri="{FF2B5EF4-FFF2-40B4-BE49-F238E27FC236}">
                <a16:creationId xmlns:a16="http://schemas.microsoft.com/office/drawing/2014/main" id="{2BE9D2D2-1DBD-F985-595C-9BDD00035C91}"/>
              </a:ext>
            </a:extLst>
          </p:cNvPr>
          <p:cNvGraphicFramePr>
            <a:graphicFrameLocks noGrp="1"/>
          </p:cNvGraphicFramePr>
          <p:nvPr>
            <p:extLst>
              <p:ext uri="{D42A27DB-BD31-4B8C-83A1-F6EECF244321}">
                <p14:modId xmlns:p14="http://schemas.microsoft.com/office/powerpoint/2010/main" val="3479639309"/>
              </p:ext>
            </p:extLst>
          </p:nvPr>
        </p:nvGraphicFramePr>
        <p:xfrm>
          <a:off x="919192" y="5010648"/>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Computer Equipment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38103">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7863091"/>
                  </a:ext>
                </a:extLst>
              </a:tr>
            </a:tbl>
          </a:graphicData>
        </a:graphic>
      </p:graphicFrame>
    </p:spTree>
    <p:extLst>
      <p:ext uri="{BB962C8B-B14F-4D97-AF65-F5344CB8AC3E}">
        <p14:creationId xmlns:p14="http://schemas.microsoft.com/office/powerpoint/2010/main" val="2669217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918694-F489-E530-A2E5-DBDB9256FE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97B3B5-A901-8B0B-3F83-B362E8D87FCF}"/>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 of Commission</a:t>
            </a:r>
          </a:p>
        </p:txBody>
      </p:sp>
      <p:sp>
        <p:nvSpPr>
          <p:cNvPr id="3" name="Content Placeholder 2">
            <a:extLst>
              <a:ext uri="{FF2B5EF4-FFF2-40B4-BE49-F238E27FC236}">
                <a16:creationId xmlns:a16="http://schemas.microsoft.com/office/drawing/2014/main" id="{5601A34A-DF9F-1A33-153F-DCE9485B3733}"/>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business bought a new laptop for £600 but incorrectly recorded this in the Machinery account instead of the Computer Equipment account. VAT can be ignored.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C4E71887-57D8-C76B-4647-311F8C70B16C}"/>
              </a:ext>
            </a:extLst>
          </p:cNvPr>
          <p:cNvGraphicFramePr>
            <a:graphicFrameLocks noGrp="1"/>
          </p:cNvGraphicFramePr>
          <p:nvPr/>
        </p:nvGraphicFramePr>
        <p:xfrm>
          <a:off x="919192" y="1981568"/>
          <a:ext cx="7215516" cy="1565404"/>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Capital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7,000.00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Purchases</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Drawings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175.00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18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Machinery</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600.00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111109"/>
                  </a:ext>
                </a:extLst>
              </a:tr>
              <a:tr h="121587">
                <a:tc>
                  <a:txBody>
                    <a:bodyPr/>
                    <a:lstStyle/>
                    <a:p>
                      <a:pPr algn="l">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1769580"/>
                  </a:ext>
                </a:extLst>
              </a:tr>
            </a:tbl>
          </a:graphicData>
        </a:graphic>
      </p:graphicFrame>
      <p:graphicFrame>
        <p:nvGraphicFramePr>
          <p:cNvPr id="7" name="Table 6">
            <a:extLst>
              <a:ext uri="{FF2B5EF4-FFF2-40B4-BE49-F238E27FC236}">
                <a16:creationId xmlns:a16="http://schemas.microsoft.com/office/drawing/2014/main" id="{84EDF104-F3BF-D43D-3FB2-381CDC813690}"/>
              </a:ext>
            </a:extLst>
          </p:cNvPr>
          <p:cNvGraphicFramePr>
            <a:graphicFrameLocks noGrp="1"/>
          </p:cNvGraphicFramePr>
          <p:nvPr/>
        </p:nvGraphicFramePr>
        <p:xfrm>
          <a:off x="919192" y="3735059"/>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Machinery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18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Bank</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a:solidFill>
                            <a:srgbClr val="EE0000"/>
                          </a:solidFill>
                          <a:effectLst/>
                          <a:latin typeface="+mn-lt"/>
                          <a:ea typeface="Times New Roman" panose="02020603050405020304" pitchFamily="18" charset="0"/>
                          <a:cs typeface="Arial" panose="020B0604020202020204" pitchFamily="34" charset="0"/>
                        </a:rPr>
                        <a:t>31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1">
                          <a:solidFill>
                            <a:srgbClr val="EE0000"/>
                          </a:solidFill>
                          <a:effectLst/>
                          <a:latin typeface="+mn-lt"/>
                          <a:ea typeface="Times New Roman" panose="02020603050405020304" pitchFamily="18" charset="0"/>
                          <a:cs typeface="Arial" panose="020B0604020202020204" pitchFamily="34" charset="0"/>
                        </a:rPr>
                        <a:t>JNL 1</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600.00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218876">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0179218"/>
                  </a:ext>
                </a:extLst>
              </a:tr>
            </a:tbl>
          </a:graphicData>
        </a:graphic>
      </p:graphicFrame>
      <p:graphicFrame>
        <p:nvGraphicFramePr>
          <p:cNvPr id="8" name="Table 7">
            <a:extLst>
              <a:ext uri="{FF2B5EF4-FFF2-40B4-BE49-F238E27FC236}">
                <a16:creationId xmlns:a16="http://schemas.microsoft.com/office/drawing/2014/main" id="{AA505BA7-2238-3531-140D-C0EC8DC5C6AB}"/>
              </a:ext>
            </a:extLst>
          </p:cNvPr>
          <p:cNvGraphicFramePr>
            <a:graphicFrameLocks noGrp="1"/>
          </p:cNvGraphicFramePr>
          <p:nvPr/>
        </p:nvGraphicFramePr>
        <p:xfrm>
          <a:off x="919192" y="5010648"/>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Computer Equipment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r>
                        <a:rPr lang="en-GB" sz="1400" b="1">
                          <a:solidFill>
                            <a:srgbClr val="EE0000"/>
                          </a:solidFill>
                          <a:effectLst/>
                          <a:latin typeface="+mn-lt"/>
                          <a:ea typeface="Times New Roman" panose="02020603050405020304" pitchFamily="18" charset="0"/>
                          <a:cs typeface="Arial" panose="020B0604020202020204" pitchFamily="34" charset="0"/>
                        </a:rPr>
                        <a:t>31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1">
                          <a:solidFill>
                            <a:srgbClr val="EE0000"/>
                          </a:solidFill>
                          <a:effectLst/>
                          <a:latin typeface="+mn-lt"/>
                          <a:ea typeface="Times New Roman" panose="02020603050405020304" pitchFamily="18" charset="0"/>
                          <a:cs typeface="Arial" panose="020B0604020202020204" pitchFamily="34" charset="0"/>
                        </a:rPr>
                        <a:t>JNL 1</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600.00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38103">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7863091"/>
                  </a:ext>
                </a:extLst>
              </a:tr>
            </a:tbl>
          </a:graphicData>
        </a:graphic>
      </p:graphicFrame>
    </p:spTree>
    <p:extLst>
      <p:ext uri="{BB962C8B-B14F-4D97-AF65-F5344CB8AC3E}">
        <p14:creationId xmlns:p14="http://schemas.microsoft.com/office/powerpoint/2010/main" val="37224970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43C9E80-428E-6510-78F1-F2FAD50168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96B39-3AB6-3399-FA56-591D24B2F724}"/>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 of Principle</a:t>
            </a:r>
          </a:p>
        </p:txBody>
      </p:sp>
      <p:sp>
        <p:nvSpPr>
          <p:cNvPr id="3" name="Content Placeholder 2">
            <a:extLst>
              <a:ext uri="{FF2B5EF4-FFF2-40B4-BE49-F238E27FC236}">
                <a16:creationId xmlns:a16="http://schemas.microsoft.com/office/drawing/2014/main" id="{8C4D1230-831E-E3EB-D45B-961CD870653C}"/>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payment for office stationery has been incorrectly recorded in the office furniture account. The amount is for £200 excluding VAT.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30B3F7BD-2B86-4A2D-67AC-582A51CA4EAA}"/>
              </a:ext>
            </a:extLst>
          </p:cNvPr>
          <p:cNvGraphicFramePr>
            <a:graphicFrameLocks noGrp="1"/>
          </p:cNvGraphicFramePr>
          <p:nvPr>
            <p:extLst>
              <p:ext uri="{D42A27DB-BD31-4B8C-83A1-F6EECF244321}">
                <p14:modId xmlns:p14="http://schemas.microsoft.com/office/powerpoint/2010/main" val="2292861954"/>
              </p:ext>
            </p:extLst>
          </p:nvPr>
        </p:nvGraphicFramePr>
        <p:xfrm>
          <a:off x="919192" y="1981568"/>
          <a:ext cx="7215516" cy="1326453"/>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080220">
                  <a:extLst>
                    <a:ext uri="{9D8B030D-6E8A-4147-A177-3AD203B41FA5}">
                      <a16:colId xmlns:a16="http://schemas.microsoft.com/office/drawing/2014/main" val="3271916584"/>
                    </a:ext>
                  </a:extLst>
                </a:gridCol>
                <a:gridCol w="1324952">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Capital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7,000.00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Purchases</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Drawings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175.00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16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Office Furniture</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240.00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111109"/>
                  </a:ext>
                </a:extLst>
              </a:tr>
            </a:tbl>
          </a:graphicData>
        </a:graphic>
      </p:graphicFrame>
      <p:graphicFrame>
        <p:nvGraphicFramePr>
          <p:cNvPr id="7" name="Table 6">
            <a:extLst>
              <a:ext uri="{FF2B5EF4-FFF2-40B4-BE49-F238E27FC236}">
                <a16:creationId xmlns:a16="http://schemas.microsoft.com/office/drawing/2014/main" id="{B8C9DCC5-925B-E271-971B-4A30FCC4C46F}"/>
              </a:ext>
            </a:extLst>
          </p:cNvPr>
          <p:cNvGraphicFramePr>
            <a:graphicFrameLocks noGrp="1"/>
          </p:cNvGraphicFramePr>
          <p:nvPr>
            <p:extLst>
              <p:ext uri="{D42A27DB-BD31-4B8C-83A1-F6EECF244321}">
                <p14:modId xmlns:p14="http://schemas.microsoft.com/office/powerpoint/2010/main" val="52398627"/>
              </p:ext>
            </p:extLst>
          </p:nvPr>
        </p:nvGraphicFramePr>
        <p:xfrm>
          <a:off x="919192" y="3447532"/>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VAT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16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Bank</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40.00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8" name="Table 7">
            <a:extLst>
              <a:ext uri="{FF2B5EF4-FFF2-40B4-BE49-F238E27FC236}">
                <a16:creationId xmlns:a16="http://schemas.microsoft.com/office/drawing/2014/main" id="{4D90A9EE-A181-6B64-9821-3AABAEE35DA2}"/>
              </a:ext>
            </a:extLst>
          </p:cNvPr>
          <p:cNvGraphicFramePr>
            <a:graphicFrameLocks noGrp="1"/>
          </p:cNvGraphicFramePr>
          <p:nvPr>
            <p:extLst>
              <p:ext uri="{D42A27DB-BD31-4B8C-83A1-F6EECF244321}">
                <p14:modId xmlns:p14="http://schemas.microsoft.com/office/powerpoint/2010/main" val="651895515"/>
              </p:ext>
            </p:extLst>
          </p:nvPr>
        </p:nvGraphicFramePr>
        <p:xfrm>
          <a:off x="919192" y="4435594"/>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Office Furniture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16 Oct</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Bank</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200.00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4" name="Table 3">
            <a:extLst>
              <a:ext uri="{FF2B5EF4-FFF2-40B4-BE49-F238E27FC236}">
                <a16:creationId xmlns:a16="http://schemas.microsoft.com/office/drawing/2014/main" id="{850A0C11-408C-DD5C-8E93-3E5AD2538F11}"/>
              </a:ext>
            </a:extLst>
          </p:cNvPr>
          <p:cNvGraphicFramePr>
            <a:graphicFrameLocks noGrp="1"/>
          </p:cNvGraphicFramePr>
          <p:nvPr>
            <p:extLst>
              <p:ext uri="{D42A27DB-BD31-4B8C-83A1-F6EECF244321}">
                <p14:modId xmlns:p14="http://schemas.microsoft.com/office/powerpoint/2010/main" val="1362407384"/>
              </p:ext>
            </p:extLst>
          </p:nvPr>
        </p:nvGraphicFramePr>
        <p:xfrm>
          <a:off x="919192" y="5423656"/>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Office Stationery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spTree>
    <p:extLst>
      <p:ext uri="{BB962C8B-B14F-4D97-AF65-F5344CB8AC3E}">
        <p14:creationId xmlns:p14="http://schemas.microsoft.com/office/powerpoint/2010/main" val="11964029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4FE043-5A3A-3C45-6771-069C3F8A02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7C12AC-4313-0C92-AB2C-26A31C5B09DF}"/>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 of Principle</a:t>
            </a:r>
          </a:p>
        </p:txBody>
      </p:sp>
      <p:sp>
        <p:nvSpPr>
          <p:cNvPr id="3" name="Content Placeholder 2">
            <a:extLst>
              <a:ext uri="{FF2B5EF4-FFF2-40B4-BE49-F238E27FC236}">
                <a16:creationId xmlns:a16="http://schemas.microsoft.com/office/drawing/2014/main" id="{A4461328-52EA-570B-DD00-FD353B8915D0}"/>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payment for office stationery has been incorrectly recorded in the office furniture account. The amount is for £200 excluding VAT.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6" name="Table 5">
            <a:extLst>
              <a:ext uri="{FF2B5EF4-FFF2-40B4-BE49-F238E27FC236}">
                <a16:creationId xmlns:a16="http://schemas.microsoft.com/office/drawing/2014/main" id="{C5EF21AD-F245-2485-8C8E-2A26F4AA4D5C}"/>
              </a:ext>
            </a:extLst>
          </p:cNvPr>
          <p:cNvGraphicFramePr>
            <a:graphicFrameLocks noGrp="1"/>
          </p:cNvGraphicFramePr>
          <p:nvPr/>
        </p:nvGraphicFramePr>
        <p:xfrm>
          <a:off x="919192" y="1981568"/>
          <a:ext cx="7215516" cy="1326453"/>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080220">
                  <a:extLst>
                    <a:ext uri="{9D8B030D-6E8A-4147-A177-3AD203B41FA5}">
                      <a16:colId xmlns:a16="http://schemas.microsoft.com/office/drawing/2014/main" val="3271916584"/>
                    </a:ext>
                  </a:extLst>
                </a:gridCol>
                <a:gridCol w="1324952">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155093">
                <a:tc gridSpan="6">
                  <a:txBody>
                    <a:bodyPr/>
                    <a:lstStyle/>
                    <a:p>
                      <a:pPr algn="ctr"/>
                      <a:r>
                        <a:rPr lang="en-GB" sz="1400" b="1" dirty="0">
                          <a:latin typeface="+mn-lt"/>
                        </a:rPr>
                        <a:t>Bank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155093">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21587">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Capital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7,000.00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Purchases</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900.00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Sales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1,200.00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15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Drawings</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175.00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7966015"/>
                  </a:ext>
                </a:extLst>
              </a:tr>
              <a:tr h="121587">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16 Oct</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Office Furniture</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240.00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9111109"/>
                  </a:ext>
                </a:extLst>
              </a:tr>
            </a:tbl>
          </a:graphicData>
        </a:graphic>
      </p:graphicFrame>
      <p:graphicFrame>
        <p:nvGraphicFramePr>
          <p:cNvPr id="7" name="Table 6">
            <a:extLst>
              <a:ext uri="{FF2B5EF4-FFF2-40B4-BE49-F238E27FC236}">
                <a16:creationId xmlns:a16="http://schemas.microsoft.com/office/drawing/2014/main" id="{DD272D23-CF67-685A-D760-ADC144216B33}"/>
              </a:ext>
            </a:extLst>
          </p:cNvPr>
          <p:cNvGraphicFramePr>
            <a:graphicFrameLocks noGrp="1"/>
          </p:cNvGraphicFramePr>
          <p:nvPr/>
        </p:nvGraphicFramePr>
        <p:xfrm>
          <a:off x="919192" y="3447532"/>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VAT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91566">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16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Bank</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40.00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8" name="Table 7">
            <a:extLst>
              <a:ext uri="{FF2B5EF4-FFF2-40B4-BE49-F238E27FC236}">
                <a16:creationId xmlns:a16="http://schemas.microsoft.com/office/drawing/2014/main" id="{25903B34-5A04-99FE-79E4-C6C2CF93AEAF}"/>
              </a:ext>
            </a:extLst>
          </p:cNvPr>
          <p:cNvGraphicFramePr>
            <a:graphicFrameLocks noGrp="1"/>
          </p:cNvGraphicFramePr>
          <p:nvPr/>
        </p:nvGraphicFramePr>
        <p:xfrm>
          <a:off x="919192" y="4435594"/>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Office Furniture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16 Oct</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Bank</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200.00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a:solidFill>
                            <a:srgbClr val="EE0000"/>
                          </a:solidFill>
                          <a:effectLst/>
                          <a:latin typeface="+mn-lt"/>
                          <a:ea typeface="Times New Roman" panose="02020603050405020304" pitchFamily="18" charset="0"/>
                          <a:cs typeface="Arial" panose="020B0604020202020204" pitchFamily="34" charset="0"/>
                        </a:rPr>
                        <a:t>31 Oct</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1">
                          <a:solidFill>
                            <a:srgbClr val="EE0000"/>
                          </a:solidFill>
                          <a:effectLst/>
                          <a:latin typeface="+mn-lt"/>
                          <a:ea typeface="Times New Roman" panose="02020603050405020304" pitchFamily="18" charset="0"/>
                          <a:cs typeface="Arial" panose="020B0604020202020204" pitchFamily="34" charset="0"/>
                        </a:rPr>
                        <a:t>JNL 1</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200.00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4" name="Table 3">
            <a:extLst>
              <a:ext uri="{FF2B5EF4-FFF2-40B4-BE49-F238E27FC236}">
                <a16:creationId xmlns:a16="http://schemas.microsoft.com/office/drawing/2014/main" id="{BCBDEFF8-A6C8-61C6-DC6D-65F9A2B55030}"/>
              </a:ext>
            </a:extLst>
          </p:cNvPr>
          <p:cNvGraphicFramePr>
            <a:graphicFrameLocks noGrp="1"/>
          </p:cNvGraphicFramePr>
          <p:nvPr/>
        </p:nvGraphicFramePr>
        <p:xfrm>
          <a:off x="919192" y="5423656"/>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Office Stationery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38103">
                <a:tc>
                  <a:txBody>
                    <a:bodyPr/>
                    <a:lstStyle/>
                    <a:p>
                      <a:pPr algn="l">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31 Oct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JNL 1</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EE0000"/>
                          </a:solidFill>
                          <a:effectLst/>
                          <a:latin typeface="+mn-lt"/>
                          <a:ea typeface="Times New Roman" panose="02020603050405020304" pitchFamily="18" charset="0"/>
                          <a:cs typeface="Arial" panose="020B0604020202020204" pitchFamily="34" charset="0"/>
                        </a:rPr>
                        <a:t>200.00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spTree>
    <p:extLst>
      <p:ext uri="{BB962C8B-B14F-4D97-AF65-F5344CB8AC3E}">
        <p14:creationId xmlns:p14="http://schemas.microsoft.com/office/powerpoint/2010/main" val="22774086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71AF8D-FFB5-8AF6-5462-36835E52A0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4A8D5A-4405-A60E-6CBD-86D2B8C85350}"/>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Compensating Error</a:t>
            </a:r>
          </a:p>
        </p:txBody>
      </p:sp>
      <p:sp>
        <p:nvSpPr>
          <p:cNvPr id="3" name="Content Placeholder 2">
            <a:extLst>
              <a:ext uri="{FF2B5EF4-FFF2-40B4-BE49-F238E27FC236}">
                <a16:creationId xmlns:a16="http://schemas.microsoft.com/office/drawing/2014/main" id="{170A5ABC-7B19-83F0-A770-E427ECDB2D41}"/>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business is balancing off the accounts at the end of the month and it has been identified that both the Wages account and Sales account are undercast by £150.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7" name="Table 6">
            <a:extLst>
              <a:ext uri="{FF2B5EF4-FFF2-40B4-BE49-F238E27FC236}">
                <a16:creationId xmlns:a16="http://schemas.microsoft.com/office/drawing/2014/main" id="{FB9FF10B-0B6C-BE56-CF16-AB6B30AC6256}"/>
              </a:ext>
            </a:extLst>
          </p:cNvPr>
          <p:cNvGraphicFramePr>
            <a:graphicFrameLocks noGrp="1"/>
          </p:cNvGraphicFramePr>
          <p:nvPr>
            <p:extLst>
              <p:ext uri="{D42A27DB-BD31-4B8C-83A1-F6EECF244321}">
                <p14:modId xmlns:p14="http://schemas.microsoft.com/office/powerpoint/2010/main" val="2584855398"/>
              </p:ext>
            </p:extLst>
          </p:nvPr>
        </p:nvGraphicFramePr>
        <p:xfrm>
          <a:off x="838200" y="2199848"/>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Wages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31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Bank</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15,820.00</a:t>
                      </a:r>
                    </a:p>
                  </a:txBody>
                  <a:tcPr marL="68580" marR="68580" marT="0" marB="0" anchor="ctr"/>
                </a:tc>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19476">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02383736"/>
                  </a:ext>
                </a:extLst>
              </a:tr>
            </a:tbl>
          </a:graphicData>
        </a:graphic>
      </p:graphicFrame>
      <p:graphicFrame>
        <p:nvGraphicFramePr>
          <p:cNvPr id="8" name="Table 7">
            <a:extLst>
              <a:ext uri="{FF2B5EF4-FFF2-40B4-BE49-F238E27FC236}">
                <a16:creationId xmlns:a16="http://schemas.microsoft.com/office/drawing/2014/main" id="{5C2A179F-C450-150F-08C5-872AAEBF373A}"/>
              </a:ext>
            </a:extLst>
          </p:cNvPr>
          <p:cNvGraphicFramePr>
            <a:graphicFrameLocks noGrp="1"/>
          </p:cNvGraphicFramePr>
          <p:nvPr>
            <p:extLst>
              <p:ext uri="{D42A27DB-BD31-4B8C-83A1-F6EECF244321}">
                <p14:modId xmlns:p14="http://schemas.microsoft.com/office/powerpoint/2010/main" val="2919358586"/>
              </p:ext>
            </p:extLst>
          </p:nvPr>
        </p:nvGraphicFramePr>
        <p:xfrm>
          <a:off x="838200" y="3489385"/>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Sales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02426">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31 Oct</a:t>
                      </a:r>
                    </a:p>
                  </a:txBody>
                  <a:tcPr marL="68580" marR="68580" marT="0" marB="0" anchor="ctr"/>
                </a:tc>
                <a:tc>
                  <a:txBody>
                    <a:bodyPr/>
                    <a:lstStyle/>
                    <a:p>
                      <a:pPr algn="just">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Bank</a:t>
                      </a:r>
                    </a:p>
                  </a:txBody>
                  <a:tcPr marL="68580" marR="68580" marT="0" marB="0" anchor="ctr"/>
                </a:tc>
                <a:tc>
                  <a:txBody>
                    <a:bodyPr/>
                    <a:lstStyle/>
                    <a:p>
                      <a:pPr algn="r">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29,900.00</a:t>
                      </a:r>
                    </a:p>
                  </a:txBody>
                  <a:tcPr marL="68580" marR="68580" marT="0" marB="0" anchor="ctr"/>
                </a:tc>
                <a:extLst>
                  <a:ext uri="{0D108BD9-81ED-4DB2-BD59-A6C34878D82A}">
                    <a16:rowId xmlns:a16="http://schemas.microsoft.com/office/drawing/2014/main" val="392834144"/>
                  </a:ext>
                </a:extLst>
              </a:tr>
              <a:tr h="0">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26639696"/>
                  </a:ext>
                </a:extLst>
              </a:tr>
            </a:tbl>
          </a:graphicData>
        </a:graphic>
      </p:graphicFrame>
    </p:spTree>
    <p:extLst>
      <p:ext uri="{BB962C8B-B14F-4D97-AF65-F5344CB8AC3E}">
        <p14:creationId xmlns:p14="http://schemas.microsoft.com/office/powerpoint/2010/main" val="1376763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41609D-DABA-3F64-0053-7774E993C5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A42ABD-F335-6D98-6F53-D32A4E2EFFA1}"/>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Compensating Error</a:t>
            </a:r>
          </a:p>
        </p:txBody>
      </p:sp>
      <p:sp>
        <p:nvSpPr>
          <p:cNvPr id="3" name="Content Placeholder 2">
            <a:extLst>
              <a:ext uri="{FF2B5EF4-FFF2-40B4-BE49-F238E27FC236}">
                <a16:creationId xmlns:a16="http://schemas.microsoft.com/office/drawing/2014/main" id="{CCA97E7D-6FB1-A823-CAE0-476F079E28CC}"/>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business is balancing off the accounts at the end of the month and it has been identified that both the Wages account and Sales account are undercast by £150. </a:t>
            </a:r>
          </a:p>
          <a:p>
            <a:pPr marL="0" indent="0">
              <a:buNone/>
            </a:pPr>
            <a:r>
              <a:rPr lang="en-US" sz="1800" dirty="0">
                <a:solidFill>
                  <a:schemeClr val="bg1"/>
                </a:solidFill>
                <a:latin typeface="Montserrat" pitchFamily="2" charset="77"/>
              </a:rPr>
              <a:t>Show how this would be corrected in the accounts below. </a:t>
            </a:r>
          </a:p>
        </p:txBody>
      </p:sp>
      <p:graphicFrame>
        <p:nvGraphicFramePr>
          <p:cNvPr id="7" name="Table 6">
            <a:extLst>
              <a:ext uri="{FF2B5EF4-FFF2-40B4-BE49-F238E27FC236}">
                <a16:creationId xmlns:a16="http://schemas.microsoft.com/office/drawing/2014/main" id="{09F1D2DF-63E8-D9A3-8D8E-B9FB973629CC}"/>
              </a:ext>
            </a:extLst>
          </p:cNvPr>
          <p:cNvGraphicFramePr>
            <a:graphicFrameLocks noGrp="1"/>
          </p:cNvGraphicFramePr>
          <p:nvPr/>
        </p:nvGraphicFramePr>
        <p:xfrm>
          <a:off x="838200" y="2199848"/>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Wages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31 Oct</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Bank</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15,820.00</a:t>
                      </a:r>
                    </a:p>
                  </a:txBody>
                  <a:tcPr marL="68580" marR="68580" marT="0" marB="0" anchor="ctr"/>
                </a:tc>
                <a:tc>
                  <a:txBody>
                    <a:bodyPr/>
                    <a:lstStyle/>
                    <a:p>
                      <a:pPr algn="l">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31 Oct</a:t>
                      </a: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Arial" panose="020B0604020202020204" pitchFamily="34" charset="0"/>
                        </a:rPr>
                        <a:t>Bal c/d</a:t>
                      </a: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15,970.00</a:t>
                      </a:r>
                    </a:p>
                  </a:txBody>
                  <a:tcPr marL="68580" marR="68580" marT="0" marB="0" anchor="ctr"/>
                </a:tc>
                <a:extLst>
                  <a:ext uri="{0D108BD9-81ED-4DB2-BD59-A6C34878D82A}">
                    <a16:rowId xmlns:a16="http://schemas.microsoft.com/office/drawing/2014/main" val="392834144"/>
                  </a:ext>
                </a:extLst>
              </a:tr>
              <a:tr h="119476">
                <a:tc>
                  <a:txBody>
                    <a:bodyPr/>
                    <a:lstStyle/>
                    <a:p>
                      <a:pPr algn="l">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31 Oct</a:t>
                      </a: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JNL 1</a:t>
                      </a: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150.00</a:t>
                      </a:r>
                    </a:p>
                  </a:txBody>
                  <a:tcPr marL="68580" marR="68580" marT="0" marB="0" anchor="ctr"/>
                </a:tc>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02383736"/>
                  </a:ext>
                </a:extLst>
              </a:tr>
            </a:tbl>
          </a:graphicData>
        </a:graphic>
      </p:graphicFrame>
      <p:graphicFrame>
        <p:nvGraphicFramePr>
          <p:cNvPr id="8" name="Table 7">
            <a:extLst>
              <a:ext uri="{FF2B5EF4-FFF2-40B4-BE49-F238E27FC236}">
                <a16:creationId xmlns:a16="http://schemas.microsoft.com/office/drawing/2014/main" id="{7E9CD671-B64B-FEDB-D820-21B11FB8DECD}"/>
              </a:ext>
            </a:extLst>
          </p:cNvPr>
          <p:cNvGraphicFramePr>
            <a:graphicFrameLocks noGrp="1"/>
          </p:cNvGraphicFramePr>
          <p:nvPr/>
        </p:nvGraphicFramePr>
        <p:xfrm>
          <a:off x="838200" y="3489385"/>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Sales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02426">
                <a:tc>
                  <a:txBody>
                    <a:bodyPr/>
                    <a:lstStyle/>
                    <a:p>
                      <a:pPr algn="l">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31 Oct</a:t>
                      </a: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Bal c/d</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30,050.00</a:t>
                      </a:r>
                    </a:p>
                  </a:txBody>
                  <a:tcPr marL="68580" marR="68580" marT="0" marB="0" anchor="ctr"/>
                </a:tc>
                <a:tc>
                  <a:txBody>
                    <a:bodyPr/>
                    <a:lstStyle/>
                    <a:p>
                      <a:pPr algn="l">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31 Oct</a:t>
                      </a:r>
                    </a:p>
                  </a:txBody>
                  <a:tcPr marL="68580" marR="68580" marT="0" marB="0" anchor="ctr"/>
                </a:tc>
                <a:tc>
                  <a:txBody>
                    <a:bodyPr/>
                    <a:lstStyle/>
                    <a:p>
                      <a:pPr algn="just">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Bank</a:t>
                      </a:r>
                    </a:p>
                  </a:txBody>
                  <a:tcPr marL="68580" marR="68580" marT="0" marB="0" anchor="ctr"/>
                </a:tc>
                <a:tc>
                  <a:txBody>
                    <a:bodyPr/>
                    <a:lstStyle/>
                    <a:p>
                      <a:pPr algn="r">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29,900.00</a:t>
                      </a:r>
                    </a:p>
                  </a:txBody>
                  <a:tcPr marL="68580" marR="68580" marT="0" marB="0" anchor="ctr"/>
                </a:tc>
                <a:extLst>
                  <a:ext uri="{0D108BD9-81ED-4DB2-BD59-A6C34878D82A}">
                    <a16:rowId xmlns:a16="http://schemas.microsoft.com/office/drawing/2014/main" val="392834144"/>
                  </a:ext>
                </a:extLst>
              </a:tr>
              <a:tr h="0">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31 Oct</a:t>
                      </a: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1</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150.00</a:t>
                      </a:r>
                    </a:p>
                  </a:txBody>
                  <a:tcPr marL="68580" marR="68580" marT="0" marB="0" anchor="ctr"/>
                </a:tc>
                <a:extLst>
                  <a:ext uri="{0D108BD9-81ED-4DB2-BD59-A6C34878D82A}">
                    <a16:rowId xmlns:a16="http://schemas.microsoft.com/office/drawing/2014/main" val="1226639696"/>
                  </a:ext>
                </a:extLst>
              </a:tr>
            </a:tbl>
          </a:graphicData>
        </a:graphic>
      </p:graphicFrame>
    </p:spTree>
    <p:extLst>
      <p:ext uri="{BB962C8B-B14F-4D97-AF65-F5344CB8AC3E}">
        <p14:creationId xmlns:p14="http://schemas.microsoft.com/office/powerpoint/2010/main" val="564038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9AB7CB-8E9A-045C-8311-AB35F2711F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BD565E-B8D1-BE94-3BDF-1D521DA804A2}"/>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sp>
        <p:nvSpPr>
          <p:cNvPr id="3" name="Content Placeholder 2">
            <a:extLst>
              <a:ext uri="{FF2B5EF4-FFF2-40B4-BE49-F238E27FC236}">
                <a16:creationId xmlns:a16="http://schemas.microsoft.com/office/drawing/2014/main" id="{BAF4A318-64EF-3CAE-991A-B785C701326E}"/>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At the end of December, a business extracted an initial trial balance which did not balance, and a suspense account was opened with </a:t>
            </a:r>
            <a:r>
              <a:rPr lang="en-US" sz="1800" dirty="0">
                <a:solidFill>
                  <a:srgbClr val="FFC000"/>
                </a:solidFill>
                <a:latin typeface="Montserrat" pitchFamily="2" charset="77"/>
              </a:rPr>
              <a:t>£10,500 credit balance</a:t>
            </a:r>
            <a:r>
              <a:rPr lang="en-US" sz="1800" dirty="0">
                <a:solidFill>
                  <a:schemeClr val="bg1"/>
                </a:solidFill>
                <a:latin typeface="Montserrat" pitchFamily="2" charset="77"/>
              </a:rPr>
              <a:t>. After some investigating, the following errors were identified. </a:t>
            </a:r>
          </a:p>
          <a:p>
            <a:r>
              <a:rPr lang="en-US" sz="1800" dirty="0">
                <a:solidFill>
                  <a:schemeClr val="bg1"/>
                </a:solidFill>
                <a:latin typeface="Montserrat" pitchFamily="2" charset="77"/>
              </a:rPr>
              <a:t>Credit Sales were made for £12,000 including VAT. The Gross and VAT amounts have been correctly entered into the accounts, but the Net amount has not been posted at all.</a:t>
            </a:r>
          </a:p>
          <a:p>
            <a:r>
              <a:rPr lang="en-US" sz="1800" dirty="0">
                <a:solidFill>
                  <a:schemeClr val="bg1"/>
                </a:solidFill>
                <a:latin typeface="Montserrat" pitchFamily="2" charset="77"/>
              </a:rPr>
              <a:t>Purchases Returns have been undercast by £100. The correct entries have been made in the VAT account and PLCA. </a:t>
            </a:r>
          </a:p>
          <a:p>
            <a:r>
              <a:rPr lang="en-US" sz="1800" dirty="0">
                <a:solidFill>
                  <a:schemeClr val="bg1"/>
                </a:solidFill>
                <a:latin typeface="Montserrat" pitchFamily="2" charset="77"/>
              </a:rPr>
              <a:t>A payment to a supplier has been entered on the debit side of the Bank account for £200. The other entries have been posted correctly. </a:t>
            </a:r>
          </a:p>
          <a:p>
            <a:pPr marL="0" indent="0">
              <a:buNone/>
            </a:pPr>
            <a:endParaRPr lang="en-US" sz="1050" dirty="0">
              <a:solidFill>
                <a:schemeClr val="bg1"/>
              </a:solidFill>
              <a:latin typeface="Montserrat" pitchFamily="2" charset="77"/>
            </a:endParaRPr>
          </a:p>
          <a:p>
            <a:pPr marL="0" indent="0">
              <a:buNone/>
            </a:pPr>
            <a:r>
              <a:rPr lang="en-US" sz="1800" dirty="0">
                <a:solidFill>
                  <a:schemeClr val="bg1"/>
                </a:solidFill>
                <a:latin typeface="Montserrat" pitchFamily="2" charset="77"/>
              </a:rPr>
              <a:t>Correct the above errors by making the necessary adjustments to each account and show the updated balances in the new trial balance below. You should also clear the suspense account balance, and both sides of the trial balance should match up. </a:t>
            </a:r>
          </a:p>
        </p:txBody>
      </p:sp>
    </p:spTree>
    <p:extLst>
      <p:ext uri="{BB962C8B-B14F-4D97-AF65-F5344CB8AC3E}">
        <p14:creationId xmlns:p14="http://schemas.microsoft.com/office/powerpoint/2010/main" val="11762420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D5F25B-DAFB-BFEA-DC55-C795714558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F3988A-092C-7F2F-C954-59938B82D7E8}"/>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sp>
        <p:nvSpPr>
          <p:cNvPr id="3" name="Content Placeholder 2">
            <a:extLst>
              <a:ext uri="{FF2B5EF4-FFF2-40B4-BE49-F238E27FC236}">
                <a16:creationId xmlns:a16="http://schemas.microsoft.com/office/drawing/2014/main" id="{D9F8DCCF-22F0-CC74-65C7-C87EF6A03218}"/>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Credit Sales were made for £12,000 including VAT. The Gross and VAT amounts have been correctly entered into the accounts, but the Net amount has not been posted at all.</a:t>
            </a:r>
          </a:p>
        </p:txBody>
      </p:sp>
      <p:graphicFrame>
        <p:nvGraphicFramePr>
          <p:cNvPr id="4" name="Table 3">
            <a:extLst>
              <a:ext uri="{FF2B5EF4-FFF2-40B4-BE49-F238E27FC236}">
                <a16:creationId xmlns:a16="http://schemas.microsoft.com/office/drawing/2014/main" id="{3B0A5363-3BDF-A024-FEE4-F464499A0805}"/>
              </a:ext>
            </a:extLst>
          </p:cNvPr>
          <p:cNvGraphicFramePr>
            <a:graphicFrameLocks noGrp="1"/>
          </p:cNvGraphicFramePr>
          <p:nvPr>
            <p:extLst>
              <p:ext uri="{D42A27DB-BD31-4B8C-83A1-F6EECF244321}">
                <p14:modId xmlns:p14="http://schemas.microsoft.com/office/powerpoint/2010/main" val="3975626189"/>
              </p:ext>
            </p:extLst>
          </p:nvPr>
        </p:nvGraphicFramePr>
        <p:xfrm>
          <a:off x="907211" y="1686289"/>
          <a:ext cx="7215516" cy="848551"/>
        </p:xfrm>
        <a:graphic>
          <a:graphicData uri="http://schemas.openxmlformats.org/drawingml/2006/table">
            <a:tbl>
              <a:tblPr firstRow="1" bandRow="1">
                <a:tableStyleId>{93296810-A885-4BE3-A3E7-6D5BEEA58F35}</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RLCA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dirty="0">
                          <a:effectLst/>
                        </a:rPr>
                        <a:t>31 Dec</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rPr>
                        <a:t>Sales</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rPr>
                        <a:t>12,000.00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5" name="Table 4">
            <a:extLst>
              <a:ext uri="{FF2B5EF4-FFF2-40B4-BE49-F238E27FC236}">
                <a16:creationId xmlns:a16="http://schemas.microsoft.com/office/drawing/2014/main" id="{6B677F2F-92D7-CD4F-D48A-710CFAFDEEFF}"/>
              </a:ext>
            </a:extLst>
          </p:cNvPr>
          <p:cNvGraphicFramePr>
            <a:graphicFrameLocks noGrp="1"/>
          </p:cNvGraphicFramePr>
          <p:nvPr>
            <p:extLst>
              <p:ext uri="{D42A27DB-BD31-4B8C-83A1-F6EECF244321}">
                <p14:modId xmlns:p14="http://schemas.microsoft.com/office/powerpoint/2010/main" val="4164940690"/>
              </p:ext>
            </p:extLst>
          </p:nvPr>
        </p:nvGraphicFramePr>
        <p:xfrm>
          <a:off x="907211" y="2751197"/>
          <a:ext cx="7215516" cy="848551"/>
        </p:xfrm>
        <a:graphic>
          <a:graphicData uri="http://schemas.openxmlformats.org/drawingml/2006/table">
            <a:tbl>
              <a:tblPr firstRow="1" bandRow="1">
                <a:tableStyleId>{93296810-A885-4BE3-A3E7-6D5BEEA58F35}</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VAT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0" dirty="0">
                          <a:solidFill>
                            <a:schemeClr val="tx1"/>
                          </a:solidFill>
                          <a:effectLst/>
                        </a:rPr>
                        <a:t>31 Dec</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rPr>
                        <a:t>Sales</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rPr>
                        <a:t>2,000.00</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6" name="Table 5">
            <a:extLst>
              <a:ext uri="{FF2B5EF4-FFF2-40B4-BE49-F238E27FC236}">
                <a16:creationId xmlns:a16="http://schemas.microsoft.com/office/drawing/2014/main" id="{F6B87367-AC2C-BD56-0F14-C5D6B49926ED}"/>
              </a:ext>
            </a:extLst>
          </p:cNvPr>
          <p:cNvGraphicFramePr>
            <a:graphicFrameLocks noGrp="1"/>
          </p:cNvGraphicFramePr>
          <p:nvPr>
            <p:extLst>
              <p:ext uri="{D42A27DB-BD31-4B8C-83A1-F6EECF244321}">
                <p14:modId xmlns:p14="http://schemas.microsoft.com/office/powerpoint/2010/main" val="1920492137"/>
              </p:ext>
            </p:extLst>
          </p:nvPr>
        </p:nvGraphicFramePr>
        <p:xfrm>
          <a:off x="907211" y="3816105"/>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Sales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7" name="Table 6">
            <a:extLst>
              <a:ext uri="{FF2B5EF4-FFF2-40B4-BE49-F238E27FC236}">
                <a16:creationId xmlns:a16="http://schemas.microsoft.com/office/drawing/2014/main" id="{BEC6C335-88E2-B43F-683C-13DA6CDE830B}"/>
              </a:ext>
            </a:extLst>
          </p:cNvPr>
          <p:cNvGraphicFramePr>
            <a:graphicFrameLocks noGrp="1"/>
          </p:cNvGraphicFramePr>
          <p:nvPr>
            <p:extLst>
              <p:ext uri="{D42A27DB-BD31-4B8C-83A1-F6EECF244321}">
                <p14:modId xmlns:p14="http://schemas.microsoft.com/office/powerpoint/2010/main" val="846906645"/>
              </p:ext>
            </p:extLst>
          </p:nvPr>
        </p:nvGraphicFramePr>
        <p:xfrm>
          <a:off x="907211" y="4866021"/>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Suspense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0" dirty="0">
                          <a:solidFill>
                            <a:schemeClr val="tx1"/>
                          </a:solidFill>
                          <a:effectLst/>
                          <a:latin typeface="+mn-lt"/>
                          <a:ea typeface="Times New Roman" panose="02020603050405020304" pitchFamily="18" charset="0"/>
                          <a:cs typeface="Arial" panose="020B0604020202020204" pitchFamily="34" charset="0"/>
                        </a:rPr>
                        <a:t>31 Dec</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Sales</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10,000.00</a:t>
                      </a:r>
                    </a:p>
                  </a:txBody>
                  <a:tcPr marL="68580" marR="68580" marT="0" marB="0" anchor="ctr"/>
                </a:tc>
                <a:extLst>
                  <a:ext uri="{0D108BD9-81ED-4DB2-BD59-A6C34878D82A}">
                    <a16:rowId xmlns:a16="http://schemas.microsoft.com/office/drawing/2014/main" val="392834144"/>
                  </a:ext>
                </a:extLst>
              </a:tr>
            </a:tbl>
          </a:graphicData>
        </a:graphic>
      </p:graphicFrame>
    </p:spTree>
    <p:extLst>
      <p:ext uri="{BB962C8B-B14F-4D97-AF65-F5344CB8AC3E}">
        <p14:creationId xmlns:p14="http://schemas.microsoft.com/office/powerpoint/2010/main" val="24767269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1342EF-A511-05FA-1FA2-704861BDA5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CC9CBD-BC2D-01F4-3B37-D689107219DB}"/>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sp>
        <p:nvSpPr>
          <p:cNvPr id="3" name="Content Placeholder 2">
            <a:extLst>
              <a:ext uri="{FF2B5EF4-FFF2-40B4-BE49-F238E27FC236}">
                <a16:creationId xmlns:a16="http://schemas.microsoft.com/office/drawing/2014/main" id="{8A5612AA-7DAA-1557-A1B8-441B88DC2B2A}"/>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Credit Sales were made for £12,000 including VAT. The Gross and VAT amounts have been correctly entered into the accounts, but the Net amount has not been posted at all.</a:t>
            </a:r>
          </a:p>
        </p:txBody>
      </p:sp>
      <p:graphicFrame>
        <p:nvGraphicFramePr>
          <p:cNvPr id="4" name="Table 3">
            <a:extLst>
              <a:ext uri="{FF2B5EF4-FFF2-40B4-BE49-F238E27FC236}">
                <a16:creationId xmlns:a16="http://schemas.microsoft.com/office/drawing/2014/main" id="{490779C4-D7BF-44A5-07E7-D654C6F5E511}"/>
              </a:ext>
            </a:extLst>
          </p:cNvPr>
          <p:cNvGraphicFramePr>
            <a:graphicFrameLocks noGrp="1"/>
          </p:cNvGraphicFramePr>
          <p:nvPr/>
        </p:nvGraphicFramePr>
        <p:xfrm>
          <a:off x="907211" y="1686289"/>
          <a:ext cx="7215516" cy="848551"/>
        </p:xfrm>
        <a:graphic>
          <a:graphicData uri="http://schemas.openxmlformats.org/drawingml/2006/table">
            <a:tbl>
              <a:tblPr firstRow="1" bandRow="1">
                <a:tableStyleId>{93296810-A885-4BE3-A3E7-6D5BEEA58F35}</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RLCA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dirty="0">
                          <a:effectLst/>
                        </a:rPr>
                        <a:t>31 Dec</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rPr>
                        <a:t>Sales</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rPr>
                        <a:t>12,000.00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5" name="Table 4">
            <a:extLst>
              <a:ext uri="{FF2B5EF4-FFF2-40B4-BE49-F238E27FC236}">
                <a16:creationId xmlns:a16="http://schemas.microsoft.com/office/drawing/2014/main" id="{CDA8F7A4-9D15-89E4-764B-A44D8561C96E}"/>
              </a:ext>
            </a:extLst>
          </p:cNvPr>
          <p:cNvGraphicFramePr>
            <a:graphicFrameLocks noGrp="1"/>
          </p:cNvGraphicFramePr>
          <p:nvPr/>
        </p:nvGraphicFramePr>
        <p:xfrm>
          <a:off x="907211" y="2751197"/>
          <a:ext cx="7215516" cy="848551"/>
        </p:xfrm>
        <a:graphic>
          <a:graphicData uri="http://schemas.openxmlformats.org/drawingml/2006/table">
            <a:tbl>
              <a:tblPr firstRow="1" bandRow="1">
                <a:tableStyleId>{93296810-A885-4BE3-A3E7-6D5BEEA58F35}</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VAT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0" dirty="0">
                          <a:solidFill>
                            <a:schemeClr val="tx1"/>
                          </a:solidFill>
                          <a:effectLst/>
                        </a:rPr>
                        <a:t>31 Dec</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rPr>
                        <a:t>Sales</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rPr>
                        <a:t>2,000.00</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6" name="Table 5">
            <a:extLst>
              <a:ext uri="{FF2B5EF4-FFF2-40B4-BE49-F238E27FC236}">
                <a16:creationId xmlns:a16="http://schemas.microsoft.com/office/drawing/2014/main" id="{3C4C51A9-CB28-43F2-5E70-8050D31BC886}"/>
              </a:ext>
            </a:extLst>
          </p:cNvPr>
          <p:cNvGraphicFramePr>
            <a:graphicFrameLocks noGrp="1"/>
          </p:cNvGraphicFramePr>
          <p:nvPr>
            <p:extLst>
              <p:ext uri="{D42A27DB-BD31-4B8C-83A1-F6EECF244321}">
                <p14:modId xmlns:p14="http://schemas.microsoft.com/office/powerpoint/2010/main" val="2563134933"/>
              </p:ext>
            </p:extLst>
          </p:nvPr>
        </p:nvGraphicFramePr>
        <p:xfrm>
          <a:off x="907211" y="3816105"/>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Sales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1</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10,000.00</a:t>
                      </a: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7" name="Table 6">
            <a:extLst>
              <a:ext uri="{FF2B5EF4-FFF2-40B4-BE49-F238E27FC236}">
                <a16:creationId xmlns:a16="http://schemas.microsoft.com/office/drawing/2014/main" id="{2A959572-935E-571C-C7E6-167807489A5D}"/>
              </a:ext>
            </a:extLst>
          </p:cNvPr>
          <p:cNvGraphicFramePr>
            <a:graphicFrameLocks noGrp="1"/>
          </p:cNvGraphicFramePr>
          <p:nvPr>
            <p:extLst>
              <p:ext uri="{D42A27DB-BD31-4B8C-83A1-F6EECF244321}">
                <p14:modId xmlns:p14="http://schemas.microsoft.com/office/powerpoint/2010/main" val="759726079"/>
              </p:ext>
            </p:extLst>
          </p:nvPr>
        </p:nvGraphicFramePr>
        <p:xfrm>
          <a:off x="907211" y="4866021"/>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1202586">
                  <a:extLst>
                    <a:ext uri="{9D8B030D-6E8A-4147-A177-3AD203B41FA5}">
                      <a16:colId xmlns:a16="http://schemas.microsoft.com/office/drawing/2014/main" val="3271916584"/>
                    </a:ext>
                  </a:extLst>
                </a:gridCol>
                <a:gridCol w="1202586">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Suspense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1</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10,000.00</a:t>
                      </a:r>
                    </a:p>
                  </a:txBody>
                  <a:tcPr marL="68580" marR="68580" marT="0" marB="0" anchor="ctr"/>
                </a:tc>
                <a:tc>
                  <a:txBody>
                    <a:bodyPr/>
                    <a:lstStyle/>
                    <a:p>
                      <a:pPr algn="l">
                        <a:lnSpc>
                          <a:spcPct val="120000"/>
                        </a:lnSpc>
                        <a:spcAft>
                          <a:spcPts val="600"/>
                        </a:spcAft>
                        <a:buNone/>
                      </a:pPr>
                      <a:r>
                        <a:rPr lang="en-GB" sz="1400" b="0" dirty="0">
                          <a:solidFill>
                            <a:schemeClr val="tx1"/>
                          </a:solidFill>
                          <a:effectLst/>
                          <a:latin typeface="+mn-lt"/>
                          <a:ea typeface="Times New Roman" panose="02020603050405020304" pitchFamily="18" charset="0"/>
                          <a:cs typeface="Arial" panose="020B0604020202020204" pitchFamily="34" charset="0"/>
                        </a:rPr>
                        <a:t>31 Dec</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Sales</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10,000.00</a:t>
                      </a:r>
                    </a:p>
                  </a:txBody>
                  <a:tcPr marL="68580" marR="68580" marT="0" marB="0" anchor="ctr"/>
                </a:tc>
                <a:extLst>
                  <a:ext uri="{0D108BD9-81ED-4DB2-BD59-A6C34878D82A}">
                    <a16:rowId xmlns:a16="http://schemas.microsoft.com/office/drawing/2014/main" val="392834144"/>
                  </a:ext>
                </a:extLst>
              </a:tr>
            </a:tbl>
          </a:graphicData>
        </a:graphic>
      </p:graphicFrame>
    </p:spTree>
    <p:extLst>
      <p:ext uri="{BB962C8B-B14F-4D97-AF65-F5344CB8AC3E}">
        <p14:creationId xmlns:p14="http://schemas.microsoft.com/office/powerpoint/2010/main" val="7072949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3CC828-47A2-5E22-3925-09626C273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D6CD30-C99E-36B0-F4B4-1811663E6EDB}"/>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sp>
        <p:nvSpPr>
          <p:cNvPr id="3" name="Content Placeholder 2">
            <a:extLst>
              <a:ext uri="{FF2B5EF4-FFF2-40B4-BE49-F238E27FC236}">
                <a16:creationId xmlns:a16="http://schemas.microsoft.com/office/drawing/2014/main" id="{2AF7056F-E38C-FF3E-8995-8A6DAF52DA93}"/>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Purchases Returns have been undercast by £100. The correct entries have been made in the VAT account and PLCA. </a:t>
            </a:r>
          </a:p>
        </p:txBody>
      </p:sp>
      <p:graphicFrame>
        <p:nvGraphicFramePr>
          <p:cNvPr id="4" name="Table 3">
            <a:extLst>
              <a:ext uri="{FF2B5EF4-FFF2-40B4-BE49-F238E27FC236}">
                <a16:creationId xmlns:a16="http://schemas.microsoft.com/office/drawing/2014/main" id="{0D2FE32F-089D-5F5F-97A3-0AE3BB3F1D48}"/>
              </a:ext>
            </a:extLst>
          </p:cNvPr>
          <p:cNvGraphicFramePr>
            <a:graphicFrameLocks noGrp="1"/>
          </p:cNvGraphicFramePr>
          <p:nvPr/>
        </p:nvGraphicFramePr>
        <p:xfrm>
          <a:off x="907211" y="1686289"/>
          <a:ext cx="7215516" cy="848551"/>
        </p:xfrm>
        <a:graphic>
          <a:graphicData uri="http://schemas.openxmlformats.org/drawingml/2006/table">
            <a:tbl>
              <a:tblPr firstRow="1" bandRow="1">
                <a:tableStyleId>{93296810-A885-4BE3-A3E7-6D5BEEA58F35}</a:tableStyleId>
              </a:tblPr>
              <a:tblGrid>
                <a:gridCol w="1007853">
                  <a:extLst>
                    <a:ext uri="{9D8B030D-6E8A-4147-A177-3AD203B41FA5}">
                      <a16:colId xmlns:a16="http://schemas.microsoft.com/office/drawing/2014/main" val="477606088"/>
                    </a:ext>
                  </a:extLst>
                </a:gridCol>
                <a:gridCol w="1397319">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62805">
                  <a:extLst>
                    <a:ext uri="{9D8B030D-6E8A-4147-A177-3AD203B41FA5}">
                      <a16:colId xmlns:a16="http://schemas.microsoft.com/office/drawing/2014/main" val="3271916584"/>
                    </a:ext>
                  </a:extLst>
                </a:gridCol>
                <a:gridCol w="1442367">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PLCA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dirty="0">
                          <a:effectLst/>
                        </a:rPr>
                        <a:t>31 Dec</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Purchase Return</a:t>
                      </a:r>
                    </a:p>
                  </a:txBody>
                  <a:tcPr marL="68580" marR="68580" marT="0" marB="0" anchor="ctr"/>
                </a:tc>
                <a:tc>
                  <a:txBody>
                    <a:bodyPr/>
                    <a:lstStyle/>
                    <a:p>
                      <a:pPr algn="r">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600.00</a:t>
                      </a:r>
                    </a:p>
                  </a:txBody>
                  <a:tcPr marL="68580" marR="68580" marT="0" marB="0" anchor="ctr"/>
                </a:tc>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5" name="Table 4">
            <a:extLst>
              <a:ext uri="{FF2B5EF4-FFF2-40B4-BE49-F238E27FC236}">
                <a16:creationId xmlns:a16="http://schemas.microsoft.com/office/drawing/2014/main" id="{2993D1D8-A844-7B3F-8C41-CF6D6C302BE9}"/>
              </a:ext>
            </a:extLst>
          </p:cNvPr>
          <p:cNvGraphicFramePr>
            <a:graphicFrameLocks noGrp="1"/>
          </p:cNvGraphicFramePr>
          <p:nvPr/>
        </p:nvGraphicFramePr>
        <p:xfrm>
          <a:off x="907211" y="2751197"/>
          <a:ext cx="7215516" cy="848551"/>
        </p:xfrm>
        <a:graphic>
          <a:graphicData uri="http://schemas.openxmlformats.org/drawingml/2006/table">
            <a:tbl>
              <a:tblPr firstRow="1" bandRow="1">
                <a:tableStyleId>{93296810-A885-4BE3-A3E7-6D5BEEA58F35}</a:tableStyleId>
              </a:tblPr>
              <a:tblGrid>
                <a:gridCol w="1016480">
                  <a:extLst>
                    <a:ext uri="{9D8B030D-6E8A-4147-A177-3AD203B41FA5}">
                      <a16:colId xmlns:a16="http://schemas.microsoft.com/office/drawing/2014/main" val="477606088"/>
                    </a:ext>
                  </a:extLst>
                </a:gridCol>
                <a:gridCol w="1388692">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54178">
                  <a:extLst>
                    <a:ext uri="{9D8B030D-6E8A-4147-A177-3AD203B41FA5}">
                      <a16:colId xmlns:a16="http://schemas.microsoft.com/office/drawing/2014/main" val="3271916584"/>
                    </a:ext>
                  </a:extLst>
                </a:gridCol>
                <a:gridCol w="1450994">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VAT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0" dirty="0">
                          <a:solidFill>
                            <a:schemeClr val="tx1"/>
                          </a:solidFill>
                          <a:effectLst/>
                        </a:rPr>
                        <a:t>31 Dec</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rPr>
                        <a:t>Purchase Return</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100.00</a:t>
                      </a: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6" name="Table 5">
            <a:extLst>
              <a:ext uri="{FF2B5EF4-FFF2-40B4-BE49-F238E27FC236}">
                <a16:creationId xmlns:a16="http://schemas.microsoft.com/office/drawing/2014/main" id="{AB73FC87-B00D-2F29-889D-C82B36F90F60}"/>
              </a:ext>
            </a:extLst>
          </p:cNvPr>
          <p:cNvGraphicFramePr>
            <a:graphicFrameLocks noGrp="1"/>
          </p:cNvGraphicFramePr>
          <p:nvPr/>
        </p:nvGraphicFramePr>
        <p:xfrm>
          <a:off x="907211" y="3816105"/>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71431">
                  <a:extLst>
                    <a:ext uri="{9D8B030D-6E8A-4147-A177-3AD203B41FA5}">
                      <a16:colId xmlns:a16="http://schemas.microsoft.com/office/drawing/2014/main" val="3271916584"/>
                    </a:ext>
                  </a:extLst>
                </a:gridCol>
                <a:gridCol w="1433741">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Purchases Return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PLCA</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400.00</a:t>
                      </a: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7" name="Table 6">
            <a:extLst>
              <a:ext uri="{FF2B5EF4-FFF2-40B4-BE49-F238E27FC236}">
                <a16:creationId xmlns:a16="http://schemas.microsoft.com/office/drawing/2014/main" id="{57B48A75-C522-F1FD-C629-5244498B3EBA}"/>
              </a:ext>
            </a:extLst>
          </p:cNvPr>
          <p:cNvGraphicFramePr>
            <a:graphicFrameLocks noGrp="1"/>
          </p:cNvGraphicFramePr>
          <p:nvPr>
            <p:extLst>
              <p:ext uri="{D42A27DB-BD31-4B8C-83A1-F6EECF244321}">
                <p14:modId xmlns:p14="http://schemas.microsoft.com/office/powerpoint/2010/main" val="1480650159"/>
              </p:ext>
            </p:extLst>
          </p:nvPr>
        </p:nvGraphicFramePr>
        <p:xfrm>
          <a:off x="907211" y="4866021"/>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71431">
                  <a:extLst>
                    <a:ext uri="{9D8B030D-6E8A-4147-A177-3AD203B41FA5}">
                      <a16:colId xmlns:a16="http://schemas.microsoft.com/office/drawing/2014/main" val="3271916584"/>
                    </a:ext>
                  </a:extLst>
                </a:gridCol>
                <a:gridCol w="1433741">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Suspense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Purchase Return</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100.00</a:t>
                      </a:r>
                    </a:p>
                  </a:txBody>
                  <a:tcPr marL="68580" marR="68580" marT="0" marB="0" anchor="ctr"/>
                </a:tc>
                <a:extLst>
                  <a:ext uri="{0D108BD9-81ED-4DB2-BD59-A6C34878D82A}">
                    <a16:rowId xmlns:a16="http://schemas.microsoft.com/office/drawing/2014/main" val="392834144"/>
                  </a:ext>
                </a:extLst>
              </a:tr>
            </a:tbl>
          </a:graphicData>
        </a:graphic>
      </p:graphicFrame>
    </p:spTree>
    <p:extLst>
      <p:ext uri="{BB962C8B-B14F-4D97-AF65-F5344CB8AC3E}">
        <p14:creationId xmlns:p14="http://schemas.microsoft.com/office/powerpoint/2010/main" val="21306572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3F95C9-297A-7E25-F8B3-8F9F5CD4ED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87EB37-213F-7927-614F-56275617C66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sp>
        <p:nvSpPr>
          <p:cNvPr id="3" name="Content Placeholder 2">
            <a:extLst>
              <a:ext uri="{FF2B5EF4-FFF2-40B4-BE49-F238E27FC236}">
                <a16:creationId xmlns:a16="http://schemas.microsoft.com/office/drawing/2014/main" id="{2336964E-3350-93D8-0400-CD3F57637637}"/>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Purchases Returns have been undercast by £100. The correct entries have been made in the VAT account and PLCA. </a:t>
            </a:r>
          </a:p>
        </p:txBody>
      </p:sp>
      <p:graphicFrame>
        <p:nvGraphicFramePr>
          <p:cNvPr id="4" name="Table 3">
            <a:extLst>
              <a:ext uri="{FF2B5EF4-FFF2-40B4-BE49-F238E27FC236}">
                <a16:creationId xmlns:a16="http://schemas.microsoft.com/office/drawing/2014/main" id="{BBA864FA-D37C-7D26-869D-F0FF8867E5D3}"/>
              </a:ext>
            </a:extLst>
          </p:cNvPr>
          <p:cNvGraphicFramePr>
            <a:graphicFrameLocks noGrp="1"/>
          </p:cNvGraphicFramePr>
          <p:nvPr>
            <p:extLst>
              <p:ext uri="{D42A27DB-BD31-4B8C-83A1-F6EECF244321}">
                <p14:modId xmlns:p14="http://schemas.microsoft.com/office/powerpoint/2010/main" val="1363860552"/>
              </p:ext>
            </p:extLst>
          </p:nvPr>
        </p:nvGraphicFramePr>
        <p:xfrm>
          <a:off x="907211" y="1686289"/>
          <a:ext cx="7215516" cy="848551"/>
        </p:xfrm>
        <a:graphic>
          <a:graphicData uri="http://schemas.openxmlformats.org/drawingml/2006/table">
            <a:tbl>
              <a:tblPr firstRow="1" bandRow="1">
                <a:tableStyleId>{93296810-A885-4BE3-A3E7-6D5BEEA58F35}</a:tableStyleId>
              </a:tblPr>
              <a:tblGrid>
                <a:gridCol w="1007853">
                  <a:extLst>
                    <a:ext uri="{9D8B030D-6E8A-4147-A177-3AD203B41FA5}">
                      <a16:colId xmlns:a16="http://schemas.microsoft.com/office/drawing/2014/main" val="477606088"/>
                    </a:ext>
                  </a:extLst>
                </a:gridCol>
                <a:gridCol w="1397319">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62805">
                  <a:extLst>
                    <a:ext uri="{9D8B030D-6E8A-4147-A177-3AD203B41FA5}">
                      <a16:colId xmlns:a16="http://schemas.microsoft.com/office/drawing/2014/main" val="3271916584"/>
                    </a:ext>
                  </a:extLst>
                </a:gridCol>
                <a:gridCol w="1442367">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PLCA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dirty="0">
                          <a:effectLst/>
                        </a:rPr>
                        <a:t>31 Dec</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Purchase Return</a:t>
                      </a:r>
                    </a:p>
                  </a:txBody>
                  <a:tcPr marL="68580" marR="68580" marT="0" marB="0" anchor="ctr"/>
                </a:tc>
                <a:tc>
                  <a:txBody>
                    <a:bodyPr/>
                    <a:lstStyle/>
                    <a:p>
                      <a:pPr algn="r">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600.00</a:t>
                      </a:r>
                    </a:p>
                  </a:txBody>
                  <a:tcPr marL="68580" marR="68580" marT="0" marB="0" anchor="ctr"/>
                </a:tc>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5" name="Table 4">
            <a:extLst>
              <a:ext uri="{FF2B5EF4-FFF2-40B4-BE49-F238E27FC236}">
                <a16:creationId xmlns:a16="http://schemas.microsoft.com/office/drawing/2014/main" id="{D16F8D18-B891-A45C-95E2-90E141CB2AD8}"/>
              </a:ext>
            </a:extLst>
          </p:cNvPr>
          <p:cNvGraphicFramePr>
            <a:graphicFrameLocks noGrp="1"/>
          </p:cNvGraphicFramePr>
          <p:nvPr>
            <p:extLst>
              <p:ext uri="{D42A27DB-BD31-4B8C-83A1-F6EECF244321}">
                <p14:modId xmlns:p14="http://schemas.microsoft.com/office/powerpoint/2010/main" val="3566702552"/>
              </p:ext>
            </p:extLst>
          </p:nvPr>
        </p:nvGraphicFramePr>
        <p:xfrm>
          <a:off x="907211" y="2751197"/>
          <a:ext cx="7215516" cy="848551"/>
        </p:xfrm>
        <a:graphic>
          <a:graphicData uri="http://schemas.openxmlformats.org/drawingml/2006/table">
            <a:tbl>
              <a:tblPr firstRow="1" bandRow="1">
                <a:tableStyleId>{93296810-A885-4BE3-A3E7-6D5BEEA58F35}</a:tableStyleId>
              </a:tblPr>
              <a:tblGrid>
                <a:gridCol w="1016480">
                  <a:extLst>
                    <a:ext uri="{9D8B030D-6E8A-4147-A177-3AD203B41FA5}">
                      <a16:colId xmlns:a16="http://schemas.microsoft.com/office/drawing/2014/main" val="477606088"/>
                    </a:ext>
                  </a:extLst>
                </a:gridCol>
                <a:gridCol w="1388692">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54178">
                  <a:extLst>
                    <a:ext uri="{9D8B030D-6E8A-4147-A177-3AD203B41FA5}">
                      <a16:colId xmlns:a16="http://schemas.microsoft.com/office/drawing/2014/main" val="3271916584"/>
                    </a:ext>
                  </a:extLst>
                </a:gridCol>
                <a:gridCol w="1450994">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VAT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0" dirty="0">
                          <a:solidFill>
                            <a:schemeClr val="tx1"/>
                          </a:solidFill>
                          <a:effectLst/>
                        </a:rPr>
                        <a:t>31 Dec</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rPr>
                        <a:t>Purchase Return</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100.00</a:t>
                      </a: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6" name="Table 5">
            <a:extLst>
              <a:ext uri="{FF2B5EF4-FFF2-40B4-BE49-F238E27FC236}">
                <a16:creationId xmlns:a16="http://schemas.microsoft.com/office/drawing/2014/main" id="{A177120A-0DDB-1FC7-5AA4-3677B45A3445}"/>
              </a:ext>
            </a:extLst>
          </p:cNvPr>
          <p:cNvGraphicFramePr>
            <a:graphicFrameLocks noGrp="1"/>
          </p:cNvGraphicFramePr>
          <p:nvPr>
            <p:extLst>
              <p:ext uri="{D42A27DB-BD31-4B8C-83A1-F6EECF244321}">
                <p14:modId xmlns:p14="http://schemas.microsoft.com/office/powerpoint/2010/main" val="2079729748"/>
              </p:ext>
            </p:extLst>
          </p:nvPr>
        </p:nvGraphicFramePr>
        <p:xfrm>
          <a:off x="907211" y="3816105"/>
          <a:ext cx="7215516" cy="1087502"/>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71431">
                  <a:extLst>
                    <a:ext uri="{9D8B030D-6E8A-4147-A177-3AD203B41FA5}">
                      <a16:colId xmlns:a16="http://schemas.microsoft.com/office/drawing/2014/main" val="3271916584"/>
                    </a:ext>
                  </a:extLst>
                </a:gridCol>
                <a:gridCol w="1433741">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Purchases Return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PLCA</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400.00</a:t>
                      </a:r>
                    </a:p>
                  </a:txBody>
                  <a:tcPr marL="68580" marR="68580" marT="0" marB="0" anchor="ctr"/>
                </a:tc>
                <a:extLst>
                  <a:ext uri="{0D108BD9-81ED-4DB2-BD59-A6C34878D82A}">
                    <a16:rowId xmlns:a16="http://schemas.microsoft.com/office/drawing/2014/main" val="392834144"/>
                  </a:ext>
                </a:extLst>
              </a:tr>
              <a:tr h="119476">
                <a:tc>
                  <a:txBody>
                    <a:bodyPr/>
                    <a:lstStyle/>
                    <a:p>
                      <a:pPr algn="l">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2</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100.00</a:t>
                      </a:r>
                    </a:p>
                  </a:txBody>
                  <a:tcPr marL="68580" marR="68580" marT="0" marB="0" anchor="ctr"/>
                </a:tc>
                <a:extLst>
                  <a:ext uri="{0D108BD9-81ED-4DB2-BD59-A6C34878D82A}">
                    <a16:rowId xmlns:a16="http://schemas.microsoft.com/office/drawing/2014/main" val="2950874535"/>
                  </a:ext>
                </a:extLst>
              </a:tr>
            </a:tbl>
          </a:graphicData>
        </a:graphic>
      </p:graphicFrame>
      <p:graphicFrame>
        <p:nvGraphicFramePr>
          <p:cNvPr id="7" name="Table 6">
            <a:extLst>
              <a:ext uri="{FF2B5EF4-FFF2-40B4-BE49-F238E27FC236}">
                <a16:creationId xmlns:a16="http://schemas.microsoft.com/office/drawing/2014/main" id="{18C6460A-E5CC-5FE1-C5B6-1AE357CFB794}"/>
              </a:ext>
            </a:extLst>
          </p:cNvPr>
          <p:cNvGraphicFramePr>
            <a:graphicFrameLocks noGrp="1"/>
          </p:cNvGraphicFramePr>
          <p:nvPr>
            <p:extLst>
              <p:ext uri="{D42A27DB-BD31-4B8C-83A1-F6EECF244321}">
                <p14:modId xmlns:p14="http://schemas.microsoft.com/office/powerpoint/2010/main" val="129973091"/>
              </p:ext>
            </p:extLst>
          </p:nvPr>
        </p:nvGraphicFramePr>
        <p:xfrm>
          <a:off x="907211" y="5104972"/>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71431">
                  <a:extLst>
                    <a:ext uri="{9D8B030D-6E8A-4147-A177-3AD203B41FA5}">
                      <a16:colId xmlns:a16="http://schemas.microsoft.com/office/drawing/2014/main" val="3271916584"/>
                    </a:ext>
                  </a:extLst>
                </a:gridCol>
                <a:gridCol w="1433741">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Suspense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2</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100.00</a:t>
                      </a:r>
                    </a:p>
                  </a:txBody>
                  <a:tcPr marL="68580" marR="68580" marT="0" marB="0" anchor="ctr"/>
                </a:tc>
                <a:tc>
                  <a:txBody>
                    <a:bodyPr/>
                    <a:lstStyle/>
                    <a:p>
                      <a:pPr algn="l">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Purchase Return</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100.00</a:t>
                      </a:r>
                    </a:p>
                  </a:txBody>
                  <a:tcPr marL="68580" marR="68580" marT="0" marB="0" anchor="ctr"/>
                </a:tc>
                <a:extLst>
                  <a:ext uri="{0D108BD9-81ED-4DB2-BD59-A6C34878D82A}">
                    <a16:rowId xmlns:a16="http://schemas.microsoft.com/office/drawing/2014/main" val="392834144"/>
                  </a:ext>
                </a:extLst>
              </a:tr>
            </a:tbl>
          </a:graphicData>
        </a:graphic>
      </p:graphicFrame>
    </p:spTree>
    <p:extLst>
      <p:ext uri="{BB962C8B-B14F-4D97-AF65-F5344CB8AC3E}">
        <p14:creationId xmlns:p14="http://schemas.microsoft.com/office/powerpoint/2010/main" val="7493833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5322973-63C5-3815-33EA-50DF4355C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F1BC60-7412-3BE2-6494-D03D6AB9978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sp>
        <p:nvSpPr>
          <p:cNvPr id="3" name="Content Placeholder 2">
            <a:extLst>
              <a:ext uri="{FF2B5EF4-FFF2-40B4-BE49-F238E27FC236}">
                <a16:creationId xmlns:a16="http://schemas.microsoft.com/office/drawing/2014/main" id="{4BA636A3-88D8-6BEA-581A-C6DDD1565D60}"/>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payment to a supplier has been entered on the debit side of the Bank account for £200. The other entries have been posted correctly. </a:t>
            </a:r>
          </a:p>
        </p:txBody>
      </p:sp>
      <p:graphicFrame>
        <p:nvGraphicFramePr>
          <p:cNvPr id="4" name="Table 3">
            <a:extLst>
              <a:ext uri="{FF2B5EF4-FFF2-40B4-BE49-F238E27FC236}">
                <a16:creationId xmlns:a16="http://schemas.microsoft.com/office/drawing/2014/main" id="{3BFE15FB-9344-FD50-9FD5-E0AEED1DDC86}"/>
              </a:ext>
            </a:extLst>
          </p:cNvPr>
          <p:cNvGraphicFramePr>
            <a:graphicFrameLocks noGrp="1"/>
          </p:cNvGraphicFramePr>
          <p:nvPr>
            <p:extLst>
              <p:ext uri="{D42A27DB-BD31-4B8C-83A1-F6EECF244321}">
                <p14:modId xmlns:p14="http://schemas.microsoft.com/office/powerpoint/2010/main" val="4217964401"/>
              </p:ext>
            </p:extLst>
          </p:nvPr>
        </p:nvGraphicFramePr>
        <p:xfrm>
          <a:off x="907211" y="1686289"/>
          <a:ext cx="7215516" cy="848551"/>
        </p:xfrm>
        <a:graphic>
          <a:graphicData uri="http://schemas.openxmlformats.org/drawingml/2006/table">
            <a:tbl>
              <a:tblPr firstRow="1" bandRow="1">
                <a:tableStyleId>{93296810-A885-4BE3-A3E7-6D5BEEA58F35}</a:tableStyleId>
              </a:tblPr>
              <a:tblGrid>
                <a:gridCol w="1007853">
                  <a:extLst>
                    <a:ext uri="{9D8B030D-6E8A-4147-A177-3AD203B41FA5}">
                      <a16:colId xmlns:a16="http://schemas.microsoft.com/office/drawing/2014/main" val="477606088"/>
                    </a:ext>
                  </a:extLst>
                </a:gridCol>
                <a:gridCol w="1397319">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62805">
                  <a:extLst>
                    <a:ext uri="{9D8B030D-6E8A-4147-A177-3AD203B41FA5}">
                      <a16:colId xmlns:a16="http://schemas.microsoft.com/office/drawing/2014/main" val="3271916584"/>
                    </a:ext>
                  </a:extLst>
                </a:gridCol>
                <a:gridCol w="1442367">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PLCA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dirty="0">
                          <a:effectLst/>
                        </a:rPr>
                        <a:t>31 Dec</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Bank</a:t>
                      </a:r>
                    </a:p>
                  </a:txBody>
                  <a:tcPr marL="68580" marR="68580" marT="0" marB="0" anchor="ctr"/>
                </a:tc>
                <a:tc>
                  <a:txBody>
                    <a:bodyPr/>
                    <a:lstStyle/>
                    <a:p>
                      <a:pPr algn="r">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200.00</a:t>
                      </a:r>
                    </a:p>
                  </a:txBody>
                  <a:tcPr marL="68580" marR="68580" marT="0" marB="0" anchor="ctr"/>
                </a:tc>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5" name="Table 4">
            <a:extLst>
              <a:ext uri="{FF2B5EF4-FFF2-40B4-BE49-F238E27FC236}">
                <a16:creationId xmlns:a16="http://schemas.microsoft.com/office/drawing/2014/main" id="{3B7F90D6-A33B-E5A1-8373-5C33C1BA844A}"/>
              </a:ext>
            </a:extLst>
          </p:cNvPr>
          <p:cNvGraphicFramePr>
            <a:graphicFrameLocks noGrp="1"/>
          </p:cNvGraphicFramePr>
          <p:nvPr>
            <p:extLst>
              <p:ext uri="{D42A27DB-BD31-4B8C-83A1-F6EECF244321}">
                <p14:modId xmlns:p14="http://schemas.microsoft.com/office/powerpoint/2010/main" val="3607076730"/>
              </p:ext>
            </p:extLst>
          </p:nvPr>
        </p:nvGraphicFramePr>
        <p:xfrm>
          <a:off x="907211" y="2751197"/>
          <a:ext cx="7215516" cy="848551"/>
        </p:xfrm>
        <a:graphic>
          <a:graphicData uri="http://schemas.openxmlformats.org/drawingml/2006/table">
            <a:tbl>
              <a:tblPr firstRow="1" bandRow="1">
                <a:tableStyleId>{5C22544A-7EE6-4342-B048-85BDC9FD1C3A}</a:tableStyleId>
              </a:tblPr>
              <a:tblGrid>
                <a:gridCol w="1016480">
                  <a:extLst>
                    <a:ext uri="{9D8B030D-6E8A-4147-A177-3AD203B41FA5}">
                      <a16:colId xmlns:a16="http://schemas.microsoft.com/office/drawing/2014/main" val="477606088"/>
                    </a:ext>
                  </a:extLst>
                </a:gridCol>
                <a:gridCol w="1388692">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54178">
                  <a:extLst>
                    <a:ext uri="{9D8B030D-6E8A-4147-A177-3AD203B41FA5}">
                      <a16:colId xmlns:a16="http://schemas.microsoft.com/office/drawing/2014/main" val="3271916584"/>
                    </a:ext>
                  </a:extLst>
                </a:gridCol>
                <a:gridCol w="1450994">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Bank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dirty="0">
                          <a:effectLst/>
                        </a:rPr>
                        <a:t>31 Dec</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rPr>
                        <a:t>PLCA</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rPr>
                        <a:t>200.00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7" name="Table 6">
            <a:extLst>
              <a:ext uri="{FF2B5EF4-FFF2-40B4-BE49-F238E27FC236}">
                <a16:creationId xmlns:a16="http://schemas.microsoft.com/office/drawing/2014/main" id="{A1C2A5A1-CBD2-25B6-F58F-AA8FCC3D2767}"/>
              </a:ext>
            </a:extLst>
          </p:cNvPr>
          <p:cNvGraphicFramePr>
            <a:graphicFrameLocks noGrp="1"/>
          </p:cNvGraphicFramePr>
          <p:nvPr>
            <p:extLst>
              <p:ext uri="{D42A27DB-BD31-4B8C-83A1-F6EECF244321}">
                <p14:modId xmlns:p14="http://schemas.microsoft.com/office/powerpoint/2010/main" val="78851690"/>
              </p:ext>
            </p:extLst>
          </p:nvPr>
        </p:nvGraphicFramePr>
        <p:xfrm>
          <a:off x="907211" y="4055056"/>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71431">
                  <a:extLst>
                    <a:ext uri="{9D8B030D-6E8A-4147-A177-3AD203B41FA5}">
                      <a16:colId xmlns:a16="http://schemas.microsoft.com/office/drawing/2014/main" val="3271916584"/>
                    </a:ext>
                  </a:extLst>
                </a:gridCol>
                <a:gridCol w="1433741">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Suspense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Bank</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400.00</a:t>
                      </a:r>
                    </a:p>
                  </a:txBody>
                  <a:tcPr marL="68580" marR="68580" marT="0" marB="0" anchor="ctr"/>
                </a:tc>
                <a:extLst>
                  <a:ext uri="{0D108BD9-81ED-4DB2-BD59-A6C34878D82A}">
                    <a16:rowId xmlns:a16="http://schemas.microsoft.com/office/drawing/2014/main" val="392834144"/>
                  </a:ext>
                </a:extLst>
              </a:tr>
            </a:tbl>
          </a:graphicData>
        </a:graphic>
      </p:graphicFrame>
    </p:spTree>
    <p:extLst>
      <p:ext uri="{BB962C8B-B14F-4D97-AF65-F5344CB8AC3E}">
        <p14:creationId xmlns:p14="http://schemas.microsoft.com/office/powerpoint/2010/main" val="12164784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82579E-A4A5-0137-2403-9BA7A9CC55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9B8426-3CCF-5850-BBB7-44361429907F}"/>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sp>
        <p:nvSpPr>
          <p:cNvPr id="3" name="Content Placeholder 2">
            <a:extLst>
              <a:ext uri="{FF2B5EF4-FFF2-40B4-BE49-F238E27FC236}">
                <a16:creationId xmlns:a16="http://schemas.microsoft.com/office/drawing/2014/main" id="{86606CB8-3812-E4C4-9B9C-63B17CF36ACF}"/>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A payment to a supplier has been entered on the debit side of the Bank account for £200. The other entries have been posted correctly. </a:t>
            </a:r>
          </a:p>
        </p:txBody>
      </p:sp>
      <p:graphicFrame>
        <p:nvGraphicFramePr>
          <p:cNvPr id="4" name="Table 3">
            <a:extLst>
              <a:ext uri="{FF2B5EF4-FFF2-40B4-BE49-F238E27FC236}">
                <a16:creationId xmlns:a16="http://schemas.microsoft.com/office/drawing/2014/main" id="{456D20E4-219A-DC14-2F5C-9EC19C895175}"/>
              </a:ext>
            </a:extLst>
          </p:cNvPr>
          <p:cNvGraphicFramePr>
            <a:graphicFrameLocks noGrp="1"/>
          </p:cNvGraphicFramePr>
          <p:nvPr/>
        </p:nvGraphicFramePr>
        <p:xfrm>
          <a:off x="907211" y="1686289"/>
          <a:ext cx="7215516" cy="848551"/>
        </p:xfrm>
        <a:graphic>
          <a:graphicData uri="http://schemas.openxmlformats.org/drawingml/2006/table">
            <a:tbl>
              <a:tblPr firstRow="1" bandRow="1">
                <a:tableStyleId>{93296810-A885-4BE3-A3E7-6D5BEEA58F35}</a:tableStyleId>
              </a:tblPr>
              <a:tblGrid>
                <a:gridCol w="1007853">
                  <a:extLst>
                    <a:ext uri="{9D8B030D-6E8A-4147-A177-3AD203B41FA5}">
                      <a16:colId xmlns:a16="http://schemas.microsoft.com/office/drawing/2014/main" val="477606088"/>
                    </a:ext>
                  </a:extLst>
                </a:gridCol>
                <a:gridCol w="1397319">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62805">
                  <a:extLst>
                    <a:ext uri="{9D8B030D-6E8A-4147-A177-3AD203B41FA5}">
                      <a16:colId xmlns:a16="http://schemas.microsoft.com/office/drawing/2014/main" val="3271916584"/>
                    </a:ext>
                  </a:extLst>
                </a:gridCol>
                <a:gridCol w="1442367">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PLCA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dirty="0">
                          <a:effectLst/>
                        </a:rPr>
                        <a:t>31 Dec</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Bank</a:t>
                      </a:r>
                    </a:p>
                  </a:txBody>
                  <a:tcPr marL="68580" marR="68580" marT="0" marB="0" anchor="ctr"/>
                </a:tc>
                <a:tc>
                  <a:txBody>
                    <a:bodyPr/>
                    <a:lstStyle/>
                    <a:p>
                      <a:pPr algn="r">
                        <a:lnSpc>
                          <a:spcPct val="120000"/>
                        </a:lnSpc>
                        <a:spcAft>
                          <a:spcPts val="600"/>
                        </a:spcAft>
                        <a:buNone/>
                      </a:pPr>
                      <a:r>
                        <a:rPr lang="en-GB" sz="1400" dirty="0">
                          <a:effectLst/>
                          <a:latin typeface="+mn-lt"/>
                          <a:ea typeface="Calibri" panose="020F0502020204030204" pitchFamily="34" charset="0"/>
                          <a:cs typeface="Times New Roman" panose="02020603050405020304" pitchFamily="18" charset="0"/>
                        </a:rPr>
                        <a:t>200.00</a:t>
                      </a:r>
                    </a:p>
                  </a:txBody>
                  <a:tcPr marL="68580" marR="68580" marT="0" marB="0" anchor="ctr"/>
                </a:tc>
                <a:tc>
                  <a:txBody>
                    <a:bodyPr/>
                    <a:lstStyle/>
                    <a:p>
                      <a:pPr algn="l">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5" name="Table 4">
            <a:extLst>
              <a:ext uri="{FF2B5EF4-FFF2-40B4-BE49-F238E27FC236}">
                <a16:creationId xmlns:a16="http://schemas.microsoft.com/office/drawing/2014/main" id="{8BEBBE95-23A9-095D-B88F-7F6C062ACA44}"/>
              </a:ext>
            </a:extLst>
          </p:cNvPr>
          <p:cNvGraphicFramePr>
            <a:graphicFrameLocks noGrp="1"/>
          </p:cNvGraphicFramePr>
          <p:nvPr>
            <p:extLst>
              <p:ext uri="{D42A27DB-BD31-4B8C-83A1-F6EECF244321}">
                <p14:modId xmlns:p14="http://schemas.microsoft.com/office/powerpoint/2010/main" val="3019181943"/>
              </p:ext>
            </p:extLst>
          </p:nvPr>
        </p:nvGraphicFramePr>
        <p:xfrm>
          <a:off x="907211" y="2751197"/>
          <a:ext cx="7215516" cy="848551"/>
        </p:xfrm>
        <a:graphic>
          <a:graphicData uri="http://schemas.openxmlformats.org/drawingml/2006/table">
            <a:tbl>
              <a:tblPr firstRow="1" bandRow="1">
                <a:tableStyleId>{5C22544A-7EE6-4342-B048-85BDC9FD1C3A}</a:tableStyleId>
              </a:tblPr>
              <a:tblGrid>
                <a:gridCol w="1016480">
                  <a:extLst>
                    <a:ext uri="{9D8B030D-6E8A-4147-A177-3AD203B41FA5}">
                      <a16:colId xmlns:a16="http://schemas.microsoft.com/office/drawing/2014/main" val="477606088"/>
                    </a:ext>
                  </a:extLst>
                </a:gridCol>
                <a:gridCol w="1388692">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54178">
                  <a:extLst>
                    <a:ext uri="{9D8B030D-6E8A-4147-A177-3AD203B41FA5}">
                      <a16:colId xmlns:a16="http://schemas.microsoft.com/office/drawing/2014/main" val="3271916584"/>
                    </a:ext>
                  </a:extLst>
                </a:gridCol>
                <a:gridCol w="1450994">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t>Bank Account</a:t>
                      </a:r>
                      <a:endParaRPr lang="en-GB" sz="1400" b="1" dirty="0">
                        <a:latin typeface="+mn-lt"/>
                      </a:endParaRP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Date</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dirty="0">
                          <a:effectLst/>
                        </a:rPr>
                        <a:t>31 Dec</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dirty="0">
                          <a:effectLst/>
                        </a:rPr>
                        <a:t>PLCA</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dirty="0">
                          <a:effectLst/>
                        </a:rPr>
                        <a:t>200.00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3</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400.00</a:t>
                      </a:r>
                    </a:p>
                  </a:txBody>
                  <a:tcPr marL="68580" marR="68580" marT="0" marB="0" anchor="ctr"/>
                </a:tc>
                <a:extLst>
                  <a:ext uri="{0D108BD9-81ED-4DB2-BD59-A6C34878D82A}">
                    <a16:rowId xmlns:a16="http://schemas.microsoft.com/office/drawing/2014/main" val="392834144"/>
                  </a:ext>
                </a:extLst>
              </a:tr>
            </a:tbl>
          </a:graphicData>
        </a:graphic>
      </p:graphicFrame>
      <p:graphicFrame>
        <p:nvGraphicFramePr>
          <p:cNvPr id="7" name="Table 6">
            <a:extLst>
              <a:ext uri="{FF2B5EF4-FFF2-40B4-BE49-F238E27FC236}">
                <a16:creationId xmlns:a16="http://schemas.microsoft.com/office/drawing/2014/main" id="{1C22141B-21D1-0089-C304-86473F7B014B}"/>
              </a:ext>
            </a:extLst>
          </p:cNvPr>
          <p:cNvGraphicFramePr>
            <a:graphicFrameLocks noGrp="1"/>
          </p:cNvGraphicFramePr>
          <p:nvPr>
            <p:extLst>
              <p:ext uri="{D42A27DB-BD31-4B8C-83A1-F6EECF244321}">
                <p14:modId xmlns:p14="http://schemas.microsoft.com/office/powerpoint/2010/main" val="3950614495"/>
              </p:ext>
            </p:extLst>
          </p:nvPr>
        </p:nvGraphicFramePr>
        <p:xfrm>
          <a:off x="907211" y="3816105"/>
          <a:ext cx="7215516" cy="848551"/>
        </p:xfrm>
        <a:graphic>
          <a:graphicData uri="http://schemas.openxmlformats.org/drawingml/2006/table">
            <a:tbl>
              <a:tblPr firstRow="1" bandRow="1">
                <a:tableStyleId>{5C22544A-7EE6-4342-B048-85BDC9FD1C3A}</a:tableStyleId>
              </a:tblPr>
              <a:tblGrid>
                <a:gridCol w="1202586">
                  <a:extLst>
                    <a:ext uri="{9D8B030D-6E8A-4147-A177-3AD203B41FA5}">
                      <a16:colId xmlns:a16="http://schemas.microsoft.com/office/drawing/2014/main" val="477606088"/>
                    </a:ext>
                  </a:extLst>
                </a:gridCol>
                <a:gridCol w="1202586">
                  <a:extLst>
                    <a:ext uri="{9D8B030D-6E8A-4147-A177-3AD203B41FA5}">
                      <a16:colId xmlns:a16="http://schemas.microsoft.com/office/drawing/2014/main" val="4171347047"/>
                    </a:ext>
                  </a:extLst>
                </a:gridCol>
                <a:gridCol w="1202586">
                  <a:extLst>
                    <a:ext uri="{9D8B030D-6E8A-4147-A177-3AD203B41FA5}">
                      <a16:colId xmlns:a16="http://schemas.microsoft.com/office/drawing/2014/main" val="89758427"/>
                    </a:ext>
                  </a:extLst>
                </a:gridCol>
                <a:gridCol w="971431">
                  <a:extLst>
                    <a:ext uri="{9D8B030D-6E8A-4147-A177-3AD203B41FA5}">
                      <a16:colId xmlns:a16="http://schemas.microsoft.com/office/drawing/2014/main" val="3271916584"/>
                    </a:ext>
                  </a:extLst>
                </a:gridCol>
                <a:gridCol w="1433741">
                  <a:extLst>
                    <a:ext uri="{9D8B030D-6E8A-4147-A177-3AD203B41FA5}">
                      <a16:colId xmlns:a16="http://schemas.microsoft.com/office/drawing/2014/main" val="975201137"/>
                    </a:ext>
                  </a:extLst>
                </a:gridCol>
                <a:gridCol w="1202586">
                  <a:extLst>
                    <a:ext uri="{9D8B030D-6E8A-4147-A177-3AD203B41FA5}">
                      <a16:colId xmlns:a16="http://schemas.microsoft.com/office/drawing/2014/main" val="1088621512"/>
                    </a:ext>
                  </a:extLst>
                </a:gridCol>
              </a:tblGrid>
              <a:tr h="0">
                <a:tc gridSpan="6">
                  <a:txBody>
                    <a:bodyPr/>
                    <a:lstStyle/>
                    <a:p>
                      <a:pPr algn="ctr"/>
                      <a:r>
                        <a:rPr lang="en-GB" sz="1400" b="1" dirty="0">
                          <a:latin typeface="+mn-lt"/>
                        </a:rPr>
                        <a:t>Suspense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79560661"/>
                  </a:ext>
                </a:extLst>
              </a:tr>
              <a:tr h="0">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tc>
                  <a:txBody>
                    <a:bodyPr/>
                    <a:lstStyle/>
                    <a:p>
                      <a:pPr algn="l"/>
                      <a:r>
                        <a:rPr lang="en-GB" sz="1400" b="1" dirty="0">
                          <a:latin typeface="+mn-lt"/>
                        </a:rPr>
                        <a:t>Date</a:t>
                      </a:r>
                    </a:p>
                  </a:txBody>
                  <a:tcPr/>
                </a:tc>
                <a:tc>
                  <a:txBody>
                    <a:bodyPr/>
                    <a:lstStyle/>
                    <a:p>
                      <a:pPr algn="l"/>
                      <a:r>
                        <a:rPr lang="en-GB" sz="1400" b="1" dirty="0">
                          <a:latin typeface="+mn-lt"/>
                        </a:rPr>
                        <a:t>Details</a:t>
                      </a:r>
                    </a:p>
                  </a:txBody>
                  <a:tcPr/>
                </a:tc>
                <a:tc>
                  <a:txBody>
                    <a:bodyPr/>
                    <a:lstStyle/>
                    <a:p>
                      <a:pPr algn="l"/>
                      <a:r>
                        <a:rPr lang="en-GB" sz="1400" b="1" dirty="0">
                          <a:latin typeface="+mn-lt"/>
                        </a:rPr>
                        <a:t>£</a:t>
                      </a:r>
                    </a:p>
                  </a:txBody>
                  <a:tcPr/>
                </a:tc>
                <a:extLst>
                  <a:ext uri="{0D108BD9-81ED-4DB2-BD59-A6C34878D82A}">
                    <a16:rowId xmlns:a16="http://schemas.microsoft.com/office/drawing/2014/main" val="1074627631"/>
                  </a:ext>
                </a:extLst>
              </a:tr>
              <a:tr h="119476">
                <a:tc>
                  <a:txBody>
                    <a:bodyPr/>
                    <a:lstStyle/>
                    <a:p>
                      <a:pPr algn="l">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3</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400.00</a:t>
                      </a:r>
                    </a:p>
                  </a:txBody>
                  <a:tcPr marL="68580" marR="68580" marT="0" marB="0" anchor="ctr"/>
                </a:tc>
                <a:tc>
                  <a:txBody>
                    <a:bodyPr/>
                    <a:lstStyle/>
                    <a:p>
                      <a:pPr algn="l">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31 Dec</a:t>
                      </a:r>
                    </a:p>
                  </a:txBody>
                  <a:tcPr marL="68580" marR="68580" marT="0" marB="0" anchor="ctr"/>
                </a:tc>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Bank</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400.00</a:t>
                      </a:r>
                    </a:p>
                  </a:txBody>
                  <a:tcPr marL="68580" marR="68580" marT="0" marB="0" anchor="ctr"/>
                </a:tc>
                <a:extLst>
                  <a:ext uri="{0D108BD9-81ED-4DB2-BD59-A6C34878D82A}">
                    <a16:rowId xmlns:a16="http://schemas.microsoft.com/office/drawing/2014/main" val="392834144"/>
                  </a:ext>
                </a:extLst>
              </a:tr>
            </a:tbl>
          </a:graphicData>
        </a:graphic>
      </p:graphicFrame>
    </p:spTree>
    <p:extLst>
      <p:ext uri="{BB962C8B-B14F-4D97-AF65-F5344CB8AC3E}">
        <p14:creationId xmlns:p14="http://schemas.microsoft.com/office/powerpoint/2010/main" val="38263833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E304A14-D23C-8E74-1827-DBABE042CE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7F5A4D-7525-D9D7-1B1A-CF1A0BDC1A1F}"/>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sp>
        <p:nvSpPr>
          <p:cNvPr id="3" name="Content Placeholder 2">
            <a:extLst>
              <a:ext uri="{FF2B5EF4-FFF2-40B4-BE49-F238E27FC236}">
                <a16:creationId xmlns:a16="http://schemas.microsoft.com/office/drawing/2014/main" id="{DBD455C9-8473-1A9D-0999-C948D9B3DE42}"/>
              </a:ext>
            </a:extLst>
          </p:cNvPr>
          <p:cNvSpPr>
            <a:spLocks noGrp="1"/>
          </p:cNvSpPr>
          <p:nvPr>
            <p:ph idx="1"/>
          </p:nvPr>
        </p:nvSpPr>
        <p:spPr>
          <a:xfrm>
            <a:off x="838200" y="904477"/>
            <a:ext cx="10515600" cy="5513576"/>
          </a:xfrm>
        </p:spPr>
        <p:txBody>
          <a:bodyPr>
            <a:normAutofit/>
          </a:bodyPr>
          <a:lstStyle/>
          <a:p>
            <a:pPr marL="0" indent="0">
              <a:buNone/>
            </a:pPr>
            <a:r>
              <a:rPr lang="en-US" sz="1800" dirty="0">
                <a:solidFill>
                  <a:schemeClr val="bg1"/>
                </a:solidFill>
                <a:latin typeface="Montserrat" pitchFamily="2" charset="77"/>
              </a:rPr>
              <a:t>The Journal for the corrections of these 3 errors will look like the below.  </a:t>
            </a:r>
          </a:p>
        </p:txBody>
      </p:sp>
      <p:graphicFrame>
        <p:nvGraphicFramePr>
          <p:cNvPr id="6" name="Table 5">
            <a:extLst>
              <a:ext uri="{FF2B5EF4-FFF2-40B4-BE49-F238E27FC236}">
                <a16:creationId xmlns:a16="http://schemas.microsoft.com/office/drawing/2014/main" id="{E578A97B-52F6-83CF-7E17-22D92A1F2DAE}"/>
              </a:ext>
            </a:extLst>
          </p:cNvPr>
          <p:cNvGraphicFramePr>
            <a:graphicFrameLocks noGrp="1"/>
          </p:cNvGraphicFramePr>
          <p:nvPr>
            <p:extLst>
              <p:ext uri="{D42A27DB-BD31-4B8C-83A1-F6EECF244321}">
                <p14:modId xmlns:p14="http://schemas.microsoft.com/office/powerpoint/2010/main" val="3395059251"/>
              </p:ext>
            </p:extLst>
          </p:nvPr>
        </p:nvGraphicFramePr>
        <p:xfrm>
          <a:off x="970951" y="1646768"/>
          <a:ext cx="8128000" cy="2585720"/>
        </p:xfrm>
        <a:graphic>
          <a:graphicData uri="http://schemas.openxmlformats.org/drawingml/2006/table">
            <a:tbl>
              <a:tblPr firstRow="1" bandRow="1">
                <a:tableStyleId>{21E4AEA4-8DFA-4A89-87EB-49C32662AFE0}</a:tableStyleId>
              </a:tblPr>
              <a:tblGrid>
                <a:gridCol w="2032000">
                  <a:extLst>
                    <a:ext uri="{9D8B030D-6E8A-4147-A177-3AD203B41FA5}">
                      <a16:colId xmlns:a16="http://schemas.microsoft.com/office/drawing/2014/main" val="2352128972"/>
                    </a:ext>
                  </a:extLst>
                </a:gridCol>
                <a:gridCol w="2032000">
                  <a:extLst>
                    <a:ext uri="{9D8B030D-6E8A-4147-A177-3AD203B41FA5}">
                      <a16:colId xmlns:a16="http://schemas.microsoft.com/office/drawing/2014/main" val="2152585456"/>
                    </a:ext>
                  </a:extLst>
                </a:gridCol>
                <a:gridCol w="2032000">
                  <a:extLst>
                    <a:ext uri="{9D8B030D-6E8A-4147-A177-3AD203B41FA5}">
                      <a16:colId xmlns:a16="http://schemas.microsoft.com/office/drawing/2014/main" val="1879622486"/>
                    </a:ext>
                  </a:extLst>
                </a:gridCol>
                <a:gridCol w="2032000">
                  <a:extLst>
                    <a:ext uri="{9D8B030D-6E8A-4147-A177-3AD203B41FA5}">
                      <a16:colId xmlns:a16="http://schemas.microsoft.com/office/drawing/2014/main" val="2066532279"/>
                    </a:ext>
                  </a:extLst>
                </a:gridCol>
              </a:tblGrid>
              <a:tr h="370840">
                <a:tc>
                  <a:txBody>
                    <a:bodyPr/>
                    <a:lstStyle/>
                    <a:p>
                      <a:r>
                        <a:rPr lang="en-GB" dirty="0"/>
                        <a:t>Ref</a:t>
                      </a:r>
                    </a:p>
                  </a:txBody>
                  <a:tcPr/>
                </a:tc>
                <a:tc>
                  <a:txBody>
                    <a:bodyPr/>
                    <a:lstStyle/>
                    <a:p>
                      <a:r>
                        <a:rPr lang="en-GB" dirty="0"/>
                        <a:t>Account</a:t>
                      </a:r>
                    </a:p>
                  </a:txBody>
                  <a:tcPr/>
                </a:tc>
                <a:tc>
                  <a:txBody>
                    <a:bodyPr/>
                    <a:lstStyle/>
                    <a:p>
                      <a:r>
                        <a:rPr lang="en-GB" dirty="0"/>
                        <a:t>Debit</a:t>
                      </a:r>
                    </a:p>
                  </a:txBody>
                  <a:tcPr/>
                </a:tc>
                <a:tc>
                  <a:txBody>
                    <a:bodyPr/>
                    <a:lstStyle/>
                    <a:p>
                      <a:r>
                        <a:rPr lang="en-GB" dirty="0"/>
                        <a:t>Credit</a:t>
                      </a:r>
                    </a:p>
                  </a:txBody>
                  <a:tcPr/>
                </a:tc>
                <a:extLst>
                  <a:ext uri="{0D108BD9-81ED-4DB2-BD59-A6C34878D82A}">
                    <a16:rowId xmlns:a16="http://schemas.microsoft.com/office/drawing/2014/main" val="3323833320"/>
                  </a:ext>
                </a:extLst>
              </a:tr>
              <a:tr h="370840">
                <a:tc>
                  <a:txBody>
                    <a:bodyPr/>
                    <a:lstStyle/>
                    <a:p>
                      <a:r>
                        <a:rPr lang="en-GB" dirty="0"/>
                        <a:t>JNL 1</a:t>
                      </a:r>
                    </a:p>
                  </a:txBody>
                  <a:tcPr/>
                </a:tc>
                <a:tc>
                  <a:txBody>
                    <a:bodyPr/>
                    <a:lstStyle/>
                    <a:p>
                      <a:r>
                        <a:rPr lang="en-GB" dirty="0"/>
                        <a:t>Suspense</a:t>
                      </a:r>
                    </a:p>
                  </a:txBody>
                  <a:tcPr/>
                </a:tc>
                <a:tc>
                  <a:txBody>
                    <a:bodyPr/>
                    <a:lstStyle/>
                    <a:p>
                      <a:r>
                        <a:rPr lang="en-GB" dirty="0"/>
                        <a:t>10,000</a:t>
                      </a:r>
                    </a:p>
                  </a:txBody>
                  <a:tcPr/>
                </a:tc>
                <a:tc>
                  <a:txBody>
                    <a:bodyPr/>
                    <a:lstStyle/>
                    <a:p>
                      <a:endParaRPr lang="en-GB"/>
                    </a:p>
                  </a:txBody>
                  <a:tcPr/>
                </a:tc>
                <a:extLst>
                  <a:ext uri="{0D108BD9-81ED-4DB2-BD59-A6C34878D82A}">
                    <a16:rowId xmlns:a16="http://schemas.microsoft.com/office/drawing/2014/main" val="1221178500"/>
                  </a:ext>
                </a:extLst>
              </a:tr>
              <a:tr h="370840">
                <a:tc>
                  <a:txBody>
                    <a:bodyPr/>
                    <a:lstStyle/>
                    <a:p>
                      <a:r>
                        <a:rPr lang="en-GB" dirty="0"/>
                        <a:t>JNL 1</a:t>
                      </a:r>
                    </a:p>
                  </a:txBody>
                  <a:tcPr/>
                </a:tc>
                <a:tc>
                  <a:txBody>
                    <a:bodyPr/>
                    <a:lstStyle/>
                    <a:p>
                      <a:r>
                        <a:rPr lang="en-GB" dirty="0"/>
                        <a:t>Sales</a:t>
                      </a:r>
                    </a:p>
                  </a:txBody>
                  <a:tcPr/>
                </a:tc>
                <a:tc>
                  <a:txBody>
                    <a:bodyPr/>
                    <a:lstStyle/>
                    <a:p>
                      <a:endParaRPr lang="en-GB"/>
                    </a:p>
                  </a:txBody>
                  <a:tcPr/>
                </a:tc>
                <a:tc>
                  <a:txBody>
                    <a:bodyPr/>
                    <a:lstStyle/>
                    <a:p>
                      <a:r>
                        <a:rPr lang="en-GB" dirty="0"/>
                        <a:t>10,000</a:t>
                      </a:r>
                    </a:p>
                  </a:txBody>
                  <a:tcPr/>
                </a:tc>
                <a:extLst>
                  <a:ext uri="{0D108BD9-81ED-4DB2-BD59-A6C34878D82A}">
                    <a16:rowId xmlns:a16="http://schemas.microsoft.com/office/drawing/2014/main" val="1443745487"/>
                  </a:ext>
                </a:extLst>
              </a:tr>
              <a:tr h="370840">
                <a:tc>
                  <a:txBody>
                    <a:bodyPr/>
                    <a:lstStyle/>
                    <a:p>
                      <a:r>
                        <a:rPr lang="en-GB" dirty="0"/>
                        <a:t>JNL 2</a:t>
                      </a:r>
                    </a:p>
                  </a:txBody>
                  <a:tcPr/>
                </a:tc>
                <a:tc>
                  <a:txBody>
                    <a:bodyPr/>
                    <a:lstStyle/>
                    <a:p>
                      <a:r>
                        <a:rPr lang="en-GB" dirty="0"/>
                        <a:t>Suspense</a:t>
                      </a:r>
                    </a:p>
                  </a:txBody>
                  <a:tcPr/>
                </a:tc>
                <a:tc>
                  <a:txBody>
                    <a:bodyPr/>
                    <a:lstStyle/>
                    <a:p>
                      <a:r>
                        <a:rPr lang="en-GB" dirty="0"/>
                        <a:t>100</a:t>
                      </a:r>
                    </a:p>
                  </a:txBody>
                  <a:tcPr/>
                </a:tc>
                <a:tc>
                  <a:txBody>
                    <a:bodyPr/>
                    <a:lstStyle/>
                    <a:p>
                      <a:endParaRPr lang="en-GB"/>
                    </a:p>
                  </a:txBody>
                  <a:tcPr/>
                </a:tc>
                <a:extLst>
                  <a:ext uri="{0D108BD9-81ED-4DB2-BD59-A6C34878D82A}">
                    <a16:rowId xmlns:a16="http://schemas.microsoft.com/office/drawing/2014/main" val="2033502414"/>
                  </a:ext>
                </a:extLst>
              </a:tr>
              <a:tr h="185420">
                <a:tc>
                  <a:txBody>
                    <a:bodyPr/>
                    <a:lstStyle/>
                    <a:p>
                      <a:r>
                        <a:rPr lang="en-GB" dirty="0"/>
                        <a:t>JNL 2</a:t>
                      </a:r>
                    </a:p>
                  </a:txBody>
                  <a:tcPr/>
                </a:tc>
                <a:tc>
                  <a:txBody>
                    <a:bodyPr/>
                    <a:lstStyle/>
                    <a:p>
                      <a:r>
                        <a:rPr lang="en-GB" dirty="0"/>
                        <a:t>Purchase Returns</a:t>
                      </a:r>
                    </a:p>
                  </a:txBody>
                  <a:tcPr/>
                </a:tc>
                <a:tc>
                  <a:txBody>
                    <a:bodyPr/>
                    <a:lstStyle/>
                    <a:p>
                      <a:endParaRPr lang="en-GB" dirty="0"/>
                    </a:p>
                  </a:txBody>
                  <a:tcPr/>
                </a:tc>
                <a:tc>
                  <a:txBody>
                    <a:bodyPr/>
                    <a:lstStyle/>
                    <a:p>
                      <a:r>
                        <a:rPr lang="en-GB" dirty="0"/>
                        <a:t>100</a:t>
                      </a:r>
                    </a:p>
                  </a:txBody>
                  <a:tcPr/>
                </a:tc>
                <a:extLst>
                  <a:ext uri="{0D108BD9-81ED-4DB2-BD59-A6C34878D82A}">
                    <a16:rowId xmlns:a16="http://schemas.microsoft.com/office/drawing/2014/main" val="2007988712"/>
                  </a:ext>
                </a:extLst>
              </a:tr>
              <a:tr h="185420">
                <a:tc>
                  <a:txBody>
                    <a:bodyPr/>
                    <a:lstStyle/>
                    <a:p>
                      <a:r>
                        <a:rPr lang="en-GB" dirty="0"/>
                        <a:t>JNL 3</a:t>
                      </a:r>
                    </a:p>
                  </a:txBody>
                  <a:tcPr/>
                </a:tc>
                <a:tc>
                  <a:txBody>
                    <a:bodyPr/>
                    <a:lstStyle/>
                    <a:p>
                      <a:r>
                        <a:rPr lang="en-GB" dirty="0"/>
                        <a:t>Suspense</a:t>
                      </a:r>
                    </a:p>
                  </a:txBody>
                  <a:tcPr/>
                </a:tc>
                <a:tc>
                  <a:txBody>
                    <a:bodyPr/>
                    <a:lstStyle/>
                    <a:p>
                      <a:r>
                        <a:rPr lang="en-GB" dirty="0"/>
                        <a:t>400</a:t>
                      </a:r>
                    </a:p>
                  </a:txBody>
                  <a:tcPr/>
                </a:tc>
                <a:tc>
                  <a:txBody>
                    <a:bodyPr/>
                    <a:lstStyle/>
                    <a:p>
                      <a:endParaRPr lang="en-GB" dirty="0"/>
                    </a:p>
                  </a:txBody>
                  <a:tcPr/>
                </a:tc>
                <a:extLst>
                  <a:ext uri="{0D108BD9-81ED-4DB2-BD59-A6C34878D82A}">
                    <a16:rowId xmlns:a16="http://schemas.microsoft.com/office/drawing/2014/main" val="3530067526"/>
                  </a:ext>
                </a:extLst>
              </a:tr>
              <a:tr h="370840">
                <a:tc>
                  <a:txBody>
                    <a:bodyPr/>
                    <a:lstStyle/>
                    <a:p>
                      <a:r>
                        <a:rPr lang="en-GB" dirty="0"/>
                        <a:t>JNL 3</a:t>
                      </a:r>
                    </a:p>
                  </a:txBody>
                  <a:tcPr/>
                </a:tc>
                <a:tc>
                  <a:txBody>
                    <a:bodyPr/>
                    <a:lstStyle/>
                    <a:p>
                      <a:r>
                        <a:rPr lang="en-GB" dirty="0"/>
                        <a:t>Bank</a:t>
                      </a:r>
                    </a:p>
                  </a:txBody>
                  <a:tcPr/>
                </a:tc>
                <a:tc>
                  <a:txBody>
                    <a:bodyPr/>
                    <a:lstStyle/>
                    <a:p>
                      <a:endParaRPr lang="en-GB"/>
                    </a:p>
                  </a:txBody>
                  <a:tcPr/>
                </a:tc>
                <a:tc>
                  <a:txBody>
                    <a:bodyPr/>
                    <a:lstStyle/>
                    <a:p>
                      <a:r>
                        <a:rPr lang="en-GB" dirty="0"/>
                        <a:t>400</a:t>
                      </a:r>
                    </a:p>
                  </a:txBody>
                  <a:tcPr/>
                </a:tc>
                <a:extLst>
                  <a:ext uri="{0D108BD9-81ED-4DB2-BD59-A6C34878D82A}">
                    <a16:rowId xmlns:a16="http://schemas.microsoft.com/office/drawing/2014/main" val="4190414365"/>
                  </a:ext>
                </a:extLst>
              </a:tr>
            </a:tbl>
          </a:graphicData>
        </a:graphic>
      </p:graphicFrame>
    </p:spTree>
    <p:extLst>
      <p:ext uri="{BB962C8B-B14F-4D97-AF65-F5344CB8AC3E}">
        <p14:creationId xmlns:p14="http://schemas.microsoft.com/office/powerpoint/2010/main" val="38295629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8E44BBA-7DC5-26D5-237B-C1895F4A3D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C6D472-85A5-295A-5234-5776C11A88D0}"/>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graphicFrame>
        <p:nvGraphicFramePr>
          <p:cNvPr id="5" name="Table 4">
            <a:extLst>
              <a:ext uri="{FF2B5EF4-FFF2-40B4-BE49-F238E27FC236}">
                <a16:creationId xmlns:a16="http://schemas.microsoft.com/office/drawing/2014/main" id="{1BA4E013-A543-378A-AAC4-D454DB49558A}"/>
              </a:ext>
            </a:extLst>
          </p:cNvPr>
          <p:cNvGraphicFramePr>
            <a:graphicFrameLocks noGrp="1"/>
          </p:cNvGraphicFramePr>
          <p:nvPr>
            <p:extLst>
              <p:ext uri="{D42A27DB-BD31-4B8C-83A1-F6EECF244321}">
                <p14:modId xmlns:p14="http://schemas.microsoft.com/office/powerpoint/2010/main" val="1129293629"/>
              </p:ext>
            </p:extLst>
          </p:nvPr>
        </p:nvGraphicFramePr>
        <p:xfrm>
          <a:off x="979576" y="980416"/>
          <a:ext cx="6223480" cy="5658051"/>
        </p:xfrm>
        <a:graphic>
          <a:graphicData uri="http://schemas.openxmlformats.org/drawingml/2006/table">
            <a:tbl>
              <a:tblPr firstRow="1" bandRow="1">
                <a:tableStyleId>{5C22544A-7EE6-4342-B048-85BDC9FD1C3A}</a:tableStyleId>
              </a:tblPr>
              <a:tblGrid>
                <a:gridCol w="1737744">
                  <a:extLst>
                    <a:ext uri="{9D8B030D-6E8A-4147-A177-3AD203B41FA5}">
                      <a16:colId xmlns:a16="http://schemas.microsoft.com/office/drawing/2014/main" val="861548848"/>
                    </a:ext>
                  </a:extLst>
                </a:gridCol>
                <a:gridCol w="1690777">
                  <a:extLst>
                    <a:ext uri="{9D8B030D-6E8A-4147-A177-3AD203B41FA5}">
                      <a16:colId xmlns:a16="http://schemas.microsoft.com/office/drawing/2014/main" val="3681209482"/>
                    </a:ext>
                  </a:extLst>
                </a:gridCol>
                <a:gridCol w="1362973">
                  <a:extLst>
                    <a:ext uri="{9D8B030D-6E8A-4147-A177-3AD203B41FA5}">
                      <a16:colId xmlns:a16="http://schemas.microsoft.com/office/drawing/2014/main" val="1326435225"/>
                    </a:ext>
                  </a:extLst>
                </a:gridCol>
                <a:gridCol w="1431986">
                  <a:extLst>
                    <a:ext uri="{9D8B030D-6E8A-4147-A177-3AD203B41FA5}">
                      <a16:colId xmlns:a16="http://schemas.microsoft.com/office/drawing/2014/main" val="4019477266"/>
                    </a:ext>
                  </a:extLst>
                </a:gridCol>
              </a:tblGrid>
              <a:tr h="236065">
                <a:tc>
                  <a:txBody>
                    <a:bodyPr/>
                    <a:lstStyle/>
                    <a:p>
                      <a:r>
                        <a:rPr lang="en-GB" sz="1600" b="1" dirty="0">
                          <a:latin typeface="+mn-lt"/>
                        </a:rPr>
                        <a:t>Account</a:t>
                      </a:r>
                    </a:p>
                  </a:txBody>
                  <a:tcPr/>
                </a:tc>
                <a:tc>
                  <a:txBody>
                    <a:bodyPr/>
                    <a:lstStyle/>
                    <a:p>
                      <a:pPr algn="ctr"/>
                      <a:r>
                        <a:rPr lang="en-GB" sz="1600" b="1" dirty="0">
                          <a:latin typeface="+mn-lt"/>
                        </a:rPr>
                        <a:t>Extracted Balance</a:t>
                      </a:r>
                    </a:p>
                  </a:txBody>
                  <a:tcPr/>
                </a:tc>
                <a:tc gridSpan="2">
                  <a:txBody>
                    <a:bodyPr/>
                    <a:lstStyle/>
                    <a:p>
                      <a:pPr algn="ctr"/>
                      <a:r>
                        <a:rPr lang="en-GB" sz="1600" b="1" dirty="0">
                          <a:latin typeface="+mn-lt"/>
                        </a:rPr>
                        <a:t>Updated Balance</a:t>
                      </a:r>
                    </a:p>
                  </a:txBody>
                  <a:tcPr/>
                </a:tc>
                <a:tc hMerge="1">
                  <a:txBody>
                    <a:bodyPr/>
                    <a:lstStyle/>
                    <a:p>
                      <a:endParaRPr dirty="0"/>
                    </a:p>
                  </a:txBody>
                  <a:tcPr/>
                </a:tc>
                <a:extLst>
                  <a:ext uri="{0D108BD9-81ED-4DB2-BD59-A6C34878D82A}">
                    <a16:rowId xmlns:a16="http://schemas.microsoft.com/office/drawing/2014/main" val="3912412793"/>
                  </a:ext>
                </a:extLst>
              </a:tr>
              <a:tr h="236065">
                <a:tc>
                  <a:txBody>
                    <a:bodyPr/>
                    <a:lstStyle/>
                    <a:p>
                      <a:r>
                        <a:rPr lang="en-GB" sz="1400" b="1" dirty="0">
                          <a:latin typeface="+mn-lt"/>
                        </a:rPr>
                        <a:t>Details</a:t>
                      </a:r>
                    </a:p>
                  </a:txBody>
                  <a:tcPr/>
                </a:tc>
                <a:tc>
                  <a:txBody>
                    <a:bodyPr/>
                    <a:lstStyle/>
                    <a:p>
                      <a:pPr algn="ctr"/>
                      <a:endParaRPr lang="en-GB" sz="1400" b="1" dirty="0">
                        <a:latin typeface="+mn-lt"/>
                      </a:endParaRPr>
                    </a:p>
                  </a:txBody>
                  <a:tcPr/>
                </a:tc>
                <a:tc>
                  <a:txBody>
                    <a:bodyPr/>
                    <a:lstStyle/>
                    <a:p>
                      <a:pPr algn="ctr"/>
                      <a:r>
                        <a:rPr lang="en-GB" sz="1400" b="1" dirty="0">
                          <a:latin typeface="+mn-lt"/>
                        </a:rPr>
                        <a:t>Debit</a:t>
                      </a:r>
                    </a:p>
                  </a:txBody>
                  <a:tcPr/>
                </a:tc>
                <a:tc>
                  <a:txBody>
                    <a:bodyPr/>
                    <a:lstStyle/>
                    <a:p>
                      <a:pPr algn="ctr"/>
                      <a:r>
                        <a:rPr lang="en-GB" sz="1400" b="1" dirty="0">
                          <a:latin typeface="+mn-lt"/>
                        </a:rPr>
                        <a:t>Credit</a:t>
                      </a:r>
                    </a:p>
                  </a:txBody>
                  <a:tcPr/>
                </a:tc>
                <a:extLst>
                  <a:ext uri="{0D108BD9-81ED-4DB2-BD59-A6C34878D82A}">
                    <a16:rowId xmlns:a16="http://schemas.microsoft.com/office/drawing/2014/main" val="4123479475"/>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Equipment</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31,699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31,699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0952870"/>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Fixtures and Fittings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4,185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8,752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46916761"/>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Inventory</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11,000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1760407"/>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Bank (Overdrawn)</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1,290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7694054"/>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Petty cash</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450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800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23302985"/>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RLCA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71,835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71,835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439075"/>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PLCA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33,474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33,474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9072286"/>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VAT liability</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5,664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5,664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2790069"/>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Capital</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65,000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65,000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40760517"/>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Sales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398,774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51892854"/>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Purchases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271,922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288,008</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58677439"/>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Purchase returns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1,955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5328860"/>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Wages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69,690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69,690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57422630"/>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Motor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4,664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5,665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67211"/>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Office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7,144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7,144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50767414"/>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Rent and rates</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7,935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7,935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3924927"/>
                  </a:ext>
                </a:extLst>
              </a:tr>
              <a:tr h="185901">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Heat and light</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3,199</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0073007"/>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Telephone</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9,225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9,225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8321078"/>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Misc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1,705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1,705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00204871"/>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Suspense</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10,500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93848910"/>
                  </a:ext>
                </a:extLst>
              </a:tr>
              <a:tr h="185065">
                <a:tc>
                  <a:txBody>
                    <a:bodyPr/>
                    <a:lstStyle/>
                    <a:p>
                      <a:pPr algn="just">
                        <a:lnSpc>
                          <a:spcPct val="120000"/>
                        </a:lnSpc>
                        <a:spcAft>
                          <a:spcPts val="600"/>
                        </a:spcAft>
                        <a:buNone/>
                      </a:pPr>
                      <a:r>
                        <a:rPr lang="en-GB" sz="1400" b="1">
                          <a:solidFill>
                            <a:srgbClr val="000000"/>
                          </a:solidFill>
                          <a:effectLst/>
                          <a:latin typeface="+mn-lt"/>
                          <a:ea typeface="Times New Roman" panose="02020603050405020304" pitchFamily="18" charset="0"/>
                          <a:cs typeface="Arial" panose="020B0604020202020204" pitchFamily="34" charset="0"/>
                        </a:rPr>
                        <a:t>TOTAL</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00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2149380"/>
                  </a:ext>
                </a:extLst>
              </a:tr>
            </a:tbl>
          </a:graphicData>
        </a:graphic>
      </p:graphicFrame>
      <p:graphicFrame>
        <p:nvGraphicFramePr>
          <p:cNvPr id="7" name="Table 6">
            <a:extLst>
              <a:ext uri="{FF2B5EF4-FFF2-40B4-BE49-F238E27FC236}">
                <a16:creationId xmlns:a16="http://schemas.microsoft.com/office/drawing/2014/main" id="{507631AD-93A7-2786-6239-C97C1BD5CFEB}"/>
              </a:ext>
            </a:extLst>
          </p:cNvPr>
          <p:cNvGraphicFramePr>
            <a:graphicFrameLocks noGrp="1"/>
          </p:cNvGraphicFramePr>
          <p:nvPr>
            <p:extLst>
              <p:ext uri="{D42A27DB-BD31-4B8C-83A1-F6EECF244321}">
                <p14:modId xmlns:p14="http://schemas.microsoft.com/office/powerpoint/2010/main" val="3125276091"/>
              </p:ext>
            </p:extLst>
          </p:nvPr>
        </p:nvGraphicFramePr>
        <p:xfrm>
          <a:off x="7507857" y="980416"/>
          <a:ext cx="3704567" cy="2164080"/>
        </p:xfrm>
        <a:graphic>
          <a:graphicData uri="http://schemas.openxmlformats.org/drawingml/2006/table">
            <a:tbl>
              <a:tblPr firstRow="1" bandRow="1">
                <a:tableStyleId>{21E4AEA4-8DFA-4A89-87EB-49C32662AFE0}</a:tableStyleId>
              </a:tblPr>
              <a:tblGrid>
                <a:gridCol w="668069">
                  <a:extLst>
                    <a:ext uri="{9D8B030D-6E8A-4147-A177-3AD203B41FA5}">
                      <a16:colId xmlns:a16="http://schemas.microsoft.com/office/drawing/2014/main" val="2352128972"/>
                    </a:ext>
                  </a:extLst>
                </a:gridCol>
                <a:gridCol w="1552755">
                  <a:extLst>
                    <a:ext uri="{9D8B030D-6E8A-4147-A177-3AD203B41FA5}">
                      <a16:colId xmlns:a16="http://schemas.microsoft.com/office/drawing/2014/main" val="2152585456"/>
                    </a:ext>
                  </a:extLst>
                </a:gridCol>
                <a:gridCol w="741872">
                  <a:extLst>
                    <a:ext uri="{9D8B030D-6E8A-4147-A177-3AD203B41FA5}">
                      <a16:colId xmlns:a16="http://schemas.microsoft.com/office/drawing/2014/main" val="1879622486"/>
                    </a:ext>
                  </a:extLst>
                </a:gridCol>
                <a:gridCol w="741871">
                  <a:extLst>
                    <a:ext uri="{9D8B030D-6E8A-4147-A177-3AD203B41FA5}">
                      <a16:colId xmlns:a16="http://schemas.microsoft.com/office/drawing/2014/main" val="2066532279"/>
                    </a:ext>
                  </a:extLst>
                </a:gridCol>
              </a:tblGrid>
              <a:tr h="146852">
                <a:tc>
                  <a:txBody>
                    <a:bodyPr/>
                    <a:lstStyle/>
                    <a:p>
                      <a:r>
                        <a:rPr lang="en-GB" sz="1600" dirty="0"/>
                        <a:t>Ref</a:t>
                      </a:r>
                    </a:p>
                  </a:txBody>
                  <a:tcPr/>
                </a:tc>
                <a:tc>
                  <a:txBody>
                    <a:bodyPr/>
                    <a:lstStyle/>
                    <a:p>
                      <a:r>
                        <a:rPr lang="en-GB" sz="1600" dirty="0"/>
                        <a:t>Account</a:t>
                      </a:r>
                    </a:p>
                  </a:txBody>
                  <a:tcPr/>
                </a:tc>
                <a:tc>
                  <a:txBody>
                    <a:bodyPr/>
                    <a:lstStyle/>
                    <a:p>
                      <a:pPr algn="ctr"/>
                      <a:r>
                        <a:rPr lang="en-GB" sz="1600" dirty="0"/>
                        <a:t>Debit</a:t>
                      </a:r>
                    </a:p>
                  </a:txBody>
                  <a:tcPr/>
                </a:tc>
                <a:tc>
                  <a:txBody>
                    <a:bodyPr/>
                    <a:lstStyle/>
                    <a:p>
                      <a:pPr algn="ctr"/>
                      <a:r>
                        <a:rPr lang="en-GB" sz="1600" dirty="0"/>
                        <a:t>Credit</a:t>
                      </a:r>
                    </a:p>
                  </a:txBody>
                  <a:tcPr/>
                </a:tc>
                <a:extLst>
                  <a:ext uri="{0D108BD9-81ED-4DB2-BD59-A6C34878D82A}">
                    <a16:rowId xmlns:a16="http://schemas.microsoft.com/office/drawing/2014/main" val="3323833320"/>
                  </a:ext>
                </a:extLst>
              </a:tr>
              <a:tr h="146852">
                <a:tc>
                  <a:txBody>
                    <a:bodyPr/>
                    <a:lstStyle/>
                    <a:p>
                      <a:r>
                        <a:rPr lang="en-GB" sz="1400" dirty="0"/>
                        <a:t>JNL 1</a:t>
                      </a:r>
                    </a:p>
                  </a:txBody>
                  <a:tcPr/>
                </a:tc>
                <a:tc>
                  <a:txBody>
                    <a:bodyPr/>
                    <a:lstStyle/>
                    <a:p>
                      <a:r>
                        <a:rPr lang="en-GB" sz="1400" dirty="0"/>
                        <a:t>Suspense</a:t>
                      </a:r>
                    </a:p>
                  </a:txBody>
                  <a:tcPr/>
                </a:tc>
                <a:tc>
                  <a:txBody>
                    <a:bodyPr/>
                    <a:lstStyle/>
                    <a:p>
                      <a:pPr algn="ctr"/>
                      <a:r>
                        <a:rPr lang="en-GB" sz="1400" dirty="0"/>
                        <a:t>10,000</a:t>
                      </a:r>
                    </a:p>
                  </a:txBody>
                  <a:tcPr/>
                </a:tc>
                <a:tc>
                  <a:txBody>
                    <a:bodyPr/>
                    <a:lstStyle/>
                    <a:p>
                      <a:pPr algn="ctr"/>
                      <a:endParaRPr lang="en-GB" sz="1400" dirty="0"/>
                    </a:p>
                  </a:txBody>
                  <a:tcPr/>
                </a:tc>
                <a:extLst>
                  <a:ext uri="{0D108BD9-81ED-4DB2-BD59-A6C34878D82A}">
                    <a16:rowId xmlns:a16="http://schemas.microsoft.com/office/drawing/2014/main" val="1221178500"/>
                  </a:ext>
                </a:extLst>
              </a:tr>
              <a:tr h="146852">
                <a:tc>
                  <a:txBody>
                    <a:bodyPr/>
                    <a:lstStyle/>
                    <a:p>
                      <a:r>
                        <a:rPr lang="en-GB" sz="1400" dirty="0"/>
                        <a:t>JNL 1</a:t>
                      </a:r>
                    </a:p>
                  </a:txBody>
                  <a:tcPr/>
                </a:tc>
                <a:tc>
                  <a:txBody>
                    <a:bodyPr/>
                    <a:lstStyle/>
                    <a:p>
                      <a:r>
                        <a:rPr lang="en-GB" sz="1400" dirty="0"/>
                        <a:t>Sales</a:t>
                      </a:r>
                    </a:p>
                  </a:txBody>
                  <a:tcPr/>
                </a:tc>
                <a:tc>
                  <a:txBody>
                    <a:bodyPr/>
                    <a:lstStyle/>
                    <a:p>
                      <a:pPr algn="ctr"/>
                      <a:endParaRPr lang="en-GB" sz="1400" dirty="0"/>
                    </a:p>
                  </a:txBody>
                  <a:tcPr/>
                </a:tc>
                <a:tc>
                  <a:txBody>
                    <a:bodyPr/>
                    <a:lstStyle/>
                    <a:p>
                      <a:pPr algn="ctr"/>
                      <a:r>
                        <a:rPr lang="en-GB" sz="1400" dirty="0"/>
                        <a:t>10,000</a:t>
                      </a:r>
                    </a:p>
                  </a:txBody>
                  <a:tcPr/>
                </a:tc>
                <a:extLst>
                  <a:ext uri="{0D108BD9-81ED-4DB2-BD59-A6C34878D82A}">
                    <a16:rowId xmlns:a16="http://schemas.microsoft.com/office/drawing/2014/main" val="1443745487"/>
                  </a:ext>
                </a:extLst>
              </a:tr>
              <a:tr h="146852">
                <a:tc>
                  <a:txBody>
                    <a:bodyPr/>
                    <a:lstStyle/>
                    <a:p>
                      <a:r>
                        <a:rPr lang="en-GB" sz="1400" dirty="0"/>
                        <a:t>JNL 2</a:t>
                      </a:r>
                    </a:p>
                  </a:txBody>
                  <a:tcPr/>
                </a:tc>
                <a:tc>
                  <a:txBody>
                    <a:bodyPr/>
                    <a:lstStyle/>
                    <a:p>
                      <a:r>
                        <a:rPr lang="en-GB" sz="1400" dirty="0"/>
                        <a:t>Suspense</a:t>
                      </a:r>
                    </a:p>
                  </a:txBody>
                  <a:tcPr/>
                </a:tc>
                <a:tc>
                  <a:txBody>
                    <a:bodyPr/>
                    <a:lstStyle/>
                    <a:p>
                      <a:pPr algn="ctr"/>
                      <a:r>
                        <a:rPr lang="en-GB" sz="1400" dirty="0"/>
                        <a:t>100</a:t>
                      </a:r>
                    </a:p>
                  </a:txBody>
                  <a:tcPr/>
                </a:tc>
                <a:tc>
                  <a:txBody>
                    <a:bodyPr/>
                    <a:lstStyle/>
                    <a:p>
                      <a:pPr algn="ctr"/>
                      <a:endParaRPr lang="en-GB" sz="1400" dirty="0"/>
                    </a:p>
                  </a:txBody>
                  <a:tcPr/>
                </a:tc>
                <a:extLst>
                  <a:ext uri="{0D108BD9-81ED-4DB2-BD59-A6C34878D82A}">
                    <a16:rowId xmlns:a16="http://schemas.microsoft.com/office/drawing/2014/main" val="2033502414"/>
                  </a:ext>
                </a:extLst>
              </a:tr>
              <a:tr h="120700">
                <a:tc>
                  <a:txBody>
                    <a:bodyPr/>
                    <a:lstStyle/>
                    <a:p>
                      <a:r>
                        <a:rPr lang="en-GB" sz="1400" dirty="0"/>
                        <a:t>JNL 2</a:t>
                      </a:r>
                    </a:p>
                  </a:txBody>
                  <a:tcPr/>
                </a:tc>
                <a:tc>
                  <a:txBody>
                    <a:bodyPr/>
                    <a:lstStyle/>
                    <a:p>
                      <a:r>
                        <a:rPr lang="en-GB" sz="1400" dirty="0"/>
                        <a:t>Purchase Returns</a:t>
                      </a:r>
                    </a:p>
                  </a:txBody>
                  <a:tcPr/>
                </a:tc>
                <a:tc>
                  <a:txBody>
                    <a:bodyPr/>
                    <a:lstStyle/>
                    <a:p>
                      <a:pPr algn="ctr"/>
                      <a:endParaRPr lang="en-GB" sz="1400" dirty="0"/>
                    </a:p>
                  </a:txBody>
                  <a:tcPr/>
                </a:tc>
                <a:tc>
                  <a:txBody>
                    <a:bodyPr/>
                    <a:lstStyle/>
                    <a:p>
                      <a:pPr algn="ctr"/>
                      <a:r>
                        <a:rPr lang="en-GB" sz="1400" dirty="0"/>
                        <a:t>100</a:t>
                      </a:r>
                    </a:p>
                  </a:txBody>
                  <a:tcPr/>
                </a:tc>
                <a:extLst>
                  <a:ext uri="{0D108BD9-81ED-4DB2-BD59-A6C34878D82A}">
                    <a16:rowId xmlns:a16="http://schemas.microsoft.com/office/drawing/2014/main" val="2007988712"/>
                  </a:ext>
                </a:extLst>
              </a:tr>
              <a:tr h="120700">
                <a:tc>
                  <a:txBody>
                    <a:bodyPr/>
                    <a:lstStyle/>
                    <a:p>
                      <a:r>
                        <a:rPr lang="en-GB" sz="1400" dirty="0"/>
                        <a:t>JNL 3</a:t>
                      </a:r>
                    </a:p>
                  </a:txBody>
                  <a:tcPr/>
                </a:tc>
                <a:tc>
                  <a:txBody>
                    <a:bodyPr/>
                    <a:lstStyle/>
                    <a:p>
                      <a:r>
                        <a:rPr lang="en-GB" sz="1400" dirty="0"/>
                        <a:t>Suspense</a:t>
                      </a:r>
                    </a:p>
                  </a:txBody>
                  <a:tcPr/>
                </a:tc>
                <a:tc>
                  <a:txBody>
                    <a:bodyPr/>
                    <a:lstStyle/>
                    <a:p>
                      <a:pPr algn="ctr"/>
                      <a:r>
                        <a:rPr lang="en-GB" sz="1400" dirty="0"/>
                        <a:t>400</a:t>
                      </a:r>
                    </a:p>
                  </a:txBody>
                  <a:tcPr/>
                </a:tc>
                <a:tc>
                  <a:txBody>
                    <a:bodyPr/>
                    <a:lstStyle/>
                    <a:p>
                      <a:pPr algn="ctr"/>
                      <a:endParaRPr lang="en-GB" sz="1400" dirty="0"/>
                    </a:p>
                  </a:txBody>
                  <a:tcPr/>
                </a:tc>
                <a:extLst>
                  <a:ext uri="{0D108BD9-81ED-4DB2-BD59-A6C34878D82A}">
                    <a16:rowId xmlns:a16="http://schemas.microsoft.com/office/drawing/2014/main" val="3530067526"/>
                  </a:ext>
                </a:extLst>
              </a:tr>
              <a:tr h="146852">
                <a:tc>
                  <a:txBody>
                    <a:bodyPr/>
                    <a:lstStyle/>
                    <a:p>
                      <a:r>
                        <a:rPr lang="en-GB" sz="1400" dirty="0"/>
                        <a:t>JNL 3</a:t>
                      </a:r>
                    </a:p>
                  </a:txBody>
                  <a:tcPr/>
                </a:tc>
                <a:tc>
                  <a:txBody>
                    <a:bodyPr/>
                    <a:lstStyle/>
                    <a:p>
                      <a:r>
                        <a:rPr lang="en-GB" sz="1400" dirty="0"/>
                        <a:t>Bank</a:t>
                      </a:r>
                    </a:p>
                  </a:txBody>
                  <a:tcPr/>
                </a:tc>
                <a:tc>
                  <a:txBody>
                    <a:bodyPr/>
                    <a:lstStyle/>
                    <a:p>
                      <a:pPr algn="ctr"/>
                      <a:endParaRPr lang="en-GB" sz="1400"/>
                    </a:p>
                  </a:txBody>
                  <a:tcPr/>
                </a:tc>
                <a:tc>
                  <a:txBody>
                    <a:bodyPr/>
                    <a:lstStyle/>
                    <a:p>
                      <a:pPr algn="ctr"/>
                      <a:r>
                        <a:rPr lang="en-GB" sz="1400" dirty="0"/>
                        <a:t>400</a:t>
                      </a:r>
                    </a:p>
                  </a:txBody>
                  <a:tcPr/>
                </a:tc>
                <a:extLst>
                  <a:ext uri="{0D108BD9-81ED-4DB2-BD59-A6C34878D82A}">
                    <a16:rowId xmlns:a16="http://schemas.microsoft.com/office/drawing/2014/main" val="4190414365"/>
                  </a:ext>
                </a:extLst>
              </a:tr>
            </a:tbl>
          </a:graphicData>
        </a:graphic>
      </p:graphicFrame>
      <p:graphicFrame>
        <p:nvGraphicFramePr>
          <p:cNvPr id="8" name="Table 7">
            <a:extLst>
              <a:ext uri="{FF2B5EF4-FFF2-40B4-BE49-F238E27FC236}">
                <a16:creationId xmlns:a16="http://schemas.microsoft.com/office/drawing/2014/main" id="{72AEAEAF-74E3-13F3-EBB0-781FDBB699E8}"/>
              </a:ext>
            </a:extLst>
          </p:cNvPr>
          <p:cNvGraphicFramePr>
            <a:graphicFrameLocks noGrp="1"/>
          </p:cNvGraphicFramePr>
          <p:nvPr>
            <p:extLst>
              <p:ext uri="{D42A27DB-BD31-4B8C-83A1-F6EECF244321}">
                <p14:modId xmlns:p14="http://schemas.microsoft.com/office/powerpoint/2010/main" val="2235465365"/>
              </p:ext>
            </p:extLst>
          </p:nvPr>
        </p:nvGraphicFramePr>
        <p:xfrm>
          <a:off x="7507857" y="3424687"/>
          <a:ext cx="3704565" cy="1326453"/>
        </p:xfrm>
        <a:graphic>
          <a:graphicData uri="http://schemas.openxmlformats.org/drawingml/2006/table">
            <a:tbl>
              <a:tblPr firstRow="1" bandRow="1">
                <a:tableStyleId>{93296810-A885-4BE3-A3E7-6D5BEEA58F35}</a:tableStyleId>
              </a:tblPr>
              <a:tblGrid>
                <a:gridCol w="879208">
                  <a:extLst>
                    <a:ext uri="{9D8B030D-6E8A-4147-A177-3AD203B41FA5}">
                      <a16:colId xmlns:a16="http://schemas.microsoft.com/office/drawing/2014/main" val="4171347047"/>
                    </a:ext>
                  </a:extLst>
                </a:gridCol>
                <a:gridCol w="920837">
                  <a:extLst>
                    <a:ext uri="{9D8B030D-6E8A-4147-A177-3AD203B41FA5}">
                      <a16:colId xmlns:a16="http://schemas.microsoft.com/office/drawing/2014/main" val="89758427"/>
                    </a:ext>
                  </a:extLst>
                </a:gridCol>
                <a:gridCol w="984636">
                  <a:extLst>
                    <a:ext uri="{9D8B030D-6E8A-4147-A177-3AD203B41FA5}">
                      <a16:colId xmlns:a16="http://schemas.microsoft.com/office/drawing/2014/main" val="975201137"/>
                    </a:ext>
                  </a:extLst>
                </a:gridCol>
                <a:gridCol w="919884">
                  <a:extLst>
                    <a:ext uri="{9D8B030D-6E8A-4147-A177-3AD203B41FA5}">
                      <a16:colId xmlns:a16="http://schemas.microsoft.com/office/drawing/2014/main" val="1088621512"/>
                    </a:ext>
                  </a:extLst>
                </a:gridCol>
              </a:tblGrid>
              <a:tr h="0">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t>Suspense Account</a:t>
                      </a:r>
                      <a:endParaRPr lang="en-GB" sz="1400" b="1" dirty="0">
                        <a:latin typeface="+mn-lt"/>
                      </a:endParaRPr>
                    </a:p>
                  </a:txBody>
                  <a:tcPr/>
                </a:tc>
                <a:tc hMerge="1">
                  <a:txBody>
                    <a:bodyPr/>
                    <a:lstStyle/>
                    <a:p>
                      <a:endParaRPr/>
                    </a:p>
                  </a:txBody>
                  <a:tcPr/>
                </a:tc>
                <a:tc hMerge="1">
                  <a:txBody>
                    <a:bodyPr/>
                    <a:lstStyle/>
                    <a:p>
                      <a:pPr algn="ctr"/>
                      <a:endParaRPr lang="en-GB" sz="1400" b="1" dirty="0">
                        <a:latin typeface="+mn-lt"/>
                      </a:endParaRPr>
                    </a:p>
                  </a:txBody>
                  <a:tcPr/>
                </a:tc>
                <a:tc hMerge="1">
                  <a:txBody>
                    <a:bodyPr/>
                    <a:lstStyle/>
                    <a:p>
                      <a:pPr algn="ctr"/>
                      <a:endParaRPr lang="en-GB" sz="1400" b="1" dirty="0">
                        <a:latin typeface="+mn-lt"/>
                      </a:endParaRPr>
                    </a:p>
                  </a:txBody>
                  <a:tcPr/>
                </a:tc>
                <a:extLst>
                  <a:ext uri="{0D108BD9-81ED-4DB2-BD59-A6C34878D82A}">
                    <a16:rowId xmlns:a16="http://schemas.microsoft.com/office/drawing/2014/main" val="479560661"/>
                  </a:ext>
                </a:extLst>
              </a:tr>
              <a:tr h="0">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79650">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rPr>
                        <a:t>Bal b/d</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rPr>
                        <a:t>10,500.00</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59301">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137200"/>
                  </a:ext>
                </a:extLst>
              </a:tr>
              <a:tr h="0">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39653800"/>
                  </a:ext>
                </a:extLst>
              </a:tr>
            </a:tbl>
          </a:graphicData>
        </a:graphic>
      </p:graphicFrame>
    </p:spTree>
    <p:extLst>
      <p:ext uri="{BB962C8B-B14F-4D97-AF65-F5344CB8AC3E}">
        <p14:creationId xmlns:p14="http://schemas.microsoft.com/office/powerpoint/2010/main" val="19228965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B6B34B-9365-E048-D0D4-709FABD697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334A3F-2360-8D17-B817-3691EFFF239D}"/>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graphicFrame>
        <p:nvGraphicFramePr>
          <p:cNvPr id="5" name="Table 4">
            <a:extLst>
              <a:ext uri="{FF2B5EF4-FFF2-40B4-BE49-F238E27FC236}">
                <a16:creationId xmlns:a16="http://schemas.microsoft.com/office/drawing/2014/main" id="{3A81AD67-F6A0-AA35-5607-E82338EE5D11}"/>
              </a:ext>
            </a:extLst>
          </p:cNvPr>
          <p:cNvGraphicFramePr>
            <a:graphicFrameLocks noGrp="1"/>
          </p:cNvGraphicFramePr>
          <p:nvPr>
            <p:extLst>
              <p:ext uri="{D42A27DB-BD31-4B8C-83A1-F6EECF244321}">
                <p14:modId xmlns:p14="http://schemas.microsoft.com/office/powerpoint/2010/main" val="3104495168"/>
              </p:ext>
            </p:extLst>
          </p:nvPr>
        </p:nvGraphicFramePr>
        <p:xfrm>
          <a:off x="979576" y="980416"/>
          <a:ext cx="6223480" cy="5658051"/>
        </p:xfrm>
        <a:graphic>
          <a:graphicData uri="http://schemas.openxmlformats.org/drawingml/2006/table">
            <a:tbl>
              <a:tblPr firstRow="1" bandRow="1">
                <a:tableStyleId>{5C22544A-7EE6-4342-B048-85BDC9FD1C3A}</a:tableStyleId>
              </a:tblPr>
              <a:tblGrid>
                <a:gridCol w="1737744">
                  <a:extLst>
                    <a:ext uri="{9D8B030D-6E8A-4147-A177-3AD203B41FA5}">
                      <a16:colId xmlns:a16="http://schemas.microsoft.com/office/drawing/2014/main" val="861548848"/>
                    </a:ext>
                  </a:extLst>
                </a:gridCol>
                <a:gridCol w="1690777">
                  <a:extLst>
                    <a:ext uri="{9D8B030D-6E8A-4147-A177-3AD203B41FA5}">
                      <a16:colId xmlns:a16="http://schemas.microsoft.com/office/drawing/2014/main" val="3681209482"/>
                    </a:ext>
                  </a:extLst>
                </a:gridCol>
                <a:gridCol w="1362973">
                  <a:extLst>
                    <a:ext uri="{9D8B030D-6E8A-4147-A177-3AD203B41FA5}">
                      <a16:colId xmlns:a16="http://schemas.microsoft.com/office/drawing/2014/main" val="1326435225"/>
                    </a:ext>
                  </a:extLst>
                </a:gridCol>
                <a:gridCol w="1431986">
                  <a:extLst>
                    <a:ext uri="{9D8B030D-6E8A-4147-A177-3AD203B41FA5}">
                      <a16:colId xmlns:a16="http://schemas.microsoft.com/office/drawing/2014/main" val="4019477266"/>
                    </a:ext>
                  </a:extLst>
                </a:gridCol>
              </a:tblGrid>
              <a:tr h="236065">
                <a:tc>
                  <a:txBody>
                    <a:bodyPr/>
                    <a:lstStyle/>
                    <a:p>
                      <a:r>
                        <a:rPr lang="en-GB" sz="1600" b="1" dirty="0">
                          <a:latin typeface="+mn-lt"/>
                        </a:rPr>
                        <a:t>Account</a:t>
                      </a:r>
                    </a:p>
                  </a:txBody>
                  <a:tcPr/>
                </a:tc>
                <a:tc>
                  <a:txBody>
                    <a:bodyPr/>
                    <a:lstStyle/>
                    <a:p>
                      <a:pPr algn="ctr"/>
                      <a:r>
                        <a:rPr lang="en-GB" sz="1600" b="1" dirty="0">
                          <a:latin typeface="+mn-lt"/>
                        </a:rPr>
                        <a:t>Extracted Balance</a:t>
                      </a:r>
                    </a:p>
                  </a:txBody>
                  <a:tcPr/>
                </a:tc>
                <a:tc gridSpan="2">
                  <a:txBody>
                    <a:bodyPr/>
                    <a:lstStyle/>
                    <a:p>
                      <a:pPr algn="ctr"/>
                      <a:r>
                        <a:rPr lang="en-GB" sz="1600" b="1" dirty="0">
                          <a:latin typeface="+mn-lt"/>
                        </a:rPr>
                        <a:t>Updated Balance</a:t>
                      </a:r>
                    </a:p>
                  </a:txBody>
                  <a:tcPr/>
                </a:tc>
                <a:tc hMerge="1">
                  <a:txBody>
                    <a:bodyPr/>
                    <a:lstStyle/>
                    <a:p>
                      <a:endParaRPr dirty="0"/>
                    </a:p>
                  </a:txBody>
                  <a:tcPr/>
                </a:tc>
                <a:extLst>
                  <a:ext uri="{0D108BD9-81ED-4DB2-BD59-A6C34878D82A}">
                    <a16:rowId xmlns:a16="http://schemas.microsoft.com/office/drawing/2014/main" val="3912412793"/>
                  </a:ext>
                </a:extLst>
              </a:tr>
              <a:tr h="236065">
                <a:tc>
                  <a:txBody>
                    <a:bodyPr/>
                    <a:lstStyle/>
                    <a:p>
                      <a:r>
                        <a:rPr lang="en-GB" sz="1400" b="1" dirty="0">
                          <a:latin typeface="+mn-lt"/>
                        </a:rPr>
                        <a:t>Details</a:t>
                      </a:r>
                    </a:p>
                  </a:txBody>
                  <a:tcPr/>
                </a:tc>
                <a:tc>
                  <a:txBody>
                    <a:bodyPr/>
                    <a:lstStyle/>
                    <a:p>
                      <a:pPr algn="ctr"/>
                      <a:endParaRPr lang="en-GB" sz="1400" b="1" dirty="0">
                        <a:latin typeface="+mn-lt"/>
                      </a:endParaRPr>
                    </a:p>
                  </a:txBody>
                  <a:tcPr/>
                </a:tc>
                <a:tc>
                  <a:txBody>
                    <a:bodyPr/>
                    <a:lstStyle/>
                    <a:p>
                      <a:pPr algn="ctr"/>
                      <a:r>
                        <a:rPr lang="en-GB" sz="1400" b="1" dirty="0">
                          <a:latin typeface="+mn-lt"/>
                        </a:rPr>
                        <a:t>Debit</a:t>
                      </a:r>
                    </a:p>
                  </a:txBody>
                  <a:tcPr/>
                </a:tc>
                <a:tc>
                  <a:txBody>
                    <a:bodyPr/>
                    <a:lstStyle/>
                    <a:p>
                      <a:pPr algn="ctr"/>
                      <a:r>
                        <a:rPr lang="en-GB" sz="1400" b="1" dirty="0">
                          <a:latin typeface="+mn-lt"/>
                        </a:rPr>
                        <a:t>Credit</a:t>
                      </a:r>
                    </a:p>
                  </a:txBody>
                  <a:tcPr/>
                </a:tc>
                <a:extLst>
                  <a:ext uri="{0D108BD9-81ED-4DB2-BD59-A6C34878D82A}">
                    <a16:rowId xmlns:a16="http://schemas.microsoft.com/office/drawing/2014/main" val="4123479475"/>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Equipment</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31,699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31,699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0952870"/>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Fixtures and Fittings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4,185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8,752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46916761"/>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Inventory</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11,000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1760407"/>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Bank (Overdrawn)</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1,290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7694054"/>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Petty cash</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450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800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23302985"/>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RLCA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71,835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71,835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439075"/>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PLCA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33,474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33,474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9072286"/>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VAT liability</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5,664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5,664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2790069"/>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Capital</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65,000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65,000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40760517"/>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Sales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398,774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408,774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51892854"/>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Purchases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271,922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288,008</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58677439"/>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Purchase returns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1,955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5328860"/>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Wages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69,690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69,690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57422630"/>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Motor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4,664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5,665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67211"/>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Office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7,144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7,144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50767414"/>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Rent and rates</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7,935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7,935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3924927"/>
                  </a:ext>
                </a:extLst>
              </a:tr>
              <a:tr h="185901">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Heat and light</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3,199</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0073007"/>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Telephone</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9,225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9,225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8321078"/>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Misc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1,705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1,705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00204871"/>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Suspense</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10,500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93848910"/>
                  </a:ext>
                </a:extLst>
              </a:tr>
              <a:tr h="185065">
                <a:tc>
                  <a:txBody>
                    <a:bodyPr/>
                    <a:lstStyle/>
                    <a:p>
                      <a:pPr algn="just">
                        <a:lnSpc>
                          <a:spcPct val="120000"/>
                        </a:lnSpc>
                        <a:spcAft>
                          <a:spcPts val="600"/>
                        </a:spcAft>
                        <a:buNone/>
                      </a:pPr>
                      <a:r>
                        <a:rPr lang="en-GB" sz="1400" b="1">
                          <a:solidFill>
                            <a:srgbClr val="000000"/>
                          </a:solidFill>
                          <a:effectLst/>
                          <a:latin typeface="+mn-lt"/>
                          <a:ea typeface="Times New Roman" panose="02020603050405020304" pitchFamily="18" charset="0"/>
                          <a:cs typeface="Arial" panose="020B0604020202020204" pitchFamily="34" charset="0"/>
                        </a:rPr>
                        <a:t>TOTAL</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00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2149380"/>
                  </a:ext>
                </a:extLst>
              </a:tr>
            </a:tbl>
          </a:graphicData>
        </a:graphic>
      </p:graphicFrame>
      <p:graphicFrame>
        <p:nvGraphicFramePr>
          <p:cNvPr id="7" name="Table 6">
            <a:extLst>
              <a:ext uri="{FF2B5EF4-FFF2-40B4-BE49-F238E27FC236}">
                <a16:creationId xmlns:a16="http://schemas.microsoft.com/office/drawing/2014/main" id="{EBED5905-5D28-6B0F-3E8D-FEAA3B2278CE}"/>
              </a:ext>
            </a:extLst>
          </p:cNvPr>
          <p:cNvGraphicFramePr>
            <a:graphicFrameLocks noGrp="1"/>
          </p:cNvGraphicFramePr>
          <p:nvPr>
            <p:extLst>
              <p:ext uri="{D42A27DB-BD31-4B8C-83A1-F6EECF244321}">
                <p14:modId xmlns:p14="http://schemas.microsoft.com/office/powerpoint/2010/main" val="1722132365"/>
              </p:ext>
            </p:extLst>
          </p:nvPr>
        </p:nvGraphicFramePr>
        <p:xfrm>
          <a:off x="7507857" y="980416"/>
          <a:ext cx="3704567" cy="2164080"/>
        </p:xfrm>
        <a:graphic>
          <a:graphicData uri="http://schemas.openxmlformats.org/drawingml/2006/table">
            <a:tbl>
              <a:tblPr firstRow="1" bandRow="1">
                <a:tableStyleId>{21E4AEA4-8DFA-4A89-87EB-49C32662AFE0}</a:tableStyleId>
              </a:tblPr>
              <a:tblGrid>
                <a:gridCol w="668069">
                  <a:extLst>
                    <a:ext uri="{9D8B030D-6E8A-4147-A177-3AD203B41FA5}">
                      <a16:colId xmlns:a16="http://schemas.microsoft.com/office/drawing/2014/main" val="2352128972"/>
                    </a:ext>
                  </a:extLst>
                </a:gridCol>
                <a:gridCol w="1552755">
                  <a:extLst>
                    <a:ext uri="{9D8B030D-6E8A-4147-A177-3AD203B41FA5}">
                      <a16:colId xmlns:a16="http://schemas.microsoft.com/office/drawing/2014/main" val="2152585456"/>
                    </a:ext>
                  </a:extLst>
                </a:gridCol>
                <a:gridCol w="741872">
                  <a:extLst>
                    <a:ext uri="{9D8B030D-6E8A-4147-A177-3AD203B41FA5}">
                      <a16:colId xmlns:a16="http://schemas.microsoft.com/office/drawing/2014/main" val="1879622486"/>
                    </a:ext>
                  </a:extLst>
                </a:gridCol>
                <a:gridCol w="741871">
                  <a:extLst>
                    <a:ext uri="{9D8B030D-6E8A-4147-A177-3AD203B41FA5}">
                      <a16:colId xmlns:a16="http://schemas.microsoft.com/office/drawing/2014/main" val="2066532279"/>
                    </a:ext>
                  </a:extLst>
                </a:gridCol>
              </a:tblGrid>
              <a:tr h="146852">
                <a:tc>
                  <a:txBody>
                    <a:bodyPr/>
                    <a:lstStyle/>
                    <a:p>
                      <a:r>
                        <a:rPr lang="en-GB" sz="1600" dirty="0"/>
                        <a:t>Ref</a:t>
                      </a:r>
                    </a:p>
                  </a:txBody>
                  <a:tcPr/>
                </a:tc>
                <a:tc>
                  <a:txBody>
                    <a:bodyPr/>
                    <a:lstStyle/>
                    <a:p>
                      <a:r>
                        <a:rPr lang="en-GB" sz="1600" dirty="0"/>
                        <a:t>Account</a:t>
                      </a:r>
                    </a:p>
                  </a:txBody>
                  <a:tcPr/>
                </a:tc>
                <a:tc>
                  <a:txBody>
                    <a:bodyPr/>
                    <a:lstStyle/>
                    <a:p>
                      <a:pPr algn="ctr"/>
                      <a:r>
                        <a:rPr lang="en-GB" sz="1600" dirty="0"/>
                        <a:t>Debit</a:t>
                      </a:r>
                    </a:p>
                  </a:txBody>
                  <a:tcPr/>
                </a:tc>
                <a:tc>
                  <a:txBody>
                    <a:bodyPr/>
                    <a:lstStyle/>
                    <a:p>
                      <a:pPr algn="ctr"/>
                      <a:r>
                        <a:rPr lang="en-GB" sz="1600" dirty="0"/>
                        <a:t>Credit</a:t>
                      </a:r>
                    </a:p>
                  </a:txBody>
                  <a:tcPr/>
                </a:tc>
                <a:extLst>
                  <a:ext uri="{0D108BD9-81ED-4DB2-BD59-A6C34878D82A}">
                    <a16:rowId xmlns:a16="http://schemas.microsoft.com/office/drawing/2014/main" val="3323833320"/>
                  </a:ext>
                </a:extLst>
              </a:tr>
              <a:tr h="146852">
                <a:tc>
                  <a:txBody>
                    <a:bodyPr/>
                    <a:lstStyle/>
                    <a:p>
                      <a:r>
                        <a:rPr lang="en-GB" sz="1400" b="1" dirty="0">
                          <a:solidFill>
                            <a:srgbClr val="FF0000"/>
                          </a:solidFill>
                        </a:rPr>
                        <a:t>JNL 1</a:t>
                      </a:r>
                    </a:p>
                  </a:txBody>
                  <a:tcPr/>
                </a:tc>
                <a:tc>
                  <a:txBody>
                    <a:bodyPr/>
                    <a:lstStyle/>
                    <a:p>
                      <a:r>
                        <a:rPr lang="en-GB" sz="1400" b="1" dirty="0">
                          <a:solidFill>
                            <a:srgbClr val="FF0000"/>
                          </a:solidFill>
                        </a:rPr>
                        <a:t>Suspense</a:t>
                      </a:r>
                    </a:p>
                  </a:txBody>
                  <a:tcPr/>
                </a:tc>
                <a:tc>
                  <a:txBody>
                    <a:bodyPr/>
                    <a:lstStyle/>
                    <a:p>
                      <a:pPr algn="ctr"/>
                      <a:r>
                        <a:rPr lang="en-GB" sz="1400" b="1" dirty="0">
                          <a:solidFill>
                            <a:srgbClr val="FF0000"/>
                          </a:solidFill>
                        </a:rPr>
                        <a:t>10,000</a:t>
                      </a:r>
                    </a:p>
                  </a:txBody>
                  <a:tcPr/>
                </a:tc>
                <a:tc>
                  <a:txBody>
                    <a:bodyPr/>
                    <a:lstStyle/>
                    <a:p>
                      <a:pPr algn="ctr"/>
                      <a:endParaRPr lang="en-GB" sz="1400" b="1" dirty="0">
                        <a:solidFill>
                          <a:srgbClr val="FF0000"/>
                        </a:solidFill>
                      </a:endParaRPr>
                    </a:p>
                  </a:txBody>
                  <a:tcPr/>
                </a:tc>
                <a:extLst>
                  <a:ext uri="{0D108BD9-81ED-4DB2-BD59-A6C34878D82A}">
                    <a16:rowId xmlns:a16="http://schemas.microsoft.com/office/drawing/2014/main" val="1221178500"/>
                  </a:ext>
                </a:extLst>
              </a:tr>
              <a:tr h="146852">
                <a:tc>
                  <a:txBody>
                    <a:bodyPr/>
                    <a:lstStyle/>
                    <a:p>
                      <a:r>
                        <a:rPr lang="en-GB" sz="1400" b="1" dirty="0">
                          <a:solidFill>
                            <a:srgbClr val="FF0000"/>
                          </a:solidFill>
                        </a:rPr>
                        <a:t>JNL 1</a:t>
                      </a:r>
                    </a:p>
                  </a:txBody>
                  <a:tcPr/>
                </a:tc>
                <a:tc>
                  <a:txBody>
                    <a:bodyPr/>
                    <a:lstStyle/>
                    <a:p>
                      <a:r>
                        <a:rPr lang="en-GB" sz="1400" b="1" dirty="0">
                          <a:solidFill>
                            <a:srgbClr val="FF0000"/>
                          </a:solidFill>
                        </a:rPr>
                        <a:t>Sales</a:t>
                      </a:r>
                    </a:p>
                  </a:txBody>
                  <a:tcPr/>
                </a:tc>
                <a:tc>
                  <a:txBody>
                    <a:bodyPr/>
                    <a:lstStyle/>
                    <a:p>
                      <a:pPr algn="ctr"/>
                      <a:endParaRPr lang="en-GB" sz="1400" b="1" dirty="0">
                        <a:solidFill>
                          <a:srgbClr val="FF0000"/>
                        </a:solidFill>
                      </a:endParaRPr>
                    </a:p>
                  </a:txBody>
                  <a:tcPr/>
                </a:tc>
                <a:tc>
                  <a:txBody>
                    <a:bodyPr/>
                    <a:lstStyle/>
                    <a:p>
                      <a:pPr algn="ctr"/>
                      <a:r>
                        <a:rPr lang="en-GB" sz="1400" b="1" dirty="0">
                          <a:solidFill>
                            <a:srgbClr val="FF0000"/>
                          </a:solidFill>
                        </a:rPr>
                        <a:t>10,000</a:t>
                      </a:r>
                    </a:p>
                  </a:txBody>
                  <a:tcPr/>
                </a:tc>
                <a:extLst>
                  <a:ext uri="{0D108BD9-81ED-4DB2-BD59-A6C34878D82A}">
                    <a16:rowId xmlns:a16="http://schemas.microsoft.com/office/drawing/2014/main" val="1443745487"/>
                  </a:ext>
                </a:extLst>
              </a:tr>
              <a:tr h="146852">
                <a:tc>
                  <a:txBody>
                    <a:bodyPr/>
                    <a:lstStyle/>
                    <a:p>
                      <a:r>
                        <a:rPr lang="en-GB" sz="1400" dirty="0"/>
                        <a:t>JNL 2</a:t>
                      </a:r>
                    </a:p>
                  </a:txBody>
                  <a:tcPr/>
                </a:tc>
                <a:tc>
                  <a:txBody>
                    <a:bodyPr/>
                    <a:lstStyle/>
                    <a:p>
                      <a:r>
                        <a:rPr lang="en-GB" sz="1400" dirty="0"/>
                        <a:t>Suspense</a:t>
                      </a:r>
                    </a:p>
                  </a:txBody>
                  <a:tcPr/>
                </a:tc>
                <a:tc>
                  <a:txBody>
                    <a:bodyPr/>
                    <a:lstStyle/>
                    <a:p>
                      <a:pPr algn="ctr"/>
                      <a:r>
                        <a:rPr lang="en-GB" sz="1400" dirty="0"/>
                        <a:t>100</a:t>
                      </a:r>
                    </a:p>
                  </a:txBody>
                  <a:tcPr/>
                </a:tc>
                <a:tc>
                  <a:txBody>
                    <a:bodyPr/>
                    <a:lstStyle/>
                    <a:p>
                      <a:pPr algn="ctr"/>
                      <a:endParaRPr lang="en-GB" sz="1400" dirty="0"/>
                    </a:p>
                  </a:txBody>
                  <a:tcPr/>
                </a:tc>
                <a:extLst>
                  <a:ext uri="{0D108BD9-81ED-4DB2-BD59-A6C34878D82A}">
                    <a16:rowId xmlns:a16="http://schemas.microsoft.com/office/drawing/2014/main" val="2033502414"/>
                  </a:ext>
                </a:extLst>
              </a:tr>
              <a:tr h="120700">
                <a:tc>
                  <a:txBody>
                    <a:bodyPr/>
                    <a:lstStyle/>
                    <a:p>
                      <a:r>
                        <a:rPr lang="en-GB" sz="1400" dirty="0"/>
                        <a:t>JNL 2</a:t>
                      </a:r>
                    </a:p>
                  </a:txBody>
                  <a:tcPr/>
                </a:tc>
                <a:tc>
                  <a:txBody>
                    <a:bodyPr/>
                    <a:lstStyle/>
                    <a:p>
                      <a:r>
                        <a:rPr lang="en-GB" sz="1400" dirty="0"/>
                        <a:t>Purchase Returns</a:t>
                      </a:r>
                    </a:p>
                  </a:txBody>
                  <a:tcPr/>
                </a:tc>
                <a:tc>
                  <a:txBody>
                    <a:bodyPr/>
                    <a:lstStyle/>
                    <a:p>
                      <a:pPr algn="ctr"/>
                      <a:endParaRPr lang="en-GB" sz="1400" dirty="0"/>
                    </a:p>
                  </a:txBody>
                  <a:tcPr/>
                </a:tc>
                <a:tc>
                  <a:txBody>
                    <a:bodyPr/>
                    <a:lstStyle/>
                    <a:p>
                      <a:pPr algn="ctr"/>
                      <a:r>
                        <a:rPr lang="en-GB" sz="1400" dirty="0"/>
                        <a:t>100</a:t>
                      </a:r>
                    </a:p>
                  </a:txBody>
                  <a:tcPr/>
                </a:tc>
                <a:extLst>
                  <a:ext uri="{0D108BD9-81ED-4DB2-BD59-A6C34878D82A}">
                    <a16:rowId xmlns:a16="http://schemas.microsoft.com/office/drawing/2014/main" val="2007988712"/>
                  </a:ext>
                </a:extLst>
              </a:tr>
              <a:tr h="120700">
                <a:tc>
                  <a:txBody>
                    <a:bodyPr/>
                    <a:lstStyle/>
                    <a:p>
                      <a:r>
                        <a:rPr lang="en-GB" sz="1400" dirty="0"/>
                        <a:t>JNL 3</a:t>
                      </a:r>
                    </a:p>
                  </a:txBody>
                  <a:tcPr/>
                </a:tc>
                <a:tc>
                  <a:txBody>
                    <a:bodyPr/>
                    <a:lstStyle/>
                    <a:p>
                      <a:r>
                        <a:rPr lang="en-GB" sz="1400" dirty="0"/>
                        <a:t>Suspense</a:t>
                      </a:r>
                    </a:p>
                  </a:txBody>
                  <a:tcPr/>
                </a:tc>
                <a:tc>
                  <a:txBody>
                    <a:bodyPr/>
                    <a:lstStyle/>
                    <a:p>
                      <a:pPr algn="ctr"/>
                      <a:r>
                        <a:rPr lang="en-GB" sz="1400" dirty="0"/>
                        <a:t>400</a:t>
                      </a:r>
                    </a:p>
                  </a:txBody>
                  <a:tcPr/>
                </a:tc>
                <a:tc>
                  <a:txBody>
                    <a:bodyPr/>
                    <a:lstStyle/>
                    <a:p>
                      <a:pPr algn="ctr"/>
                      <a:endParaRPr lang="en-GB" sz="1400" dirty="0"/>
                    </a:p>
                  </a:txBody>
                  <a:tcPr/>
                </a:tc>
                <a:extLst>
                  <a:ext uri="{0D108BD9-81ED-4DB2-BD59-A6C34878D82A}">
                    <a16:rowId xmlns:a16="http://schemas.microsoft.com/office/drawing/2014/main" val="3530067526"/>
                  </a:ext>
                </a:extLst>
              </a:tr>
              <a:tr h="146852">
                <a:tc>
                  <a:txBody>
                    <a:bodyPr/>
                    <a:lstStyle/>
                    <a:p>
                      <a:r>
                        <a:rPr lang="en-GB" sz="1400" dirty="0"/>
                        <a:t>JNL 3</a:t>
                      </a:r>
                    </a:p>
                  </a:txBody>
                  <a:tcPr/>
                </a:tc>
                <a:tc>
                  <a:txBody>
                    <a:bodyPr/>
                    <a:lstStyle/>
                    <a:p>
                      <a:r>
                        <a:rPr lang="en-GB" sz="1400" dirty="0"/>
                        <a:t>Bank</a:t>
                      </a:r>
                    </a:p>
                  </a:txBody>
                  <a:tcPr/>
                </a:tc>
                <a:tc>
                  <a:txBody>
                    <a:bodyPr/>
                    <a:lstStyle/>
                    <a:p>
                      <a:pPr algn="ctr"/>
                      <a:endParaRPr lang="en-GB" sz="1400"/>
                    </a:p>
                  </a:txBody>
                  <a:tcPr/>
                </a:tc>
                <a:tc>
                  <a:txBody>
                    <a:bodyPr/>
                    <a:lstStyle/>
                    <a:p>
                      <a:pPr algn="ctr"/>
                      <a:r>
                        <a:rPr lang="en-GB" sz="1400" dirty="0"/>
                        <a:t>400</a:t>
                      </a:r>
                    </a:p>
                  </a:txBody>
                  <a:tcPr/>
                </a:tc>
                <a:extLst>
                  <a:ext uri="{0D108BD9-81ED-4DB2-BD59-A6C34878D82A}">
                    <a16:rowId xmlns:a16="http://schemas.microsoft.com/office/drawing/2014/main" val="4190414365"/>
                  </a:ext>
                </a:extLst>
              </a:tr>
            </a:tbl>
          </a:graphicData>
        </a:graphic>
      </p:graphicFrame>
      <p:graphicFrame>
        <p:nvGraphicFramePr>
          <p:cNvPr id="3" name="Table 2">
            <a:extLst>
              <a:ext uri="{FF2B5EF4-FFF2-40B4-BE49-F238E27FC236}">
                <a16:creationId xmlns:a16="http://schemas.microsoft.com/office/drawing/2014/main" id="{EF4B4F7C-7CC6-5E84-3CF0-9B8D749CA3AF}"/>
              </a:ext>
            </a:extLst>
          </p:cNvPr>
          <p:cNvGraphicFramePr>
            <a:graphicFrameLocks noGrp="1"/>
          </p:cNvGraphicFramePr>
          <p:nvPr>
            <p:extLst>
              <p:ext uri="{D42A27DB-BD31-4B8C-83A1-F6EECF244321}">
                <p14:modId xmlns:p14="http://schemas.microsoft.com/office/powerpoint/2010/main" val="2999083337"/>
              </p:ext>
            </p:extLst>
          </p:nvPr>
        </p:nvGraphicFramePr>
        <p:xfrm>
          <a:off x="7507857" y="3424687"/>
          <a:ext cx="3704565" cy="1326453"/>
        </p:xfrm>
        <a:graphic>
          <a:graphicData uri="http://schemas.openxmlformats.org/drawingml/2006/table">
            <a:tbl>
              <a:tblPr firstRow="1" bandRow="1">
                <a:tableStyleId>{93296810-A885-4BE3-A3E7-6D5BEEA58F35}</a:tableStyleId>
              </a:tblPr>
              <a:tblGrid>
                <a:gridCol w="879208">
                  <a:extLst>
                    <a:ext uri="{9D8B030D-6E8A-4147-A177-3AD203B41FA5}">
                      <a16:colId xmlns:a16="http://schemas.microsoft.com/office/drawing/2014/main" val="4171347047"/>
                    </a:ext>
                  </a:extLst>
                </a:gridCol>
                <a:gridCol w="920837">
                  <a:extLst>
                    <a:ext uri="{9D8B030D-6E8A-4147-A177-3AD203B41FA5}">
                      <a16:colId xmlns:a16="http://schemas.microsoft.com/office/drawing/2014/main" val="89758427"/>
                    </a:ext>
                  </a:extLst>
                </a:gridCol>
                <a:gridCol w="984636">
                  <a:extLst>
                    <a:ext uri="{9D8B030D-6E8A-4147-A177-3AD203B41FA5}">
                      <a16:colId xmlns:a16="http://schemas.microsoft.com/office/drawing/2014/main" val="975201137"/>
                    </a:ext>
                  </a:extLst>
                </a:gridCol>
                <a:gridCol w="919884">
                  <a:extLst>
                    <a:ext uri="{9D8B030D-6E8A-4147-A177-3AD203B41FA5}">
                      <a16:colId xmlns:a16="http://schemas.microsoft.com/office/drawing/2014/main" val="1088621512"/>
                    </a:ext>
                  </a:extLst>
                </a:gridCol>
              </a:tblGrid>
              <a:tr h="0">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t>Suspense Account</a:t>
                      </a:r>
                      <a:endParaRPr lang="en-GB" sz="1400" b="1" dirty="0">
                        <a:latin typeface="+mn-lt"/>
                      </a:endParaRPr>
                    </a:p>
                  </a:txBody>
                  <a:tcPr/>
                </a:tc>
                <a:tc hMerge="1">
                  <a:txBody>
                    <a:bodyPr/>
                    <a:lstStyle/>
                    <a:p>
                      <a:endParaRPr/>
                    </a:p>
                  </a:txBody>
                  <a:tcPr/>
                </a:tc>
                <a:tc hMerge="1">
                  <a:txBody>
                    <a:bodyPr/>
                    <a:lstStyle/>
                    <a:p>
                      <a:pPr algn="ctr"/>
                      <a:endParaRPr lang="en-GB" sz="1400" b="1" dirty="0">
                        <a:latin typeface="+mn-lt"/>
                      </a:endParaRPr>
                    </a:p>
                  </a:txBody>
                  <a:tcPr/>
                </a:tc>
                <a:tc hMerge="1">
                  <a:txBody>
                    <a:bodyPr/>
                    <a:lstStyle/>
                    <a:p>
                      <a:pPr algn="ctr"/>
                      <a:endParaRPr lang="en-GB" sz="1400" b="1" dirty="0">
                        <a:latin typeface="+mn-lt"/>
                      </a:endParaRPr>
                    </a:p>
                  </a:txBody>
                  <a:tcPr/>
                </a:tc>
                <a:extLst>
                  <a:ext uri="{0D108BD9-81ED-4DB2-BD59-A6C34878D82A}">
                    <a16:rowId xmlns:a16="http://schemas.microsoft.com/office/drawing/2014/main" val="479560661"/>
                  </a:ext>
                </a:extLst>
              </a:tr>
              <a:tr h="0">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79650">
                <a:tc>
                  <a:txBody>
                    <a:bodyPr/>
                    <a:lstStyle/>
                    <a:p>
                      <a:pPr algn="just">
                        <a:lnSpc>
                          <a:spcPct val="120000"/>
                        </a:lnSpc>
                        <a:spcAft>
                          <a:spcPts val="600"/>
                        </a:spcAft>
                        <a:buNone/>
                      </a:pPr>
                      <a:r>
                        <a:rPr lang="en-GB" sz="1400" b="1" dirty="0">
                          <a:solidFill>
                            <a:srgbClr val="FF0000"/>
                          </a:solidFill>
                          <a:effectLst/>
                        </a:rPr>
                        <a:t>JNL 1</a:t>
                      </a: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1" dirty="0">
                          <a:solidFill>
                            <a:srgbClr val="FF0000"/>
                          </a:solidFill>
                          <a:effectLst/>
                        </a:rPr>
                        <a:t>10,000.00</a:t>
                      </a: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rPr>
                        <a:t>Bal b/d</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rPr>
                        <a:t>10,500.00</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59301">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137200"/>
                  </a:ext>
                </a:extLst>
              </a:tr>
              <a:tr h="0">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39653800"/>
                  </a:ext>
                </a:extLst>
              </a:tr>
            </a:tbl>
          </a:graphicData>
        </a:graphic>
      </p:graphicFrame>
    </p:spTree>
    <p:extLst>
      <p:ext uri="{BB962C8B-B14F-4D97-AF65-F5344CB8AC3E}">
        <p14:creationId xmlns:p14="http://schemas.microsoft.com/office/powerpoint/2010/main" val="13011827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0ED12A-E2D4-4950-F756-AF31A919CC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7767C9-0C87-7EB5-E886-5D9BA245E1AC}"/>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graphicFrame>
        <p:nvGraphicFramePr>
          <p:cNvPr id="5" name="Table 4">
            <a:extLst>
              <a:ext uri="{FF2B5EF4-FFF2-40B4-BE49-F238E27FC236}">
                <a16:creationId xmlns:a16="http://schemas.microsoft.com/office/drawing/2014/main" id="{6A09DFCD-0AE1-1FAB-67EF-74AFBC637624}"/>
              </a:ext>
            </a:extLst>
          </p:cNvPr>
          <p:cNvGraphicFramePr>
            <a:graphicFrameLocks noGrp="1"/>
          </p:cNvGraphicFramePr>
          <p:nvPr>
            <p:extLst>
              <p:ext uri="{D42A27DB-BD31-4B8C-83A1-F6EECF244321}">
                <p14:modId xmlns:p14="http://schemas.microsoft.com/office/powerpoint/2010/main" val="3922230671"/>
              </p:ext>
            </p:extLst>
          </p:nvPr>
        </p:nvGraphicFramePr>
        <p:xfrm>
          <a:off x="979576" y="980416"/>
          <a:ext cx="6223480" cy="5658051"/>
        </p:xfrm>
        <a:graphic>
          <a:graphicData uri="http://schemas.openxmlformats.org/drawingml/2006/table">
            <a:tbl>
              <a:tblPr firstRow="1" bandRow="1">
                <a:tableStyleId>{5C22544A-7EE6-4342-B048-85BDC9FD1C3A}</a:tableStyleId>
              </a:tblPr>
              <a:tblGrid>
                <a:gridCol w="1737744">
                  <a:extLst>
                    <a:ext uri="{9D8B030D-6E8A-4147-A177-3AD203B41FA5}">
                      <a16:colId xmlns:a16="http://schemas.microsoft.com/office/drawing/2014/main" val="861548848"/>
                    </a:ext>
                  </a:extLst>
                </a:gridCol>
                <a:gridCol w="1690777">
                  <a:extLst>
                    <a:ext uri="{9D8B030D-6E8A-4147-A177-3AD203B41FA5}">
                      <a16:colId xmlns:a16="http://schemas.microsoft.com/office/drawing/2014/main" val="3681209482"/>
                    </a:ext>
                  </a:extLst>
                </a:gridCol>
                <a:gridCol w="1362973">
                  <a:extLst>
                    <a:ext uri="{9D8B030D-6E8A-4147-A177-3AD203B41FA5}">
                      <a16:colId xmlns:a16="http://schemas.microsoft.com/office/drawing/2014/main" val="1326435225"/>
                    </a:ext>
                  </a:extLst>
                </a:gridCol>
                <a:gridCol w="1431986">
                  <a:extLst>
                    <a:ext uri="{9D8B030D-6E8A-4147-A177-3AD203B41FA5}">
                      <a16:colId xmlns:a16="http://schemas.microsoft.com/office/drawing/2014/main" val="4019477266"/>
                    </a:ext>
                  </a:extLst>
                </a:gridCol>
              </a:tblGrid>
              <a:tr h="236065">
                <a:tc>
                  <a:txBody>
                    <a:bodyPr/>
                    <a:lstStyle/>
                    <a:p>
                      <a:r>
                        <a:rPr lang="en-GB" sz="1600" b="1" dirty="0">
                          <a:latin typeface="+mn-lt"/>
                        </a:rPr>
                        <a:t>Account</a:t>
                      </a:r>
                    </a:p>
                  </a:txBody>
                  <a:tcPr/>
                </a:tc>
                <a:tc>
                  <a:txBody>
                    <a:bodyPr/>
                    <a:lstStyle/>
                    <a:p>
                      <a:pPr algn="ctr"/>
                      <a:r>
                        <a:rPr lang="en-GB" sz="1600" b="1" dirty="0">
                          <a:latin typeface="+mn-lt"/>
                        </a:rPr>
                        <a:t>Extracted Balance</a:t>
                      </a:r>
                    </a:p>
                  </a:txBody>
                  <a:tcPr/>
                </a:tc>
                <a:tc gridSpan="2">
                  <a:txBody>
                    <a:bodyPr/>
                    <a:lstStyle/>
                    <a:p>
                      <a:pPr algn="ctr"/>
                      <a:r>
                        <a:rPr lang="en-GB" sz="1600" b="1" dirty="0">
                          <a:latin typeface="+mn-lt"/>
                        </a:rPr>
                        <a:t>Updated Balance</a:t>
                      </a:r>
                    </a:p>
                  </a:txBody>
                  <a:tcPr/>
                </a:tc>
                <a:tc hMerge="1">
                  <a:txBody>
                    <a:bodyPr/>
                    <a:lstStyle/>
                    <a:p>
                      <a:endParaRPr dirty="0"/>
                    </a:p>
                  </a:txBody>
                  <a:tcPr/>
                </a:tc>
                <a:extLst>
                  <a:ext uri="{0D108BD9-81ED-4DB2-BD59-A6C34878D82A}">
                    <a16:rowId xmlns:a16="http://schemas.microsoft.com/office/drawing/2014/main" val="3912412793"/>
                  </a:ext>
                </a:extLst>
              </a:tr>
              <a:tr h="236065">
                <a:tc>
                  <a:txBody>
                    <a:bodyPr/>
                    <a:lstStyle/>
                    <a:p>
                      <a:r>
                        <a:rPr lang="en-GB" sz="1400" b="1" dirty="0">
                          <a:latin typeface="+mn-lt"/>
                        </a:rPr>
                        <a:t>Details</a:t>
                      </a:r>
                    </a:p>
                  </a:txBody>
                  <a:tcPr/>
                </a:tc>
                <a:tc>
                  <a:txBody>
                    <a:bodyPr/>
                    <a:lstStyle/>
                    <a:p>
                      <a:pPr algn="ctr"/>
                      <a:endParaRPr lang="en-GB" sz="1400" b="1" dirty="0">
                        <a:latin typeface="+mn-lt"/>
                      </a:endParaRPr>
                    </a:p>
                  </a:txBody>
                  <a:tcPr/>
                </a:tc>
                <a:tc>
                  <a:txBody>
                    <a:bodyPr/>
                    <a:lstStyle/>
                    <a:p>
                      <a:pPr algn="ctr"/>
                      <a:r>
                        <a:rPr lang="en-GB" sz="1400" b="1" dirty="0">
                          <a:latin typeface="+mn-lt"/>
                        </a:rPr>
                        <a:t>Debit</a:t>
                      </a:r>
                    </a:p>
                  </a:txBody>
                  <a:tcPr/>
                </a:tc>
                <a:tc>
                  <a:txBody>
                    <a:bodyPr/>
                    <a:lstStyle/>
                    <a:p>
                      <a:pPr algn="ctr"/>
                      <a:r>
                        <a:rPr lang="en-GB" sz="1400" b="1" dirty="0">
                          <a:latin typeface="+mn-lt"/>
                        </a:rPr>
                        <a:t>Credit</a:t>
                      </a:r>
                    </a:p>
                  </a:txBody>
                  <a:tcPr/>
                </a:tc>
                <a:extLst>
                  <a:ext uri="{0D108BD9-81ED-4DB2-BD59-A6C34878D82A}">
                    <a16:rowId xmlns:a16="http://schemas.microsoft.com/office/drawing/2014/main" val="4123479475"/>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Equipment</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31,699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31,699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0952870"/>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Fixtures and Fittings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4,185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8,752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46916761"/>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Inventory</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11,000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1760407"/>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Bank (Overdrawn)</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1,290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7694054"/>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Petty cash</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450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800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23302985"/>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RLCA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71,835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71,835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439075"/>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PLCA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33,474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33,474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9072286"/>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VAT liability</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5,664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5,664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2790069"/>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Capital</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65,000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65,000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40760517"/>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Sales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398,774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0" dirty="0">
                          <a:solidFill>
                            <a:schemeClr val="tx1"/>
                          </a:solidFill>
                          <a:effectLst/>
                          <a:latin typeface="+mn-lt"/>
                          <a:ea typeface="Times New Roman" panose="02020603050405020304" pitchFamily="18" charset="0"/>
                          <a:cs typeface="Arial" panose="020B0604020202020204" pitchFamily="34" charset="0"/>
                        </a:rPr>
                        <a:t>408,774</a:t>
                      </a:r>
                      <a:endParaRPr lang="en-GB" sz="12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51892854"/>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Purchases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271,922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288,008</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58677439"/>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Purchase returns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1,955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2,055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5328860"/>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Wages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69,690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69,690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57422630"/>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Motor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4,664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5,665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67211"/>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Office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7,144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7,144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50767414"/>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Rent and rates</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7,935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7,935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3924927"/>
                  </a:ext>
                </a:extLst>
              </a:tr>
              <a:tr h="185901">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Heat and light</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3,199</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0073007"/>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Telephone</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9,225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9,225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8321078"/>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Misc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1,705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1,705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00204871"/>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Suspense</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10,500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93848910"/>
                  </a:ext>
                </a:extLst>
              </a:tr>
              <a:tr h="185065">
                <a:tc>
                  <a:txBody>
                    <a:bodyPr/>
                    <a:lstStyle/>
                    <a:p>
                      <a:pPr algn="just">
                        <a:lnSpc>
                          <a:spcPct val="120000"/>
                        </a:lnSpc>
                        <a:spcAft>
                          <a:spcPts val="600"/>
                        </a:spcAft>
                        <a:buNone/>
                      </a:pPr>
                      <a:r>
                        <a:rPr lang="en-GB" sz="1400" b="1">
                          <a:solidFill>
                            <a:srgbClr val="000000"/>
                          </a:solidFill>
                          <a:effectLst/>
                          <a:latin typeface="+mn-lt"/>
                          <a:ea typeface="Times New Roman" panose="02020603050405020304" pitchFamily="18" charset="0"/>
                          <a:cs typeface="Arial" panose="020B0604020202020204" pitchFamily="34" charset="0"/>
                        </a:rPr>
                        <a:t>TOTAL</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00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2149380"/>
                  </a:ext>
                </a:extLst>
              </a:tr>
            </a:tbl>
          </a:graphicData>
        </a:graphic>
      </p:graphicFrame>
      <p:graphicFrame>
        <p:nvGraphicFramePr>
          <p:cNvPr id="7" name="Table 6">
            <a:extLst>
              <a:ext uri="{FF2B5EF4-FFF2-40B4-BE49-F238E27FC236}">
                <a16:creationId xmlns:a16="http://schemas.microsoft.com/office/drawing/2014/main" id="{9DA98E5E-60A8-46DE-3CB1-39AB2A7A6402}"/>
              </a:ext>
            </a:extLst>
          </p:cNvPr>
          <p:cNvGraphicFramePr>
            <a:graphicFrameLocks noGrp="1"/>
          </p:cNvGraphicFramePr>
          <p:nvPr>
            <p:extLst>
              <p:ext uri="{D42A27DB-BD31-4B8C-83A1-F6EECF244321}">
                <p14:modId xmlns:p14="http://schemas.microsoft.com/office/powerpoint/2010/main" val="334515886"/>
              </p:ext>
            </p:extLst>
          </p:nvPr>
        </p:nvGraphicFramePr>
        <p:xfrm>
          <a:off x="7507857" y="980416"/>
          <a:ext cx="3704567" cy="2164080"/>
        </p:xfrm>
        <a:graphic>
          <a:graphicData uri="http://schemas.openxmlformats.org/drawingml/2006/table">
            <a:tbl>
              <a:tblPr firstRow="1" bandRow="1">
                <a:tableStyleId>{21E4AEA4-8DFA-4A89-87EB-49C32662AFE0}</a:tableStyleId>
              </a:tblPr>
              <a:tblGrid>
                <a:gridCol w="668069">
                  <a:extLst>
                    <a:ext uri="{9D8B030D-6E8A-4147-A177-3AD203B41FA5}">
                      <a16:colId xmlns:a16="http://schemas.microsoft.com/office/drawing/2014/main" val="2352128972"/>
                    </a:ext>
                  </a:extLst>
                </a:gridCol>
                <a:gridCol w="1552755">
                  <a:extLst>
                    <a:ext uri="{9D8B030D-6E8A-4147-A177-3AD203B41FA5}">
                      <a16:colId xmlns:a16="http://schemas.microsoft.com/office/drawing/2014/main" val="2152585456"/>
                    </a:ext>
                  </a:extLst>
                </a:gridCol>
                <a:gridCol w="741872">
                  <a:extLst>
                    <a:ext uri="{9D8B030D-6E8A-4147-A177-3AD203B41FA5}">
                      <a16:colId xmlns:a16="http://schemas.microsoft.com/office/drawing/2014/main" val="1879622486"/>
                    </a:ext>
                  </a:extLst>
                </a:gridCol>
                <a:gridCol w="741871">
                  <a:extLst>
                    <a:ext uri="{9D8B030D-6E8A-4147-A177-3AD203B41FA5}">
                      <a16:colId xmlns:a16="http://schemas.microsoft.com/office/drawing/2014/main" val="2066532279"/>
                    </a:ext>
                  </a:extLst>
                </a:gridCol>
              </a:tblGrid>
              <a:tr h="146852">
                <a:tc>
                  <a:txBody>
                    <a:bodyPr/>
                    <a:lstStyle/>
                    <a:p>
                      <a:r>
                        <a:rPr lang="en-GB" sz="1600" dirty="0"/>
                        <a:t>Ref</a:t>
                      </a:r>
                    </a:p>
                  </a:txBody>
                  <a:tcPr/>
                </a:tc>
                <a:tc>
                  <a:txBody>
                    <a:bodyPr/>
                    <a:lstStyle/>
                    <a:p>
                      <a:r>
                        <a:rPr lang="en-GB" sz="1600" dirty="0"/>
                        <a:t>Account</a:t>
                      </a:r>
                    </a:p>
                  </a:txBody>
                  <a:tcPr/>
                </a:tc>
                <a:tc>
                  <a:txBody>
                    <a:bodyPr/>
                    <a:lstStyle/>
                    <a:p>
                      <a:pPr algn="ctr"/>
                      <a:r>
                        <a:rPr lang="en-GB" sz="1600" dirty="0"/>
                        <a:t>Debit</a:t>
                      </a:r>
                    </a:p>
                  </a:txBody>
                  <a:tcPr/>
                </a:tc>
                <a:tc>
                  <a:txBody>
                    <a:bodyPr/>
                    <a:lstStyle/>
                    <a:p>
                      <a:pPr algn="ctr"/>
                      <a:r>
                        <a:rPr lang="en-GB" sz="1600" dirty="0"/>
                        <a:t>Credit</a:t>
                      </a:r>
                    </a:p>
                  </a:txBody>
                  <a:tcPr/>
                </a:tc>
                <a:extLst>
                  <a:ext uri="{0D108BD9-81ED-4DB2-BD59-A6C34878D82A}">
                    <a16:rowId xmlns:a16="http://schemas.microsoft.com/office/drawing/2014/main" val="3323833320"/>
                  </a:ext>
                </a:extLst>
              </a:tr>
              <a:tr h="146852">
                <a:tc>
                  <a:txBody>
                    <a:bodyPr/>
                    <a:lstStyle/>
                    <a:p>
                      <a:r>
                        <a:rPr lang="en-GB" sz="1400" dirty="0"/>
                        <a:t>JNL 1</a:t>
                      </a:r>
                    </a:p>
                  </a:txBody>
                  <a:tcPr/>
                </a:tc>
                <a:tc>
                  <a:txBody>
                    <a:bodyPr/>
                    <a:lstStyle/>
                    <a:p>
                      <a:r>
                        <a:rPr lang="en-GB" sz="1400" dirty="0"/>
                        <a:t>Suspense</a:t>
                      </a:r>
                    </a:p>
                  </a:txBody>
                  <a:tcPr/>
                </a:tc>
                <a:tc>
                  <a:txBody>
                    <a:bodyPr/>
                    <a:lstStyle/>
                    <a:p>
                      <a:pPr algn="ctr"/>
                      <a:r>
                        <a:rPr lang="en-GB" sz="1400" dirty="0"/>
                        <a:t>10,000</a:t>
                      </a:r>
                    </a:p>
                  </a:txBody>
                  <a:tcPr/>
                </a:tc>
                <a:tc>
                  <a:txBody>
                    <a:bodyPr/>
                    <a:lstStyle/>
                    <a:p>
                      <a:pPr algn="ctr"/>
                      <a:endParaRPr lang="en-GB" sz="1400" dirty="0"/>
                    </a:p>
                  </a:txBody>
                  <a:tcPr/>
                </a:tc>
                <a:extLst>
                  <a:ext uri="{0D108BD9-81ED-4DB2-BD59-A6C34878D82A}">
                    <a16:rowId xmlns:a16="http://schemas.microsoft.com/office/drawing/2014/main" val="1221178500"/>
                  </a:ext>
                </a:extLst>
              </a:tr>
              <a:tr h="146852">
                <a:tc>
                  <a:txBody>
                    <a:bodyPr/>
                    <a:lstStyle/>
                    <a:p>
                      <a:r>
                        <a:rPr lang="en-GB" sz="1400" dirty="0"/>
                        <a:t>JNL 1</a:t>
                      </a:r>
                    </a:p>
                  </a:txBody>
                  <a:tcPr/>
                </a:tc>
                <a:tc>
                  <a:txBody>
                    <a:bodyPr/>
                    <a:lstStyle/>
                    <a:p>
                      <a:r>
                        <a:rPr lang="en-GB" sz="1400" dirty="0"/>
                        <a:t>Sales</a:t>
                      </a:r>
                    </a:p>
                  </a:txBody>
                  <a:tcPr/>
                </a:tc>
                <a:tc>
                  <a:txBody>
                    <a:bodyPr/>
                    <a:lstStyle/>
                    <a:p>
                      <a:pPr algn="ctr"/>
                      <a:endParaRPr lang="en-GB" sz="1400" dirty="0"/>
                    </a:p>
                  </a:txBody>
                  <a:tcPr/>
                </a:tc>
                <a:tc>
                  <a:txBody>
                    <a:bodyPr/>
                    <a:lstStyle/>
                    <a:p>
                      <a:pPr algn="ctr"/>
                      <a:r>
                        <a:rPr lang="en-GB" sz="1400" dirty="0"/>
                        <a:t>10,000</a:t>
                      </a:r>
                    </a:p>
                  </a:txBody>
                  <a:tcPr/>
                </a:tc>
                <a:extLst>
                  <a:ext uri="{0D108BD9-81ED-4DB2-BD59-A6C34878D82A}">
                    <a16:rowId xmlns:a16="http://schemas.microsoft.com/office/drawing/2014/main" val="1443745487"/>
                  </a:ext>
                </a:extLst>
              </a:tr>
              <a:tr h="146852">
                <a:tc>
                  <a:txBody>
                    <a:bodyPr/>
                    <a:lstStyle/>
                    <a:p>
                      <a:r>
                        <a:rPr lang="en-GB" sz="1400" b="1" dirty="0">
                          <a:solidFill>
                            <a:srgbClr val="FF0000"/>
                          </a:solidFill>
                        </a:rPr>
                        <a:t>JNL 2</a:t>
                      </a:r>
                    </a:p>
                  </a:txBody>
                  <a:tcPr/>
                </a:tc>
                <a:tc>
                  <a:txBody>
                    <a:bodyPr/>
                    <a:lstStyle/>
                    <a:p>
                      <a:r>
                        <a:rPr lang="en-GB" sz="1400" b="1" dirty="0">
                          <a:solidFill>
                            <a:srgbClr val="FF0000"/>
                          </a:solidFill>
                        </a:rPr>
                        <a:t>Suspense</a:t>
                      </a:r>
                    </a:p>
                  </a:txBody>
                  <a:tcPr/>
                </a:tc>
                <a:tc>
                  <a:txBody>
                    <a:bodyPr/>
                    <a:lstStyle/>
                    <a:p>
                      <a:pPr algn="ctr"/>
                      <a:r>
                        <a:rPr lang="en-GB" sz="1400" b="1" dirty="0">
                          <a:solidFill>
                            <a:srgbClr val="FF0000"/>
                          </a:solidFill>
                        </a:rPr>
                        <a:t>100</a:t>
                      </a:r>
                    </a:p>
                  </a:txBody>
                  <a:tcPr/>
                </a:tc>
                <a:tc>
                  <a:txBody>
                    <a:bodyPr/>
                    <a:lstStyle/>
                    <a:p>
                      <a:pPr algn="ctr"/>
                      <a:endParaRPr lang="en-GB" sz="1400" b="1" dirty="0">
                        <a:solidFill>
                          <a:srgbClr val="FF0000"/>
                        </a:solidFill>
                      </a:endParaRPr>
                    </a:p>
                  </a:txBody>
                  <a:tcPr/>
                </a:tc>
                <a:extLst>
                  <a:ext uri="{0D108BD9-81ED-4DB2-BD59-A6C34878D82A}">
                    <a16:rowId xmlns:a16="http://schemas.microsoft.com/office/drawing/2014/main" val="2033502414"/>
                  </a:ext>
                </a:extLst>
              </a:tr>
              <a:tr h="120700">
                <a:tc>
                  <a:txBody>
                    <a:bodyPr/>
                    <a:lstStyle/>
                    <a:p>
                      <a:r>
                        <a:rPr lang="en-GB" sz="1400" b="1" dirty="0">
                          <a:solidFill>
                            <a:srgbClr val="FF0000"/>
                          </a:solidFill>
                        </a:rPr>
                        <a:t>JNL 2</a:t>
                      </a:r>
                    </a:p>
                  </a:txBody>
                  <a:tcPr/>
                </a:tc>
                <a:tc>
                  <a:txBody>
                    <a:bodyPr/>
                    <a:lstStyle/>
                    <a:p>
                      <a:r>
                        <a:rPr lang="en-GB" sz="1400" b="1" dirty="0">
                          <a:solidFill>
                            <a:srgbClr val="FF0000"/>
                          </a:solidFill>
                        </a:rPr>
                        <a:t>Purchase Returns</a:t>
                      </a:r>
                    </a:p>
                  </a:txBody>
                  <a:tcPr/>
                </a:tc>
                <a:tc>
                  <a:txBody>
                    <a:bodyPr/>
                    <a:lstStyle/>
                    <a:p>
                      <a:pPr algn="ctr"/>
                      <a:endParaRPr lang="en-GB" sz="1400" b="1" dirty="0">
                        <a:solidFill>
                          <a:srgbClr val="FF0000"/>
                        </a:solidFill>
                      </a:endParaRPr>
                    </a:p>
                  </a:txBody>
                  <a:tcPr/>
                </a:tc>
                <a:tc>
                  <a:txBody>
                    <a:bodyPr/>
                    <a:lstStyle/>
                    <a:p>
                      <a:pPr algn="ctr"/>
                      <a:r>
                        <a:rPr lang="en-GB" sz="1400" b="1" dirty="0">
                          <a:solidFill>
                            <a:srgbClr val="FF0000"/>
                          </a:solidFill>
                        </a:rPr>
                        <a:t>100</a:t>
                      </a:r>
                    </a:p>
                  </a:txBody>
                  <a:tcPr/>
                </a:tc>
                <a:extLst>
                  <a:ext uri="{0D108BD9-81ED-4DB2-BD59-A6C34878D82A}">
                    <a16:rowId xmlns:a16="http://schemas.microsoft.com/office/drawing/2014/main" val="2007988712"/>
                  </a:ext>
                </a:extLst>
              </a:tr>
              <a:tr h="120700">
                <a:tc>
                  <a:txBody>
                    <a:bodyPr/>
                    <a:lstStyle/>
                    <a:p>
                      <a:r>
                        <a:rPr lang="en-GB" sz="1400" dirty="0"/>
                        <a:t>JNL 3</a:t>
                      </a:r>
                    </a:p>
                  </a:txBody>
                  <a:tcPr/>
                </a:tc>
                <a:tc>
                  <a:txBody>
                    <a:bodyPr/>
                    <a:lstStyle/>
                    <a:p>
                      <a:r>
                        <a:rPr lang="en-GB" sz="1400" dirty="0"/>
                        <a:t>Suspense</a:t>
                      </a:r>
                    </a:p>
                  </a:txBody>
                  <a:tcPr/>
                </a:tc>
                <a:tc>
                  <a:txBody>
                    <a:bodyPr/>
                    <a:lstStyle/>
                    <a:p>
                      <a:pPr algn="ctr"/>
                      <a:r>
                        <a:rPr lang="en-GB" sz="1400" dirty="0"/>
                        <a:t>400</a:t>
                      </a:r>
                    </a:p>
                  </a:txBody>
                  <a:tcPr/>
                </a:tc>
                <a:tc>
                  <a:txBody>
                    <a:bodyPr/>
                    <a:lstStyle/>
                    <a:p>
                      <a:pPr algn="ctr"/>
                      <a:endParaRPr lang="en-GB" sz="1400" dirty="0"/>
                    </a:p>
                  </a:txBody>
                  <a:tcPr/>
                </a:tc>
                <a:extLst>
                  <a:ext uri="{0D108BD9-81ED-4DB2-BD59-A6C34878D82A}">
                    <a16:rowId xmlns:a16="http://schemas.microsoft.com/office/drawing/2014/main" val="3530067526"/>
                  </a:ext>
                </a:extLst>
              </a:tr>
              <a:tr h="146852">
                <a:tc>
                  <a:txBody>
                    <a:bodyPr/>
                    <a:lstStyle/>
                    <a:p>
                      <a:r>
                        <a:rPr lang="en-GB" sz="1400" dirty="0"/>
                        <a:t>JNL 3</a:t>
                      </a:r>
                    </a:p>
                  </a:txBody>
                  <a:tcPr/>
                </a:tc>
                <a:tc>
                  <a:txBody>
                    <a:bodyPr/>
                    <a:lstStyle/>
                    <a:p>
                      <a:r>
                        <a:rPr lang="en-GB" sz="1400" dirty="0"/>
                        <a:t>Bank</a:t>
                      </a:r>
                    </a:p>
                  </a:txBody>
                  <a:tcPr/>
                </a:tc>
                <a:tc>
                  <a:txBody>
                    <a:bodyPr/>
                    <a:lstStyle/>
                    <a:p>
                      <a:pPr algn="ctr"/>
                      <a:endParaRPr lang="en-GB" sz="1400"/>
                    </a:p>
                  </a:txBody>
                  <a:tcPr/>
                </a:tc>
                <a:tc>
                  <a:txBody>
                    <a:bodyPr/>
                    <a:lstStyle/>
                    <a:p>
                      <a:pPr algn="ctr"/>
                      <a:r>
                        <a:rPr lang="en-GB" sz="1400" dirty="0"/>
                        <a:t>400</a:t>
                      </a:r>
                    </a:p>
                  </a:txBody>
                  <a:tcPr/>
                </a:tc>
                <a:extLst>
                  <a:ext uri="{0D108BD9-81ED-4DB2-BD59-A6C34878D82A}">
                    <a16:rowId xmlns:a16="http://schemas.microsoft.com/office/drawing/2014/main" val="4190414365"/>
                  </a:ext>
                </a:extLst>
              </a:tr>
            </a:tbl>
          </a:graphicData>
        </a:graphic>
      </p:graphicFrame>
      <p:graphicFrame>
        <p:nvGraphicFramePr>
          <p:cNvPr id="3" name="Table 2">
            <a:extLst>
              <a:ext uri="{FF2B5EF4-FFF2-40B4-BE49-F238E27FC236}">
                <a16:creationId xmlns:a16="http://schemas.microsoft.com/office/drawing/2014/main" id="{968CD36B-9BBA-CFF9-CF74-5F099663193D}"/>
              </a:ext>
            </a:extLst>
          </p:cNvPr>
          <p:cNvGraphicFramePr>
            <a:graphicFrameLocks noGrp="1"/>
          </p:cNvGraphicFramePr>
          <p:nvPr>
            <p:extLst>
              <p:ext uri="{D42A27DB-BD31-4B8C-83A1-F6EECF244321}">
                <p14:modId xmlns:p14="http://schemas.microsoft.com/office/powerpoint/2010/main" val="2710930140"/>
              </p:ext>
            </p:extLst>
          </p:nvPr>
        </p:nvGraphicFramePr>
        <p:xfrm>
          <a:off x="7507857" y="3424687"/>
          <a:ext cx="3704565" cy="1326453"/>
        </p:xfrm>
        <a:graphic>
          <a:graphicData uri="http://schemas.openxmlformats.org/drawingml/2006/table">
            <a:tbl>
              <a:tblPr firstRow="1" bandRow="1">
                <a:tableStyleId>{93296810-A885-4BE3-A3E7-6D5BEEA58F35}</a:tableStyleId>
              </a:tblPr>
              <a:tblGrid>
                <a:gridCol w="879208">
                  <a:extLst>
                    <a:ext uri="{9D8B030D-6E8A-4147-A177-3AD203B41FA5}">
                      <a16:colId xmlns:a16="http://schemas.microsoft.com/office/drawing/2014/main" val="4171347047"/>
                    </a:ext>
                  </a:extLst>
                </a:gridCol>
                <a:gridCol w="920837">
                  <a:extLst>
                    <a:ext uri="{9D8B030D-6E8A-4147-A177-3AD203B41FA5}">
                      <a16:colId xmlns:a16="http://schemas.microsoft.com/office/drawing/2014/main" val="89758427"/>
                    </a:ext>
                  </a:extLst>
                </a:gridCol>
                <a:gridCol w="984636">
                  <a:extLst>
                    <a:ext uri="{9D8B030D-6E8A-4147-A177-3AD203B41FA5}">
                      <a16:colId xmlns:a16="http://schemas.microsoft.com/office/drawing/2014/main" val="975201137"/>
                    </a:ext>
                  </a:extLst>
                </a:gridCol>
                <a:gridCol w="919884">
                  <a:extLst>
                    <a:ext uri="{9D8B030D-6E8A-4147-A177-3AD203B41FA5}">
                      <a16:colId xmlns:a16="http://schemas.microsoft.com/office/drawing/2014/main" val="1088621512"/>
                    </a:ext>
                  </a:extLst>
                </a:gridCol>
              </a:tblGrid>
              <a:tr h="0">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t>Suspense Account</a:t>
                      </a:r>
                      <a:endParaRPr lang="en-GB" sz="1400" b="1" dirty="0">
                        <a:latin typeface="+mn-lt"/>
                      </a:endParaRPr>
                    </a:p>
                  </a:txBody>
                  <a:tcPr/>
                </a:tc>
                <a:tc hMerge="1">
                  <a:txBody>
                    <a:bodyPr/>
                    <a:lstStyle/>
                    <a:p>
                      <a:endParaRPr/>
                    </a:p>
                  </a:txBody>
                  <a:tcPr/>
                </a:tc>
                <a:tc hMerge="1">
                  <a:txBody>
                    <a:bodyPr/>
                    <a:lstStyle/>
                    <a:p>
                      <a:pPr algn="ctr"/>
                      <a:endParaRPr lang="en-GB" sz="1400" b="1" dirty="0">
                        <a:latin typeface="+mn-lt"/>
                      </a:endParaRPr>
                    </a:p>
                  </a:txBody>
                  <a:tcPr/>
                </a:tc>
                <a:tc hMerge="1">
                  <a:txBody>
                    <a:bodyPr/>
                    <a:lstStyle/>
                    <a:p>
                      <a:pPr algn="ctr"/>
                      <a:endParaRPr lang="en-GB" sz="1400" b="1" dirty="0">
                        <a:latin typeface="+mn-lt"/>
                      </a:endParaRPr>
                    </a:p>
                  </a:txBody>
                  <a:tcPr/>
                </a:tc>
                <a:extLst>
                  <a:ext uri="{0D108BD9-81ED-4DB2-BD59-A6C34878D82A}">
                    <a16:rowId xmlns:a16="http://schemas.microsoft.com/office/drawing/2014/main" val="479560661"/>
                  </a:ext>
                </a:extLst>
              </a:tr>
              <a:tr h="0">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79650">
                <a:tc>
                  <a:txBody>
                    <a:bodyPr/>
                    <a:lstStyle/>
                    <a:p>
                      <a:pPr algn="just">
                        <a:lnSpc>
                          <a:spcPct val="120000"/>
                        </a:lnSpc>
                        <a:spcAft>
                          <a:spcPts val="600"/>
                        </a:spcAft>
                        <a:buNone/>
                      </a:pPr>
                      <a:r>
                        <a:rPr lang="en-GB" sz="1400" b="0" dirty="0">
                          <a:solidFill>
                            <a:schemeClr val="tx1"/>
                          </a:solidFill>
                          <a:effectLst/>
                        </a:rPr>
                        <a:t>JNL 1</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rPr>
                        <a:t>10,000.00</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rPr>
                        <a:t>Bal b/d</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rPr>
                        <a:t>10,500.00</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59301">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2</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100.00</a:t>
                      </a: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137200"/>
                  </a:ext>
                </a:extLst>
              </a:tr>
              <a:tr h="0">
                <a:tc>
                  <a:txBody>
                    <a:bodyPr/>
                    <a:lstStyle/>
                    <a:p>
                      <a:pPr algn="just">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39653800"/>
                  </a:ext>
                </a:extLst>
              </a:tr>
            </a:tbl>
          </a:graphicData>
        </a:graphic>
      </p:graphicFrame>
    </p:spTree>
    <p:extLst>
      <p:ext uri="{BB962C8B-B14F-4D97-AF65-F5344CB8AC3E}">
        <p14:creationId xmlns:p14="http://schemas.microsoft.com/office/powerpoint/2010/main" val="622451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44EBFB-B316-608D-8610-63A9076821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1782E6-1BA7-79ED-B59C-8A1B40D6BF63}"/>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graphicFrame>
        <p:nvGraphicFramePr>
          <p:cNvPr id="5" name="Table 4">
            <a:extLst>
              <a:ext uri="{FF2B5EF4-FFF2-40B4-BE49-F238E27FC236}">
                <a16:creationId xmlns:a16="http://schemas.microsoft.com/office/drawing/2014/main" id="{633FDB13-C439-E8B5-2D13-A4D6E22DAF91}"/>
              </a:ext>
            </a:extLst>
          </p:cNvPr>
          <p:cNvGraphicFramePr>
            <a:graphicFrameLocks noGrp="1"/>
          </p:cNvGraphicFramePr>
          <p:nvPr>
            <p:extLst>
              <p:ext uri="{D42A27DB-BD31-4B8C-83A1-F6EECF244321}">
                <p14:modId xmlns:p14="http://schemas.microsoft.com/office/powerpoint/2010/main" val="419388392"/>
              </p:ext>
            </p:extLst>
          </p:nvPr>
        </p:nvGraphicFramePr>
        <p:xfrm>
          <a:off x="979576" y="980416"/>
          <a:ext cx="6223480" cy="5658051"/>
        </p:xfrm>
        <a:graphic>
          <a:graphicData uri="http://schemas.openxmlformats.org/drawingml/2006/table">
            <a:tbl>
              <a:tblPr firstRow="1" bandRow="1">
                <a:tableStyleId>{5C22544A-7EE6-4342-B048-85BDC9FD1C3A}</a:tableStyleId>
              </a:tblPr>
              <a:tblGrid>
                <a:gridCol w="1737744">
                  <a:extLst>
                    <a:ext uri="{9D8B030D-6E8A-4147-A177-3AD203B41FA5}">
                      <a16:colId xmlns:a16="http://schemas.microsoft.com/office/drawing/2014/main" val="861548848"/>
                    </a:ext>
                  </a:extLst>
                </a:gridCol>
                <a:gridCol w="1690777">
                  <a:extLst>
                    <a:ext uri="{9D8B030D-6E8A-4147-A177-3AD203B41FA5}">
                      <a16:colId xmlns:a16="http://schemas.microsoft.com/office/drawing/2014/main" val="3681209482"/>
                    </a:ext>
                  </a:extLst>
                </a:gridCol>
                <a:gridCol w="1362973">
                  <a:extLst>
                    <a:ext uri="{9D8B030D-6E8A-4147-A177-3AD203B41FA5}">
                      <a16:colId xmlns:a16="http://schemas.microsoft.com/office/drawing/2014/main" val="1326435225"/>
                    </a:ext>
                  </a:extLst>
                </a:gridCol>
                <a:gridCol w="1431986">
                  <a:extLst>
                    <a:ext uri="{9D8B030D-6E8A-4147-A177-3AD203B41FA5}">
                      <a16:colId xmlns:a16="http://schemas.microsoft.com/office/drawing/2014/main" val="4019477266"/>
                    </a:ext>
                  </a:extLst>
                </a:gridCol>
              </a:tblGrid>
              <a:tr h="236065">
                <a:tc>
                  <a:txBody>
                    <a:bodyPr/>
                    <a:lstStyle/>
                    <a:p>
                      <a:r>
                        <a:rPr lang="en-GB" sz="1600" b="1" dirty="0">
                          <a:latin typeface="+mn-lt"/>
                        </a:rPr>
                        <a:t>Account</a:t>
                      </a:r>
                    </a:p>
                  </a:txBody>
                  <a:tcPr/>
                </a:tc>
                <a:tc>
                  <a:txBody>
                    <a:bodyPr/>
                    <a:lstStyle/>
                    <a:p>
                      <a:pPr algn="ctr"/>
                      <a:r>
                        <a:rPr lang="en-GB" sz="1600" b="1" dirty="0">
                          <a:latin typeface="+mn-lt"/>
                        </a:rPr>
                        <a:t>Extracted Balance</a:t>
                      </a:r>
                    </a:p>
                  </a:txBody>
                  <a:tcPr/>
                </a:tc>
                <a:tc gridSpan="2">
                  <a:txBody>
                    <a:bodyPr/>
                    <a:lstStyle/>
                    <a:p>
                      <a:pPr algn="ctr"/>
                      <a:r>
                        <a:rPr lang="en-GB" sz="1600" b="1" dirty="0">
                          <a:latin typeface="+mn-lt"/>
                        </a:rPr>
                        <a:t>Updated Balance</a:t>
                      </a:r>
                    </a:p>
                  </a:txBody>
                  <a:tcPr/>
                </a:tc>
                <a:tc hMerge="1">
                  <a:txBody>
                    <a:bodyPr/>
                    <a:lstStyle/>
                    <a:p>
                      <a:endParaRPr dirty="0"/>
                    </a:p>
                  </a:txBody>
                  <a:tcPr/>
                </a:tc>
                <a:extLst>
                  <a:ext uri="{0D108BD9-81ED-4DB2-BD59-A6C34878D82A}">
                    <a16:rowId xmlns:a16="http://schemas.microsoft.com/office/drawing/2014/main" val="3912412793"/>
                  </a:ext>
                </a:extLst>
              </a:tr>
              <a:tr h="236065">
                <a:tc>
                  <a:txBody>
                    <a:bodyPr/>
                    <a:lstStyle/>
                    <a:p>
                      <a:r>
                        <a:rPr lang="en-GB" sz="1400" b="1" dirty="0">
                          <a:latin typeface="+mn-lt"/>
                        </a:rPr>
                        <a:t>Details</a:t>
                      </a:r>
                    </a:p>
                  </a:txBody>
                  <a:tcPr/>
                </a:tc>
                <a:tc>
                  <a:txBody>
                    <a:bodyPr/>
                    <a:lstStyle/>
                    <a:p>
                      <a:pPr algn="ctr"/>
                      <a:endParaRPr lang="en-GB" sz="1400" b="1" dirty="0">
                        <a:latin typeface="+mn-lt"/>
                      </a:endParaRPr>
                    </a:p>
                  </a:txBody>
                  <a:tcPr/>
                </a:tc>
                <a:tc>
                  <a:txBody>
                    <a:bodyPr/>
                    <a:lstStyle/>
                    <a:p>
                      <a:pPr algn="ctr"/>
                      <a:r>
                        <a:rPr lang="en-GB" sz="1400" b="1" dirty="0">
                          <a:latin typeface="+mn-lt"/>
                        </a:rPr>
                        <a:t>Debit</a:t>
                      </a:r>
                    </a:p>
                  </a:txBody>
                  <a:tcPr/>
                </a:tc>
                <a:tc>
                  <a:txBody>
                    <a:bodyPr/>
                    <a:lstStyle/>
                    <a:p>
                      <a:pPr algn="ctr"/>
                      <a:r>
                        <a:rPr lang="en-GB" sz="1400" b="1" dirty="0">
                          <a:latin typeface="+mn-lt"/>
                        </a:rPr>
                        <a:t>Credit</a:t>
                      </a:r>
                    </a:p>
                  </a:txBody>
                  <a:tcPr/>
                </a:tc>
                <a:extLst>
                  <a:ext uri="{0D108BD9-81ED-4DB2-BD59-A6C34878D82A}">
                    <a16:rowId xmlns:a16="http://schemas.microsoft.com/office/drawing/2014/main" val="4123479475"/>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Equipment</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31,699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31,699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0952870"/>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Fixtures and Fittings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4,185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8,752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46916761"/>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Inventory</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11,000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1760407"/>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Bank (Overdrawn)</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1,290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1,690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7694054"/>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Petty cash</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450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800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23302985"/>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RLCA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71,835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71,835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439075"/>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PLCA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33,474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33,474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9072286"/>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VAT liability</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5,664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5,664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2790069"/>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Capital</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65,000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65,000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40760517"/>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Sales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398,774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0" dirty="0">
                          <a:solidFill>
                            <a:schemeClr val="tx1"/>
                          </a:solidFill>
                          <a:effectLst/>
                          <a:latin typeface="+mn-lt"/>
                          <a:ea typeface="Times New Roman" panose="02020603050405020304" pitchFamily="18" charset="0"/>
                          <a:cs typeface="Arial" panose="020B0604020202020204" pitchFamily="34" charset="0"/>
                        </a:rPr>
                        <a:t>408,774</a:t>
                      </a:r>
                      <a:endParaRPr lang="en-GB" sz="12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51892854"/>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Purchases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271,922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288,008</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0" dirty="0">
                          <a:solidFill>
                            <a:schemeClr val="tx1"/>
                          </a:solidFill>
                          <a:effectLst/>
                          <a:latin typeface="+mn-lt"/>
                          <a:ea typeface="Times New Roman" panose="02020603050405020304" pitchFamily="18" charset="0"/>
                          <a:cs typeface="Arial" panose="020B0604020202020204" pitchFamily="34" charset="0"/>
                        </a:rPr>
                        <a:t> </a:t>
                      </a:r>
                      <a:endParaRPr lang="en-GB" sz="12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58677439"/>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Purchase returns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1,955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0" dirty="0">
                          <a:solidFill>
                            <a:schemeClr val="tx1"/>
                          </a:solidFill>
                          <a:effectLst/>
                          <a:latin typeface="+mn-lt"/>
                          <a:ea typeface="Times New Roman" panose="02020603050405020304" pitchFamily="18" charset="0"/>
                          <a:cs typeface="Arial" panose="020B0604020202020204" pitchFamily="34" charset="0"/>
                        </a:rPr>
                        <a:t>2,055</a:t>
                      </a:r>
                      <a:endParaRPr lang="en-GB" sz="12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5328860"/>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Wages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69,690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69,690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57422630"/>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Motor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4,664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5,665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67211"/>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Office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7,144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7,144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50767414"/>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Rent and rates</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7,935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7,935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3924927"/>
                  </a:ext>
                </a:extLst>
              </a:tr>
              <a:tr h="185901">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Heat and light</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3,199</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0073007"/>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Telephone</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9,225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9,225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8321078"/>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Misc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1,705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1,705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00204871"/>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Suspense</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10,500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93848910"/>
                  </a:ext>
                </a:extLst>
              </a:tr>
              <a:tr h="185065">
                <a:tc>
                  <a:txBody>
                    <a:bodyPr/>
                    <a:lstStyle/>
                    <a:p>
                      <a:pPr algn="just">
                        <a:lnSpc>
                          <a:spcPct val="120000"/>
                        </a:lnSpc>
                        <a:spcAft>
                          <a:spcPts val="600"/>
                        </a:spcAft>
                        <a:buNone/>
                      </a:pPr>
                      <a:r>
                        <a:rPr lang="en-GB" sz="1400" b="1">
                          <a:solidFill>
                            <a:srgbClr val="000000"/>
                          </a:solidFill>
                          <a:effectLst/>
                          <a:latin typeface="+mn-lt"/>
                          <a:ea typeface="Times New Roman" panose="02020603050405020304" pitchFamily="18" charset="0"/>
                          <a:cs typeface="Arial" panose="020B0604020202020204" pitchFamily="34" charset="0"/>
                        </a:rPr>
                        <a:t>TOTAL</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00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2149380"/>
                  </a:ext>
                </a:extLst>
              </a:tr>
            </a:tbl>
          </a:graphicData>
        </a:graphic>
      </p:graphicFrame>
      <p:graphicFrame>
        <p:nvGraphicFramePr>
          <p:cNvPr id="7" name="Table 6">
            <a:extLst>
              <a:ext uri="{FF2B5EF4-FFF2-40B4-BE49-F238E27FC236}">
                <a16:creationId xmlns:a16="http://schemas.microsoft.com/office/drawing/2014/main" id="{3E124260-9B1E-6C8F-EAC7-C37A123C0863}"/>
              </a:ext>
            </a:extLst>
          </p:cNvPr>
          <p:cNvGraphicFramePr>
            <a:graphicFrameLocks noGrp="1"/>
          </p:cNvGraphicFramePr>
          <p:nvPr>
            <p:extLst>
              <p:ext uri="{D42A27DB-BD31-4B8C-83A1-F6EECF244321}">
                <p14:modId xmlns:p14="http://schemas.microsoft.com/office/powerpoint/2010/main" val="2138170741"/>
              </p:ext>
            </p:extLst>
          </p:nvPr>
        </p:nvGraphicFramePr>
        <p:xfrm>
          <a:off x="7507857" y="980416"/>
          <a:ext cx="3704567" cy="2164080"/>
        </p:xfrm>
        <a:graphic>
          <a:graphicData uri="http://schemas.openxmlformats.org/drawingml/2006/table">
            <a:tbl>
              <a:tblPr firstRow="1" bandRow="1">
                <a:tableStyleId>{21E4AEA4-8DFA-4A89-87EB-49C32662AFE0}</a:tableStyleId>
              </a:tblPr>
              <a:tblGrid>
                <a:gridCol w="668069">
                  <a:extLst>
                    <a:ext uri="{9D8B030D-6E8A-4147-A177-3AD203B41FA5}">
                      <a16:colId xmlns:a16="http://schemas.microsoft.com/office/drawing/2014/main" val="2352128972"/>
                    </a:ext>
                  </a:extLst>
                </a:gridCol>
                <a:gridCol w="1552755">
                  <a:extLst>
                    <a:ext uri="{9D8B030D-6E8A-4147-A177-3AD203B41FA5}">
                      <a16:colId xmlns:a16="http://schemas.microsoft.com/office/drawing/2014/main" val="2152585456"/>
                    </a:ext>
                  </a:extLst>
                </a:gridCol>
                <a:gridCol w="741872">
                  <a:extLst>
                    <a:ext uri="{9D8B030D-6E8A-4147-A177-3AD203B41FA5}">
                      <a16:colId xmlns:a16="http://schemas.microsoft.com/office/drawing/2014/main" val="1879622486"/>
                    </a:ext>
                  </a:extLst>
                </a:gridCol>
                <a:gridCol w="741871">
                  <a:extLst>
                    <a:ext uri="{9D8B030D-6E8A-4147-A177-3AD203B41FA5}">
                      <a16:colId xmlns:a16="http://schemas.microsoft.com/office/drawing/2014/main" val="2066532279"/>
                    </a:ext>
                  </a:extLst>
                </a:gridCol>
              </a:tblGrid>
              <a:tr h="146852">
                <a:tc>
                  <a:txBody>
                    <a:bodyPr/>
                    <a:lstStyle/>
                    <a:p>
                      <a:r>
                        <a:rPr lang="en-GB" sz="1600" dirty="0"/>
                        <a:t>Ref</a:t>
                      </a:r>
                    </a:p>
                  </a:txBody>
                  <a:tcPr/>
                </a:tc>
                <a:tc>
                  <a:txBody>
                    <a:bodyPr/>
                    <a:lstStyle/>
                    <a:p>
                      <a:r>
                        <a:rPr lang="en-GB" sz="1600" dirty="0"/>
                        <a:t>Account</a:t>
                      </a:r>
                    </a:p>
                  </a:txBody>
                  <a:tcPr/>
                </a:tc>
                <a:tc>
                  <a:txBody>
                    <a:bodyPr/>
                    <a:lstStyle/>
                    <a:p>
                      <a:pPr algn="ctr"/>
                      <a:r>
                        <a:rPr lang="en-GB" sz="1600" dirty="0"/>
                        <a:t>Debit</a:t>
                      </a:r>
                    </a:p>
                  </a:txBody>
                  <a:tcPr/>
                </a:tc>
                <a:tc>
                  <a:txBody>
                    <a:bodyPr/>
                    <a:lstStyle/>
                    <a:p>
                      <a:pPr algn="ctr"/>
                      <a:r>
                        <a:rPr lang="en-GB" sz="1600" dirty="0"/>
                        <a:t>Credit</a:t>
                      </a:r>
                    </a:p>
                  </a:txBody>
                  <a:tcPr/>
                </a:tc>
                <a:extLst>
                  <a:ext uri="{0D108BD9-81ED-4DB2-BD59-A6C34878D82A}">
                    <a16:rowId xmlns:a16="http://schemas.microsoft.com/office/drawing/2014/main" val="3323833320"/>
                  </a:ext>
                </a:extLst>
              </a:tr>
              <a:tr h="146852">
                <a:tc>
                  <a:txBody>
                    <a:bodyPr/>
                    <a:lstStyle/>
                    <a:p>
                      <a:r>
                        <a:rPr lang="en-GB" sz="1400" dirty="0"/>
                        <a:t>JNL 1</a:t>
                      </a:r>
                    </a:p>
                  </a:txBody>
                  <a:tcPr/>
                </a:tc>
                <a:tc>
                  <a:txBody>
                    <a:bodyPr/>
                    <a:lstStyle/>
                    <a:p>
                      <a:r>
                        <a:rPr lang="en-GB" sz="1400" dirty="0"/>
                        <a:t>Suspense</a:t>
                      </a:r>
                    </a:p>
                  </a:txBody>
                  <a:tcPr/>
                </a:tc>
                <a:tc>
                  <a:txBody>
                    <a:bodyPr/>
                    <a:lstStyle/>
                    <a:p>
                      <a:pPr algn="ctr"/>
                      <a:r>
                        <a:rPr lang="en-GB" sz="1400" dirty="0"/>
                        <a:t>10,000</a:t>
                      </a:r>
                    </a:p>
                  </a:txBody>
                  <a:tcPr/>
                </a:tc>
                <a:tc>
                  <a:txBody>
                    <a:bodyPr/>
                    <a:lstStyle/>
                    <a:p>
                      <a:pPr algn="ctr"/>
                      <a:endParaRPr lang="en-GB" sz="1400" dirty="0"/>
                    </a:p>
                  </a:txBody>
                  <a:tcPr/>
                </a:tc>
                <a:extLst>
                  <a:ext uri="{0D108BD9-81ED-4DB2-BD59-A6C34878D82A}">
                    <a16:rowId xmlns:a16="http://schemas.microsoft.com/office/drawing/2014/main" val="1221178500"/>
                  </a:ext>
                </a:extLst>
              </a:tr>
              <a:tr h="146852">
                <a:tc>
                  <a:txBody>
                    <a:bodyPr/>
                    <a:lstStyle/>
                    <a:p>
                      <a:r>
                        <a:rPr lang="en-GB" sz="1400" dirty="0"/>
                        <a:t>JNL 1</a:t>
                      </a:r>
                    </a:p>
                  </a:txBody>
                  <a:tcPr/>
                </a:tc>
                <a:tc>
                  <a:txBody>
                    <a:bodyPr/>
                    <a:lstStyle/>
                    <a:p>
                      <a:r>
                        <a:rPr lang="en-GB" sz="1400" dirty="0"/>
                        <a:t>Sales</a:t>
                      </a:r>
                    </a:p>
                  </a:txBody>
                  <a:tcPr/>
                </a:tc>
                <a:tc>
                  <a:txBody>
                    <a:bodyPr/>
                    <a:lstStyle/>
                    <a:p>
                      <a:pPr algn="ctr"/>
                      <a:endParaRPr lang="en-GB" sz="1400" dirty="0"/>
                    </a:p>
                  </a:txBody>
                  <a:tcPr/>
                </a:tc>
                <a:tc>
                  <a:txBody>
                    <a:bodyPr/>
                    <a:lstStyle/>
                    <a:p>
                      <a:pPr algn="ctr"/>
                      <a:r>
                        <a:rPr lang="en-GB" sz="1400" dirty="0"/>
                        <a:t>10,000</a:t>
                      </a:r>
                    </a:p>
                  </a:txBody>
                  <a:tcPr/>
                </a:tc>
                <a:extLst>
                  <a:ext uri="{0D108BD9-81ED-4DB2-BD59-A6C34878D82A}">
                    <a16:rowId xmlns:a16="http://schemas.microsoft.com/office/drawing/2014/main" val="1443745487"/>
                  </a:ext>
                </a:extLst>
              </a:tr>
              <a:tr h="146852">
                <a:tc>
                  <a:txBody>
                    <a:bodyPr/>
                    <a:lstStyle/>
                    <a:p>
                      <a:r>
                        <a:rPr lang="en-GB" sz="1400" dirty="0"/>
                        <a:t>JNL 2</a:t>
                      </a:r>
                    </a:p>
                  </a:txBody>
                  <a:tcPr/>
                </a:tc>
                <a:tc>
                  <a:txBody>
                    <a:bodyPr/>
                    <a:lstStyle/>
                    <a:p>
                      <a:r>
                        <a:rPr lang="en-GB" sz="1400" dirty="0"/>
                        <a:t>Suspense</a:t>
                      </a:r>
                    </a:p>
                  </a:txBody>
                  <a:tcPr/>
                </a:tc>
                <a:tc>
                  <a:txBody>
                    <a:bodyPr/>
                    <a:lstStyle/>
                    <a:p>
                      <a:pPr algn="ctr"/>
                      <a:r>
                        <a:rPr lang="en-GB" sz="1400" dirty="0"/>
                        <a:t>100</a:t>
                      </a:r>
                    </a:p>
                  </a:txBody>
                  <a:tcPr/>
                </a:tc>
                <a:tc>
                  <a:txBody>
                    <a:bodyPr/>
                    <a:lstStyle/>
                    <a:p>
                      <a:pPr algn="ctr"/>
                      <a:endParaRPr lang="en-GB" sz="1400" dirty="0"/>
                    </a:p>
                  </a:txBody>
                  <a:tcPr/>
                </a:tc>
                <a:extLst>
                  <a:ext uri="{0D108BD9-81ED-4DB2-BD59-A6C34878D82A}">
                    <a16:rowId xmlns:a16="http://schemas.microsoft.com/office/drawing/2014/main" val="2033502414"/>
                  </a:ext>
                </a:extLst>
              </a:tr>
              <a:tr h="120700">
                <a:tc>
                  <a:txBody>
                    <a:bodyPr/>
                    <a:lstStyle/>
                    <a:p>
                      <a:r>
                        <a:rPr lang="en-GB" sz="1400" dirty="0"/>
                        <a:t>JNL 2</a:t>
                      </a:r>
                    </a:p>
                  </a:txBody>
                  <a:tcPr/>
                </a:tc>
                <a:tc>
                  <a:txBody>
                    <a:bodyPr/>
                    <a:lstStyle/>
                    <a:p>
                      <a:r>
                        <a:rPr lang="en-GB" sz="1400" dirty="0"/>
                        <a:t>Purchase Returns</a:t>
                      </a:r>
                    </a:p>
                  </a:txBody>
                  <a:tcPr/>
                </a:tc>
                <a:tc>
                  <a:txBody>
                    <a:bodyPr/>
                    <a:lstStyle/>
                    <a:p>
                      <a:pPr algn="ctr"/>
                      <a:endParaRPr lang="en-GB" sz="1400" dirty="0"/>
                    </a:p>
                  </a:txBody>
                  <a:tcPr/>
                </a:tc>
                <a:tc>
                  <a:txBody>
                    <a:bodyPr/>
                    <a:lstStyle/>
                    <a:p>
                      <a:pPr algn="ctr"/>
                      <a:r>
                        <a:rPr lang="en-GB" sz="1400" dirty="0"/>
                        <a:t>100</a:t>
                      </a:r>
                    </a:p>
                  </a:txBody>
                  <a:tcPr/>
                </a:tc>
                <a:extLst>
                  <a:ext uri="{0D108BD9-81ED-4DB2-BD59-A6C34878D82A}">
                    <a16:rowId xmlns:a16="http://schemas.microsoft.com/office/drawing/2014/main" val="2007988712"/>
                  </a:ext>
                </a:extLst>
              </a:tr>
              <a:tr h="120700">
                <a:tc>
                  <a:txBody>
                    <a:bodyPr/>
                    <a:lstStyle/>
                    <a:p>
                      <a:r>
                        <a:rPr lang="en-GB" sz="1400" b="1" dirty="0">
                          <a:solidFill>
                            <a:srgbClr val="FF0000"/>
                          </a:solidFill>
                        </a:rPr>
                        <a:t>JNL 3</a:t>
                      </a:r>
                    </a:p>
                  </a:txBody>
                  <a:tcPr/>
                </a:tc>
                <a:tc>
                  <a:txBody>
                    <a:bodyPr/>
                    <a:lstStyle/>
                    <a:p>
                      <a:r>
                        <a:rPr lang="en-GB" sz="1400" b="1" dirty="0">
                          <a:solidFill>
                            <a:srgbClr val="FF0000"/>
                          </a:solidFill>
                        </a:rPr>
                        <a:t>Suspense</a:t>
                      </a:r>
                    </a:p>
                  </a:txBody>
                  <a:tcPr/>
                </a:tc>
                <a:tc>
                  <a:txBody>
                    <a:bodyPr/>
                    <a:lstStyle/>
                    <a:p>
                      <a:pPr algn="ctr"/>
                      <a:r>
                        <a:rPr lang="en-GB" sz="1400" b="1" dirty="0">
                          <a:solidFill>
                            <a:srgbClr val="FF0000"/>
                          </a:solidFill>
                        </a:rPr>
                        <a:t>400</a:t>
                      </a:r>
                    </a:p>
                  </a:txBody>
                  <a:tcPr/>
                </a:tc>
                <a:tc>
                  <a:txBody>
                    <a:bodyPr/>
                    <a:lstStyle/>
                    <a:p>
                      <a:pPr algn="ctr"/>
                      <a:endParaRPr lang="en-GB" sz="1400" b="1" dirty="0">
                        <a:solidFill>
                          <a:srgbClr val="FF0000"/>
                        </a:solidFill>
                      </a:endParaRPr>
                    </a:p>
                  </a:txBody>
                  <a:tcPr/>
                </a:tc>
                <a:extLst>
                  <a:ext uri="{0D108BD9-81ED-4DB2-BD59-A6C34878D82A}">
                    <a16:rowId xmlns:a16="http://schemas.microsoft.com/office/drawing/2014/main" val="3530067526"/>
                  </a:ext>
                </a:extLst>
              </a:tr>
              <a:tr h="146852">
                <a:tc>
                  <a:txBody>
                    <a:bodyPr/>
                    <a:lstStyle/>
                    <a:p>
                      <a:r>
                        <a:rPr lang="en-GB" sz="1400" b="1" dirty="0">
                          <a:solidFill>
                            <a:srgbClr val="FF0000"/>
                          </a:solidFill>
                        </a:rPr>
                        <a:t>JNL 3</a:t>
                      </a:r>
                    </a:p>
                  </a:txBody>
                  <a:tcPr/>
                </a:tc>
                <a:tc>
                  <a:txBody>
                    <a:bodyPr/>
                    <a:lstStyle/>
                    <a:p>
                      <a:r>
                        <a:rPr lang="en-GB" sz="1400" b="1" dirty="0">
                          <a:solidFill>
                            <a:srgbClr val="FF0000"/>
                          </a:solidFill>
                        </a:rPr>
                        <a:t>Bank</a:t>
                      </a:r>
                    </a:p>
                  </a:txBody>
                  <a:tcPr/>
                </a:tc>
                <a:tc>
                  <a:txBody>
                    <a:bodyPr/>
                    <a:lstStyle/>
                    <a:p>
                      <a:pPr algn="ctr"/>
                      <a:endParaRPr lang="en-GB" sz="1400" b="1">
                        <a:solidFill>
                          <a:srgbClr val="FF0000"/>
                        </a:solidFill>
                      </a:endParaRPr>
                    </a:p>
                  </a:txBody>
                  <a:tcPr/>
                </a:tc>
                <a:tc>
                  <a:txBody>
                    <a:bodyPr/>
                    <a:lstStyle/>
                    <a:p>
                      <a:pPr algn="ctr"/>
                      <a:r>
                        <a:rPr lang="en-GB" sz="1400" b="1" dirty="0">
                          <a:solidFill>
                            <a:srgbClr val="FF0000"/>
                          </a:solidFill>
                        </a:rPr>
                        <a:t>400</a:t>
                      </a:r>
                    </a:p>
                  </a:txBody>
                  <a:tcPr/>
                </a:tc>
                <a:extLst>
                  <a:ext uri="{0D108BD9-81ED-4DB2-BD59-A6C34878D82A}">
                    <a16:rowId xmlns:a16="http://schemas.microsoft.com/office/drawing/2014/main" val="4190414365"/>
                  </a:ext>
                </a:extLst>
              </a:tr>
            </a:tbl>
          </a:graphicData>
        </a:graphic>
      </p:graphicFrame>
      <p:graphicFrame>
        <p:nvGraphicFramePr>
          <p:cNvPr id="3" name="Table 2">
            <a:extLst>
              <a:ext uri="{FF2B5EF4-FFF2-40B4-BE49-F238E27FC236}">
                <a16:creationId xmlns:a16="http://schemas.microsoft.com/office/drawing/2014/main" id="{1FFBA22D-A5BE-00B0-DB2C-893CF83995CB}"/>
              </a:ext>
            </a:extLst>
          </p:cNvPr>
          <p:cNvGraphicFramePr>
            <a:graphicFrameLocks noGrp="1"/>
          </p:cNvGraphicFramePr>
          <p:nvPr>
            <p:extLst>
              <p:ext uri="{D42A27DB-BD31-4B8C-83A1-F6EECF244321}">
                <p14:modId xmlns:p14="http://schemas.microsoft.com/office/powerpoint/2010/main" val="1376383285"/>
              </p:ext>
            </p:extLst>
          </p:nvPr>
        </p:nvGraphicFramePr>
        <p:xfrm>
          <a:off x="7507857" y="3424687"/>
          <a:ext cx="3704565" cy="1326453"/>
        </p:xfrm>
        <a:graphic>
          <a:graphicData uri="http://schemas.openxmlformats.org/drawingml/2006/table">
            <a:tbl>
              <a:tblPr firstRow="1" bandRow="1">
                <a:tableStyleId>{93296810-A885-4BE3-A3E7-6D5BEEA58F35}</a:tableStyleId>
              </a:tblPr>
              <a:tblGrid>
                <a:gridCol w="879208">
                  <a:extLst>
                    <a:ext uri="{9D8B030D-6E8A-4147-A177-3AD203B41FA5}">
                      <a16:colId xmlns:a16="http://schemas.microsoft.com/office/drawing/2014/main" val="4171347047"/>
                    </a:ext>
                  </a:extLst>
                </a:gridCol>
                <a:gridCol w="920837">
                  <a:extLst>
                    <a:ext uri="{9D8B030D-6E8A-4147-A177-3AD203B41FA5}">
                      <a16:colId xmlns:a16="http://schemas.microsoft.com/office/drawing/2014/main" val="89758427"/>
                    </a:ext>
                  </a:extLst>
                </a:gridCol>
                <a:gridCol w="984636">
                  <a:extLst>
                    <a:ext uri="{9D8B030D-6E8A-4147-A177-3AD203B41FA5}">
                      <a16:colId xmlns:a16="http://schemas.microsoft.com/office/drawing/2014/main" val="975201137"/>
                    </a:ext>
                  </a:extLst>
                </a:gridCol>
                <a:gridCol w="919884">
                  <a:extLst>
                    <a:ext uri="{9D8B030D-6E8A-4147-A177-3AD203B41FA5}">
                      <a16:colId xmlns:a16="http://schemas.microsoft.com/office/drawing/2014/main" val="1088621512"/>
                    </a:ext>
                  </a:extLst>
                </a:gridCol>
              </a:tblGrid>
              <a:tr h="0">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t>Suspense Account</a:t>
                      </a:r>
                      <a:endParaRPr lang="en-GB" sz="1400" b="1" dirty="0">
                        <a:latin typeface="+mn-lt"/>
                      </a:endParaRPr>
                    </a:p>
                  </a:txBody>
                  <a:tcPr/>
                </a:tc>
                <a:tc hMerge="1">
                  <a:txBody>
                    <a:bodyPr/>
                    <a:lstStyle/>
                    <a:p>
                      <a:endParaRPr/>
                    </a:p>
                  </a:txBody>
                  <a:tcPr/>
                </a:tc>
                <a:tc hMerge="1">
                  <a:txBody>
                    <a:bodyPr/>
                    <a:lstStyle/>
                    <a:p>
                      <a:pPr algn="ctr"/>
                      <a:endParaRPr lang="en-GB" sz="1400" b="1" dirty="0">
                        <a:latin typeface="+mn-lt"/>
                      </a:endParaRPr>
                    </a:p>
                  </a:txBody>
                  <a:tcPr/>
                </a:tc>
                <a:tc hMerge="1">
                  <a:txBody>
                    <a:bodyPr/>
                    <a:lstStyle/>
                    <a:p>
                      <a:pPr algn="ctr"/>
                      <a:endParaRPr lang="en-GB" sz="1400" b="1" dirty="0">
                        <a:latin typeface="+mn-lt"/>
                      </a:endParaRPr>
                    </a:p>
                  </a:txBody>
                  <a:tcPr/>
                </a:tc>
                <a:extLst>
                  <a:ext uri="{0D108BD9-81ED-4DB2-BD59-A6C34878D82A}">
                    <a16:rowId xmlns:a16="http://schemas.microsoft.com/office/drawing/2014/main" val="479560661"/>
                  </a:ext>
                </a:extLst>
              </a:tr>
              <a:tr h="0">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79650">
                <a:tc>
                  <a:txBody>
                    <a:bodyPr/>
                    <a:lstStyle/>
                    <a:p>
                      <a:pPr algn="just">
                        <a:lnSpc>
                          <a:spcPct val="120000"/>
                        </a:lnSpc>
                        <a:spcAft>
                          <a:spcPts val="600"/>
                        </a:spcAft>
                        <a:buNone/>
                      </a:pPr>
                      <a:r>
                        <a:rPr lang="en-GB" sz="1400" b="0" dirty="0">
                          <a:solidFill>
                            <a:schemeClr val="tx1"/>
                          </a:solidFill>
                          <a:effectLst/>
                        </a:rPr>
                        <a:t>JNL 1</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rPr>
                        <a:t>10,000.00</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rPr>
                        <a:t>Bal b/d</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rPr>
                        <a:t>10,500.00</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59301">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JNL 2</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100.00</a:t>
                      </a: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137200"/>
                  </a:ext>
                </a:extLst>
              </a:tr>
              <a:tr h="0">
                <a:tc>
                  <a:txBody>
                    <a:bodyPr/>
                    <a:lstStyle/>
                    <a:p>
                      <a:pPr algn="just">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JNL 3</a:t>
                      </a:r>
                    </a:p>
                  </a:txBody>
                  <a:tcPr marL="68580" marR="68580" marT="0" marB="0" anchor="ctr"/>
                </a:tc>
                <a:tc>
                  <a:txBody>
                    <a:bodyPr/>
                    <a:lstStyle/>
                    <a:p>
                      <a:pPr algn="r">
                        <a:lnSpc>
                          <a:spcPct val="120000"/>
                        </a:lnSpc>
                        <a:spcAft>
                          <a:spcPts val="600"/>
                        </a:spcAft>
                        <a:buNone/>
                      </a:pPr>
                      <a:r>
                        <a:rPr lang="en-GB" sz="1400" b="1" dirty="0">
                          <a:solidFill>
                            <a:srgbClr val="FF0000"/>
                          </a:solidFill>
                          <a:effectLst/>
                          <a:latin typeface="+mn-lt"/>
                          <a:ea typeface="Calibri" panose="020F0502020204030204" pitchFamily="34" charset="0"/>
                          <a:cs typeface="Times New Roman" panose="02020603050405020304" pitchFamily="18" charset="0"/>
                        </a:rPr>
                        <a:t>400.00</a:t>
                      </a: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39653800"/>
                  </a:ext>
                </a:extLst>
              </a:tr>
            </a:tbl>
          </a:graphicData>
        </a:graphic>
      </p:graphicFrame>
    </p:spTree>
    <p:extLst>
      <p:ext uri="{BB962C8B-B14F-4D97-AF65-F5344CB8AC3E}">
        <p14:creationId xmlns:p14="http://schemas.microsoft.com/office/powerpoint/2010/main" val="12610805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EA3988-266E-09A9-4A5A-91409AB54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0F1FB-B000-E3E1-C932-35032156876C}"/>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Errors Disclosed by Trial Balance</a:t>
            </a:r>
          </a:p>
        </p:txBody>
      </p:sp>
      <p:graphicFrame>
        <p:nvGraphicFramePr>
          <p:cNvPr id="5" name="Table 4">
            <a:extLst>
              <a:ext uri="{FF2B5EF4-FFF2-40B4-BE49-F238E27FC236}">
                <a16:creationId xmlns:a16="http://schemas.microsoft.com/office/drawing/2014/main" id="{56473E37-7B65-2C48-75E3-93E33DFAC67B}"/>
              </a:ext>
            </a:extLst>
          </p:cNvPr>
          <p:cNvGraphicFramePr>
            <a:graphicFrameLocks noGrp="1"/>
          </p:cNvGraphicFramePr>
          <p:nvPr>
            <p:extLst>
              <p:ext uri="{D42A27DB-BD31-4B8C-83A1-F6EECF244321}">
                <p14:modId xmlns:p14="http://schemas.microsoft.com/office/powerpoint/2010/main" val="3351713143"/>
              </p:ext>
            </p:extLst>
          </p:nvPr>
        </p:nvGraphicFramePr>
        <p:xfrm>
          <a:off x="979576" y="980416"/>
          <a:ext cx="6223480" cy="5658051"/>
        </p:xfrm>
        <a:graphic>
          <a:graphicData uri="http://schemas.openxmlformats.org/drawingml/2006/table">
            <a:tbl>
              <a:tblPr firstRow="1" bandRow="1">
                <a:tableStyleId>{5C22544A-7EE6-4342-B048-85BDC9FD1C3A}</a:tableStyleId>
              </a:tblPr>
              <a:tblGrid>
                <a:gridCol w="1737744">
                  <a:extLst>
                    <a:ext uri="{9D8B030D-6E8A-4147-A177-3AD203B41FA5}">
                      <a16:colId xmlns:a16="http://schemas.microsoft.com/office/drawing/2014/main" val="861548848"/>
                    </a:ext>
                  </a:extLst>
                </a:gridCol>
                <a:gridCol w="1690777">
                  <a:extLst>
                    <a:ext uri="{9D8B030D-6E8A-4147-A177-3AD203B41FA5}">
                      <a16:colId xmlns:a16="http://schemas.microsoft.com/office/drawing/2014/main" val="3681209482"/>
                    </a:ext>
                  </a:extLst>
                </a:gridCol>
                <a:gridCol w="1362973">
                  <a:extLst>
                    <a:ext uri="{9D8B030D-6E8A-4147-A177-3AD203B41FA5}">
                      <a16:colId xmlns:a16="http://schemas.microsoft.com/office/drawing/2014/main" val="1326435225"/>
                    </a:ext>
                  </a:extLst>
                </a:gridCol>
                <a:gridCol w="1431986">
                  <a:extLst>
                    <a:ext uri="{9D8B030D-6E8A-4147-A177-3AD203B41FA5}">
                      <a16:colId xmlns:a16="http://schemas.microsoft.com/office/drawing/2014/main" val="4019477266"/>
                    </a:ext>
                  </a:extLst>
                </a:gridCol>
              </a:tblGrid>
              <a:tr h="236065">
                <a:tc>
                  <a:txBody>
                    <a:bodyPr/>
                    <a:lstStyle/>
                    <a:p>
                      <a:r>
                        <a:rPr lang="en-GB" sz="1600" b="1" dirty="0">
                          <a:latin typeface="+mn-lt"/>
                        </a:rPr>
                        <a:t>Account</a:t>
                      </a:r>
                    </a:p>
                  </a:txBody>
                  <a:tcPr/>
                </a:tc>
                <a:tc>
                  <a:txBody>
                    <a:bodyPr/>
                    <a:lstStyle/>
                    <a:p>
                      <a:pPr algn="ctr"/>
                      <a:r>
                        <a:rPr lang="en-GB" sz="1600" b="1" dirty="0">
                          <a:latin typeface="+mn-lt"/>
                        </a:rPr>
                        <a:t>Extracted Balance</a:t>
                      </a:r>
                    </a:p>
                  </a:txBody>
                  <a:tcPr/>
                </a:tc>
                <a:tc gridSpan="2">
                  <a:txBody>
                    <a:bodyPr/>
                    <a:lstStyle/>
                    <a:p>
                      <a:pPr algn="ctr"/>
                      <a:r>
                        <a:rPr lang="en-GB" sz="1600" b="1" dirty="0">
                          <a:latin typeface="+mn-lt"/>
                        </a:rPr>
                        <a:t>Updated Balance</a:t>
                      </a:r>
                    </a:p>
                  </a:txBody>
                  <a:tcPr/>
                </a:tc>
                <a:tc hMerge="1">
                  <a:txBody>
                    <a:bodyPr/>
                    <a:lstStyle/>
                    <a:p>
                      <a:endParaRPr dirty="0"/>
                    </a:p>
                  </a:txBody>
                  <a:tcPr/>
                </a:tc>
                <a:extLst>
                  <a:ext uri="{0D108BD9-81ED-4DB2-BD59-A6C34878D82A}">
                    <a16:rowId xmlns:a16="http://schemas.microsoft.com/office/drawing/2014/main" val="3912412793"/>
                  </a:ext>
                </a:extLst>
              </a:tr>
              <a:tr h="236065">
                <a:tc>
                  <a:txBody>
                    <a:bodyPr/>
                    <a:lstStyle/>
                    <a:p>
                      <a:r>
                        <a:rPr lang="en-GB" sz="1400" b="1" dirty="0">
                          <a:latin typeface="+mn-lt"/>
                        </a:rPr>
                        <a:t>Details</a:t>
                      </a:r>
                    </a:p>
                  </a:txBody>
                  <a:tcPr/>
                </a:tc>
                <a:tc>
                  <a:txBody>
                    <a:bodyPr/>
                    <a:lstStyle/>
                    <a:p>
                      <a:pPr algn="ctr"/>
                      <a:endParaRPr lang="en-GB" sz="1400" b="1" dirty="0">
                        <a:latin typeface="+mn-lt"/>
                      </a:endParaRPr>
                    </a:p>
                  </a:txBody>
                  <a:tcPr/>
                </a:tc>
                <a:tc>
                  <a:txBody>
                    <a:bodyPr/>
                    <a:lstStyle/>
                    <a:p>
                      <a:pPr algn="ctr"/>
                      <a:r>
                        <a:rPr lang="en-GB" sz="1400" b="1" dirty="0">
                          <a:latin typeface="+mn-lt"/>
                        </a:rPr>
                        <a:t>Debit</a:t>
                      </a:r>
                    </a:p>
                  </a:txBody>
                  <a:tcPr/>
                </a:tc>
                <a:tc>
                  <a:txBody>
                    <a:bodyPr/>
                    <a:lstStyle/>
                    <a:p>
                      <a:pPr algn="ctr"/>
                      <a:r>
                        <a:rPr lang="en-GB" sz="1400" b="1" dirty="0">
                          <a:latin typeface="+mn-lt"/>
                        </a:rPr>
                        <a:t>Credit</a:t>
                      </a:r>
                    </a:p>
                  </a:txBody>
                  <a:tcPr/>
                </a:tc>
                <a:extLst>
                  <a:ext uri="{0D108BD9-81ED-4DB2-BD59-A6C34878D82A}">
                    <a16:rowId xmlns:a16="http://schemas.microsoft.com/office/drawing/2014/main" val="4123479475"/>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Equipment</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31,699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31,699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0952870"/>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Fixtures and Fittings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4,185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8,752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46916761"/>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Inventory</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11,000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11,000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1760407"/>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Bank (Overdrawn)</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1,290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1,690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7694054"/>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Petty cash</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450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800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23302985"/>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RLCA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71,835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71,835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439075"/>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PLCA</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33,474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33,474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9072286"/>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VAT liability</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5,664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effectLst/>
                          <a:latin typeface="+mn-lt"/>
                          <a:ea typeface="Times New Roman" panose="02020603050405020304" pitchFamily="18" charset="0"/>
                          <a:cs typeface="Arial" panose="020B0604020202020204" pitchFamily="34" charset="0"/>
                        </a:rPr>
                        <a:t>5,664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2790069"/>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Capital</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65,000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65,000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40760517"/>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Sales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398,774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408,774</a:t>
                      </a:r>
                      <a:endParaRPr lang="en-GB" sz="12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51892854"/>
                  </a:ext>
                </a:extLst>
              </a:tr>
              <a:tr h="185065">
                <a:tc>
                  <a:txBody>
                    <a:bodyPr/>
                    <a:lstStyle/>
                    <a:p>
                      <a:pPr algn="l">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Purchases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271,922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288,008</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0" dirty="0">
                          <a:solidFill>
                            <a:schemeClr val="tx1"/>
                          </a:solidFill>
                          <a:effectLst/>
                          <a:latin typeface="+mn-lt"/>
                          <a:ea typeface="Times New Roman" panose="02020603050405020304" pitchFamily="18" charset="0"/>
                          <a:cs typeface="Arial" panose="020B0604020202020204" pitchFamily="34" charset="0"/>
                        </a:rPr>
                        <a:t> </a:t>
                      </a:r>
                      <a:endParaRPr lang="en-GB" sz="12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58677439"/>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Purchase returns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1,955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2,055</a:t>
                      </a:r>
                      <a:endParaRPr lang="en-GB" sz="12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85328860"/>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Wages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69,690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effectLst/>
                          <a:latin typeface="+mn-lt"/>
                          <a:ea typeface="Times New Roman" panose="02020603050405020304" pitchFamily="18" charset="0"/>
                          <a:cs typeface="Arial" panose="020B0604020202020204" pitchFamily="34" charset="0"/>
                        </a:rPr>
                        <a:t>69,690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57422630"/>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Motor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4,664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5,665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67211"/>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Office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7,144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7,144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50767414"/>
                  </a:ext>
                </a:extLst>
              </a:tr>
              <a:tr h="185065">
                <a:tc>
                  <a:txBody>
                    <a:bodyPr/>
                    <a:lstStyle/>
                    <a:p>
                      <a:pPr algn="just">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Rent and rates</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7,935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7,935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3924927"/>
                  </a:ext>
                </a:extLst>
              </a:tr>
              <a:tr h="185901">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Heat and light</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3,199</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3,199</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0073007"/>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Telephone</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9,225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9,225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8321078"/>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Misc expenses</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1,705</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1,705</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00204871"/>
                  </a:ext>
                </a:extLst>
              </a:tr>
              <a:tr h="185065">
                <a:tc>
                  <a:txBody>
                    <a:bodyPr/>
                    <a:lstStyle/>
                    <a:p>
                      <a:pPr algn="just">
                        <a:lnSpc>
                          <a:spcPct val="120000"/>
                        </a:lnSpc>
                        <a:spcAft>
                          <a:spcPts val="600"/>
                        </a:spcAft>
                        <a:buNone/>
                      </a:pPr>
                      <a:r>
                        <a:rPr lang="en-GB" sz="1400">
                          <a:solidFill>
                            <a:srgbClr val="000000"/>
                          </a:solidFill>
                          <a:effectLst/>
                          <a:latin typeface="+mn-lt"/>
                          <a:ea typeface="Times New Roman" panose="02020603050405020304" pitchFamily="18" charset="0"/>
                          <a:cs typeface="Arial" panose="020B0604020202020204" pitchFamily="34" charset="0"/>
                        </a:rPr>
                        <a:t>Suspense</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dirty="0">
                          <a:solidFill>
                            <a:srgbClr val="000000"/>
                          </a:solidFill>
                          <a:effectLst/>
                          <a:latin typeface="+mn-lt"/>
                          <a:ea typeface="Times New Roman" panose="02020603050405020304" pitchFamily="18" charset="0"/>
                          <a:cs typeface="Arial" panose="020B0604020202020204" pitchFamily="34" charset="0"/>
                        </a:rPr>
                        <a:t>10,500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a:solidFill>
                            <a:srgbClr val="FF0000"/>
                          </a:solidFill>
                          <a:effectLst/>
                          <a:latin typeface="+mn-lt"/>
                          <a:ea typeface="Times New Roman" panose="02020603050405020304" pitchFamily="18" charset="0"/>
                          <a:cs typeface="Arial" panose="020B0604020202020204" pitchFamily="34" charset="0"/>
                        </a:rPr>
                        <a:t> </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93848910"/>
                  </a:ext>
                </a:extLst>
              </a:tr>
              <a:tr h="185065">
                <a:tc>
                  <a:txBody>
                    <a:bodyPr/>
                    <a:lstStyle/>
                    <a:p>
                      <a:pPr algn="just">
                        <a:lnSpc>
                          <a:spcPct val="120000"/>
                        </a:lnSpc>
                        <a:spcAft>
                          <a:spcPts val="600"/>
                        </a:spcAft>
                        <a:buNone/>
                      </a:pPr>
                      <a:r>
                        <a:rPr lang="en-GB" sz="1400" b="1">
                          <a:solidFill>
                            <a:srgbClr val="000000"/>
                          </a:solidFill>
                          <a:effectLst/>
                          <a:latin typeface="+mn-lt"/>
                          <a:ea typeface="Times New Roman" panose="02020603050405020304" pitchFamily="18" charset="0"/>
                          <a:cs typeface="Arial" panose="020B0604020202020204" pitchFamily="34" charset="0"/>
                        </a:rPr>
                        <a:t>TOTAL</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000000"/>
                          </a:solidFill>
                          <a:effectLst/>
                          <a:latin typeface="+mn-lt"/>
                          <a:ea typeface="Times New Roman" panose="02020603050405020304" pitchFamily="18" charset="0"/>
                          <a:cs typeface="Arial" panose="020B0604020202020204" pitchFamily="34" charset="0"/>
                        </a:rPr>
                        <a:t> </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516,657</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Aft>
                          <a:spcPts val="600"/>
                        </a:spcAft>
                        <a:buNone/>
                      </a:pPr>
                      <a:r>
                        <a:rPr lang="en-GB" sz="1400" b="1" dirty="0">
                          <a:solidFill>
                            <a:srgbClr val="FF0000"/>
                          </a:solidFill>
                          <a:effectLst/>
                          <a:latin typeface="+mn-lt"/>
                          <a:ea typeface="Times New Roman" panose="02020603050405020304" pitchFamily="18" charset="0"/>
                          <a:cs typeface="Arial" panose="020B0604020202020204" pitchFamily="34" charset="0"/>
                        </a:rPr>
                        <a:t>516,657</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02149380"/>
                  </a:ext>
                </a:extLst>
              </a:tr>
            </a:tbl>
          </a:graphicData>
        </a:graphic>
      </p:graphicFrame>
      <p:graphicFrame>
        <p:nvGraphicFramePr>
          <p:cNvPr id="7" name="Table 6">
            <a:extLst>
              <a:ext uri="{FF2B5EF4-FFF2-40B4-BE49-F238E27FC236}">
                <a16:creationId xmlns:a16="http://schemas.microsoft.com/office/drawing/2014/main" id="{3715EC91-B3A6-72C9-EE32-FD8E22825014}"/>
              </a:ext>
            </a:extLst>
          </p:cNvPr>
          <p:cNvGraphicFramePr>
            <a:graphicFrameLocks noGrp="1"/>
          </p:cNvGraphicFramePr>
          <p:nvPr>
            <p:extLst>
              <p:ext uri="{D42A27DB-BD31-4B8C-83A1-F6EECF244321}">
                <p14:modId xmlns:p14="http://schemas.microsoft.com/office/powerpoint/2010/main" val="3391790207"/>
              </p:ext>
            </p:extLst>
          </p:nvPr>
        </p:nvGraphicFramePr>
        <p:xfrm>
          <a:off x="7507857" y="980416"/>
          <a:ext cx="3704567" cy="2164080"/>
        </p:xfrm>
        <a:graphic>
          <a:graphicData uri="http://schemas.openxmlformats.org/drawingml/2006/table">
            <a:tbl>
              <a:tblPr firstRow="1" bandRow="1">
                <a:tableStyleId>{21E4AEA4-8DFA-4A89-87EB-49C32662AFE0}</a:tableStyleId>
              </a:tblPr>
              <a:tblGrid>
                <a:gridCol w="668069">
                  <a:extLst>
                    <a:ext uri="{9D8B030D-6E8A-4147-A177-3AD203B41FA5}">
                      <a16:colId xmlns:a16="http://schemas.microsoft.com/office/drawing/2014/main" val="2352128972"/>
                    </a:ext>
                  </a:extLst>
                </a:gridCol>
                <a:gridCol w="1552755">
                  <a:extLst>
                    <a:ext uri="{9D8B030D-6E8A-4147-A177-3AD203B41FA5}">
                      <a16:colId xmlns:a16="http://schemas.microsoft.com/office/drawing/2014/main" val="2152585456"/>
                    </a:ext>
                  </a:extLst>
                </a:gridCol>
                <a:gridCol w="741872">
                  <a:extLst>
                    <a:ext uri="{9D8B030D-6E8A-4147-A177-3AD203B41FA5}">
                      <a16:colId xmlns:a16="http://schemas.microsoft.com/office/drawing/2014/main" val="1879622486"/>
                    </a:ext>
                  </a:extLst>
                </a:gridCol>
                <a:gridCol w="741871">
                  <a:extLst>
                    <a:ext uri="{9D8B030D-6E8A-4147-A177-3AD203B41FA5}">
                      <a16:colId xmlns:a16="http://schemas.microsoft.com/office/drawing/2014/main" val="2066532279"/>
                    </a:ext>
                  </a:extLst>
                </a:gridCol>
              </a:tblGrid>
              <a:tr h="146852">
                <a:tc>
                  <a:txBody>
                    <a:bodyPr/>
                    <a:lstStyle/>
                    <a:p>
                      <a:r>
                        <a:rPr lang="en-GB" sz="1600" dirty="0"/>
                        <a:t>Ref</a:t>
                      </a:r>
                    </a:p>
                  </a:txBody>
                  <a:tcPr/>
                </a:tc>
                <a:tc>
                  <a:txBody>
                    <a:bodyPr/>
                    <a:lstStyle/>
                    <a:p>
                      <a:r>
                        <a:rPr lang="en-GB" sz="1600" dirty="0"/>
                        <a:t>Account</a:t>
                      </a:r>
                    </a:p>
                  </a:txBody>
                  <a:tcPr/>
                </a:tc>
                <a:tc>
                  <a:txBody>
                    <a:bodyPr/>
                    <a:lstStyle/>
                    <a:p>
                      <a:pPr algn="ctr"/>
                      <a:r>
                        <a:rPr lang="en-GB" sz="1600" dirty="0"/>
                        <a:t>Debit</a:t>
                      </a:r>
                    </a:p>
                  </a:txBody>
                  <a:tcPr/>
                </a:tc>
                <a:tc>
                  <a:txBody>
                    <a:bodyPr/>
                    <a:lstStyle/>
                    <a:p>
                      <a:pPr algn="ctr"/>
                      <a:r>
                        <a:rPr lang="en-GB" sz="1600" dirty="0"/>
                        <a:t>Credit</a:t>
                      </a:r>
                    </a:p>
                  </a:txBody>
                  <a:tcPr/>
                </a:tc>
                <a:extLst>
                  <a:ext uri="{0D108BD9-81ED-4DB2-BD59-A6C34878D82A}">
                    <a16:rowId xmlns:a16="http://schemas.microsoft.com/office/drawing/2014/main" val="3323833320"/>
                  </a:ext>
                </a:extLst>
              </a:tr>
              <a:tr h="146852">
                <a:tc>
                  <a:txBody>
                    <a:bodyPr/>
                    <a:lstStyle/>
                    <a:p>
                      <a:r>
                        <a:rPr lang="en-GB" sz="1400" dirty="0"/>
                        <a:t>JNL 1</a:t>
                      </a:r>
                    </a:p>
                  </a:txBody>
                  <a:tcPr/>
                </a:tc>
                <a:tc>
                  <a:txBody>
                    <a:bodyPr/>
                    <a:lstStyle/>
                    <a:p>
                      <a:r>
                        <a:rPr lang="en-GB" sz="1400" dirty="0"/>
                        <a:t>Suspense</a:t>
                      </a:r>
                    </a:p>
                  </a:txBody>
                  <a:tcPr/>
                </a:tc>
                <a:tc>
                  <a:txBody>
                    <a:bodyPr/>
                    <a:lstStyle/>
                    <a:p>
                      <a:pPr algn="ctr"/>
                      <a:r>
                        <a:rPr lang="en-GB" sz="1400" dirty="0"/>
                        <a:t>10,000</a:t>
                      </a:r>
                    </a:p>
                  </a:txBody>
                  <a:tcPr/>
                </a:tc>
                <a:tc>
                  <a:txBody>
                    <a:bodyPr/>
                    <a:lstStyle/>
                    <a:p>
                      <a:pPr algn="ctr"/>
                      <a:endParaRPr lang="en-GB" sz="1400" dirty="0"/>
                    </a:p>
                  </a:txBody>
                  <a:tcPr/>
                </a:tc>
                <a:extLst>
                  <a:ext uri="{0D108BD9-81ED-4DB2-BD59-A6C34878D82A}">
                    <a16:rowId xmlns:a16="http://schemas.microsoft.com/office/drawing/2014/main" val="1221178500"/>
                  </a:ext>
                </a:extLst>
              </a:tr>
              <a:tr h="146852">
                <a:tc>
                  <a:txBody>
                    <a:bodyPr/>
                    <a:lstStyle/>
                    <a:p>
                      <a:r>
                        <a:rPr lang="en-GB" sz="1400" dirty="0"/>
                        <a:t>JNL 1</a:t>
                      </a:r>
                    </a:p>
                  </a:txBody>
                  <a:tcPr/>
                </a:tc>
                <a:tc>
                  <a:txBody>
                    <a:bodyPr/>
                    <a:lstStyle/>
                    <a:p>
                      <a:r>
                        <a:rPr lang="en-GB" sz="1400" dirty="0"/>
                        <a:t>Sales</a:t>
                      </a:r>
                    </a:p>
                  </a:txBody>
                  <a:tcPr/>
                </a:tc>
                <a:tc>
                  <a:txBody>
                    <a:bodyPr/>
                    <a:lstStyle/>
                    <a:p>
                      <a:pPr algn="ctr"/>
                      <a:endParaRPr lang="en-GB" sz="1400" dirty="0"/>
                    </a:p>
                  </a:txBody>
                  <a:tcPr/>
                </a:tc>
                <a:tc>
                  <a:txBody>
                    <a:bodyPr/>
                    <a:lstStyle/>
                    <a:p>
                      <a:pPr algn="ctr"/>
                      <a:r>
                        <a:rPr lang="en-GB" sz="1400" dirty="0"/>
                        <a:t>10,000</a:t>
                      </a:r>
                    </a:p>
                  </a:txBody>
                  <a:tcPr/>
                </a:tc>
                <a:extLst>
                  <a:ext uri="{0D108BD9-81ED-4DB2-BD59-A6C34878D82A}">
                    <a16:rowId xmlns:a16="http://schemas.microsoft.com/office/drawing/2014/main" val="1443745487"/>
                  </a:ext>
                </a:extLst>
              </a:tr>
              <a:tr h="146852">
                <a:tc>
                  <a:txBody>
                    <a:bodyPr/>
                    <a:lstStyle/>
                    <a:p>
                      <a:r>
                        <a:rPr lang="en-GB" sz="1400" dirty="0"/>
                        <a:t>JNL 2</a:t>
                      </a:r>
                    </a:p>
                  </a:txBody>
                  <a:tcPr/>
                </a:tc>
                <a:tc>
                  <a:txBody>
                    <a:bodyPr/>
                    <a:lstStyle/>
                    <a:p>
                      <a:r>
                        <a:rPr lang="en-GB" sz="1400" dirty="0"/>
                        <a:t>Suspense</a:t>
                      </a:r>
                    </a:p>
                  </a:txBody>
                  <a:tcPr/>
                </a:tc>
                <a:tc>
                  <a:txBody>
                    <a:bodyPr/>
                    <a:lstStyle/>
                    <a:p>
                      <a:pPr algn="ctr"/>
                      <a:r>
                        <a:rPr lang="en-GB" sz="1400" dirty="0"/>
                        <a:t>100</a:t>
                      </a:r>
                    </a:p>
                  </a:txBody>
                  <a:tcPr/>
                </a:tc>
                <a:tc>
                  <a:txBody>
                    <a:bodyPr/>
                    <a:lstStyle/>
                    <a:p>
                      <a:pPr algn="ctr"/>
                      <a:endParaRPr lang="en-GB" sz="1400" dirty="0"/>
                    </a:p>
                  </a:txBody>
                  <a:tcPr/>
                </a:tc>
                <a:extLst>
                  <a:ext uri="{0D108BD9-81ED-4DB2-BD59-A6C34878D82A}">
                    <a16:rowId xmlns:a16="http://schemas.microsoft.com/office/drawing/2014/main" val="2033502414"/>
                  </a:ext>
                </a:extLst>
              </a:tr>
              <a:tr h="120700">
                <a:tc>
                  <a:txBody>
                    <a:bodyPr/>
                    <a:lstStyle/>
                    <a:p>
                      <a:r>
                        <a:rPr lang="en-GB" sz="1400" dirty="0"/>
                        <a:t>JNL 2</a:t>
                      </a:r>
                    </a:p>
                  </a:txBody>
                  <a:tcPr/>
                </a:tc>
                <a:tc>
                  <a:txBody>
                    <a:bodyPr/>
                    <a:lstStyle/>
                    <a:p>
                      <a:r>
                        <a:rPr lang="en-GB" sz="1400" dirty="0"/>
                        <a:t>Purchase Returns</a:t>
                      </a:r>
                    </a:p>
                  </a:txBody>
                  <a:tcPr/>
                </a:tc>
                <a:tc>
                  <a:txBody>
                    <a:bodyPr/>
                    <a:lstStyle/>
                    <a:p>
                      <a:pPr algn="ctr"/>
                      <a:endParaRPr lang="en-GB" sz="1400" dirty="0"/>
                    </a:p>
                  </a:txBody>
                  <a:tcPr/>
                </a:tc>
                <a:tc>
                  <a:txBody>
                    <a:bodyPr/>
                    <a:lstStyle/>
                    <a:p>
                      <a:pPr algn="ctr"/>
                      <a:r>
                        <a:rPr lang="en-GB" sz="1400" dirty="0"/>
                        <a:t>100</a:t>
                      </a:r>
                    </a:p>
                  </a:txBody>
                  <a:tcPr/>
                </a:tc>
                <a:extLst>
                  <a:ext uri="{0D108BD9-81ED-4DB2-BD59-A6C34878D82A}">
                    <a16:rowId xmlns:a16="http://schemas.microsoft.com/office/drawing/2014/main" val="2007988712"/>
                  </a:ext>
                </a:extLst>
              </a:tr>
              <a:tr h="120700">
                <a:tc>
                  <a:txBody>
                    <a:bodyPr/>
                    <a:lstStyle/>
                    <a:p>
                      <a:r>
                        <a:rPr lang="en-GB" sz="1400" b="0" dirty="0">
                          <a:solidFill>
                            <a:schemeClr val="tx1"/>
                          </a:solidFill>
                        </a:rPr>
                        <a:t>JNL 3</a:t>
                      </a:r>
                    </a:p>
                  </a:txBody>
                  <a:tcPr/>
                </a:tc>
                <a:tc>
                  <a:txBody>
                    <a:bodyPr/>
                    <a:lstStyle/>
                    <a:p>
                      <a:r>
                        <a:rPr lang="en-GB" sz="1400" b="0" dirty="0">
                          <a:solidFill>
                            <a:schemeClr val="tx1"/>
                          </a:solidFill>
                        </a:rPr>
                        <a:t>Suspense</a:t>
                      </a:r>
                    </a:p>
                  </a:txBody>
                  <a:tcPr/>
                </a:tc>
                <a:tc>
                  <a:txBody>
                    <a:bodyPr/>
                    <a:lstStyle/>
                    <a:p>
                      <a:pPr algn="ctr"/>
                      <a:r>
                        <a:rPr lang="en-GB" sz="1400" b="0" dirty="0">
                          <a:solidFill>
                            <a:schemeClr val="tx1"/>
                          </a:solidFill>
                        </a:rPr>
                        <a:t>400</a:t>
                      </a:r>
                    </a:p>
                  </a:txBody>
                  <a:tcPr/>
                </a:tc>
                <a:tc>
                  <a:txBody>
                    <a:bodyPr/>
                    <a:lstStyle/>
                    <a:p>
                      <a:pPr algn="ctr"/>
                      <a:endParaRPr lang="en-GB" sz="1400" b="0" dirty="0">
                        <a:solidFill>
                          <a:schemeClr val="tx1"/>
                        </a:solidFill>
                      </a:endParaRPr>
                    </a:p>
                  </a:txBody>
                  <a:tcPr/>
                </a:tc>
                <a:extLst>
                  <a:ext uri="{0D108BD9-81ED-4DB2-BD59-A6C34878D82A}">
                    <a16:rowId xmlns:a16="http://schemas.microsoft.com/office/drawing/2014/main" val="3530067526"/>
                  </a:ext>
                </a:extLst>
              </a:tr>
              <a:tr h="146852">
                <a:tc>
                  <a:txBody>
                    <a:bodyPr/>
                    <a:lstStyle/>
                    <a:p>
                      <a:r>
                        <a:rPr lang="en-GB" sz="1400" b="0" dirty="0">
                          <a:solidFill>
                            <a:schemeClr val="tx1"/>
                          </a:solidFill>
                        </a:rPr>
                        <a:t>JNL 3</a:t>
                      </a:r>
                    </a:p>
                  </a:txBody>
                  <a:tcPr/>
                </a:tc>
                <a:tc>
                  <a:txBody>
                    <a:bodyPr/>
                    <a:lstStyle/>
                    <a:p>
                      <a:r>
                        <a:rPr lang="en-GB" sz="1400" b="0" dirty="0">
                          <a:solidFill>
                            <a:schemeClr val="tx1"/>
                          </a:solidFill>
                        </a:rPr>
                        <a:t>Bank</a:t>
                      </a:r>
                    </a:p>
                  </a:txBody>
                  <a:tcPr/>
                </a:tc>
                <a:tc>
                  <a:txBody>
                    <a:bodyPr/>
                    <a:lstStyle/>
                    <a:p>
                      <a:pPr algn="ctr"/>
                      <a:endParaRPr lang="en-GB" sz="1400" b="0" dirty="0">
                        <a:solidFill>
                          <a:schemeClr val="tx1"/>
                        </a:solidFill>
                      </a:endParaRPr>
                    </a:p>
                  </a:txBody>
                  <a:tcPr/>
                </a:tc>
                <a:tc>
                  <a:txBody>
                    <a:bodyPr/>
                    <a:lstStyle/>
                    <a:p>
                      <a:pPr algn="ctr"/>
                      <a:r>
                        <a:rPr lang="en-GB" sz="1400" b="0" dirty="0">
                          <a:solidFill>
                            <a:schemeClr val="tx1"/>
                          </a:solidFill>
                        </a:rPr>
                        <a:t>400</a:t>
                      </a:r>
                    </a:p>
                  </a:txBody>
                  <a:tcPr/>
                </a:tc>
                <a:extLst>
                  <a:ext uri="{0D108BD9-81ED-4DB2-BD59-A6C34878D82A}">
                    <a16:rowId xmlns:a16="http://schemas.microsoft.com/office/drawing/2014/main" val="4190414365"/>
                  </a:ext>
                </a:extLst>
              </a:tr>
            </a:tbl>
          </a:graphicData>
        </a:graphic>
      </p:graphicFrame>
      <p:graphicFrame>
        <p:nvGraphicFramePr>
          <p:cNvPr id="3" name="Table 2">
            <a:extLst>
              <a:ext uri="{FF2B5EF4-FFF2-40B4-BE49-F238E27FC236}">
                <a16:creationId xmlns:a16="http://schemas.microsoft.com/office/drawing/2014/main" id="{A2D2821D-E6AA-D0EC-DBDE-8F08B6A1465C}"/>
              </a:ext>
            </a:extLst>
          </p:cNvPr>
          <p:cNvGraphicFramePr>
            <a:graphicFrameLocks noGrp="1"/>
          </p:cNvGraphicFramePr>
          <p:nvPr>
            <p:extLst>
              <p:ext uri="{D42A27DB-BD31-4B8C-83A1-F6EECF244321}">
                <p14:modId xmlns:p14="http://schemas.microsoft.com/office/powerpoint/2010/main" val="2073455777"/>
              </p:ext>
            </p:extLst>
          </p:nvPr>
        </p:nvGraphicFramePr>
        <p:xfrm>
          <a:off x="7507857" y="3424687"/>
          <a:ext cx="3704565" cy="1326453"/>
        </p:xfrm>
        <a:graphic>
          <a:graphicData uri="http://schemas.openxmlformats.org/drawingml/2006/table">
            <a:tbl>
              <a:tblPr firstRow="1" bandRow="1">
                <a:tableStyleId>{93296810-A885-4BE3-A3E7-6D5BEEA58F35}</a:tableStyleId>
              </a:tblPr>
              <a:tblGrid>
                <a:gridCol w="879208">
                  <a:extLst>
                    <a:ext uri="{9D8B030D-6E8A-4147-A177-3AD203B41FA5}">
                      <a16:colId xmlns:a16="http://schemas.microsoft.com/office/drawing/2014/main" val="4171347047"/>
                    </a:ext>
                  </a:extLst>
                </a:gridCol>
                <a:gridCol w="920837">
                  <a:extLst>
                    <a:ext uri="{9D8B030D-6E8A-4147-A177-3AD203B41FA5}">
                      <a16:colId xmlns:a16="http://schemas.microsoft.com/office/drawing/2014/main" val="89758427"/>
                    </a:ext>
                  </a:extLst>
                </a:gridCol>
                <a:gridCol w="984636">
                  <a:extLst>
                    <a:ext uri="{9D8B030D-6E8A-4147-A177-3AD203B41FA5}">
                      <a16:colId xmlns:a16="http://schemas.microsoft.com/office/drawing/2014/main" val="975201137"/>
                    </a:ext>
                  </a:extLst>
                </a:gridCol>
                <a:gridCol w="919884">
                  <a:extLst>
                    <a:ext uri="{9D8B030D-6E8A-4147-A177-3AD203B41FA5}">
                      <a16:colId xmlns:a16="http://schemas.microsoft.com/office/drawing/2014/main" val="1088621512"/>
                    </a:ext>
                  </a:extLst>
                </a:gridCol>
              </a:tblGrid>
              <a:tr h="0">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t>Suspense Account</a:t>
                      </a:r>
                      <a:endParaRPr lang="en-GB" sz="1400" b="1" dirty="0">
                        <a:latin typeface="+mn-lt"/>
                      </a:endParaRPr>
                    </a:p>
                  </a:txBody>
                  <a:tcPr/>
                </a:tc>
                <a:tc hMerge="1">
                  <a:txBody>
                    <a:bodyPr/>
                    <a:lstStyle/>
                    <a:p>
                      <a:endParaRPr/>
                    </a:p>
                  </a:txBody>
                  <a:tcPr/>
                </a:tc>
                <a:tc hMerge="1">
                  <a:txBody>
                    <a:bodyPr/>
                    <a:lstStyle/>
                    <a:p>
                      <a:pPr algn="ctr"/>
                      <a:endParaRPr lang="en-GB" sz="1400" b="1" dirty="0">
                        <a:latin typeface="+mn-lt"/>
                      </a:endParaRPr>
                    </a:p>
                  </a:txBody>
                  <a:tcPr/>
                </a:tc>
                <a:tc hMerge="1">
                  <a:txBody>
                    <a:bodyPr/>
                    <a:lstStyle/>
                    <a:p>
                      <a:pPr algn="ctr"/>
                      <a:endParaRPr lang="en-GB" sz="1400" b="1" dirty="0">
                        <a:latin typeface="+mn-lt"/>
                      </a:endParaRPr>
                    </a:p>
                  </a:txBody>
                  <a:tcPr/>
                </a:tc>
                <a:extLst>
                  <a:ext uri="{0D108BD9-81ED-4DB2-BD59-A6C34878D82A}">
                    <a16:rowId xmlns:a16="http://schemas.microsoft.com/office/drawing/2014/main" val="479560661"/>
                  </a:ext>
                </a:extLst>
              </a:tr>
              <a:tr h="0">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tc>
                  <a:txBody>
                    <a:bodyPr/>
                    <a:lstStyle/>
                    <a:p>
                      <a:pPr algn="l"/>
                      <a:r>
                        <a:rPr lang="en-GB" sz="1400" b="1" dirty="0"/>
                        <a:t>Details</a:t>
                      </a:r>
                      <a:endParaRPr lang="en-GB" sz="1400" b="1" dirty="0">
                        <a:latin typeface="+mn-lt"/>
                      </a:endParaRPr>
                    </a:p>
                  </a:txBody>
                  <a:tcPr/>
                </a:tc>
                <a:tc>
                  <a:txBody>
                    <a:bodyPr/>
                    <a:lstStyle/>
                    <a:p>
                      <a:pPr algn="l"/>
                      <a:r>
                        <a:rPr lang="en-GB" sz="1400" b="1" dirty="0"/>
                        <a:t>£</a:t>
                      </a:r>
                      <a:endParaRPr lang="en-GB" sz="1400" b="1" dirty="0">
                        <a:latin typeface="+mn-lt"/>
                      </a:endParaRPr>
                    </a:p>
                  </a:txBody>
                  <a:tcPr/>
                </a:tc>
                <a:extLst>
                  <a:ext uri="{0D108BD9-81ED-4DB2-BD59-A6C34878D82A}">
                    <a16:rowId xmlns:a16="http://schemas.microsoft.com/office/drawing/2014/main" val="1074627631"/>
                  </a:ext>
                </a:extLst>
              </a:tr>
              <a:tr h="79650">
                <a:tc>
                  <a:txBody>
                    <a:bodyPr/>
                    <a:lstStyle/>
                    <a:p>
                      <a:pPr algn="just">
                        <a:lnSpc>
                          <a:spcPct val="120000"/>
                        </a:lnSpc>
                        <a:spcAft>
                          <a:spcPts val="600"/>
                        </a:spcAft>
                        <a:buNone/>
                      </a:pPr>
                      <a:r>
                        <a:rPr lang="en-GB" sz="1400" b="0" dirty="0">
                          <a:solidFill>
                            <a:schemeClr val="tx1"/>
                          </a:solidFill>
                          <a:effectLst/>
                        </a:rPr>
                        <a:t>JNL 1</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rPr>
                        <a:t>10,000.00</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Aft>
                          <a:spcPts val="600"/>
                        </a:spcAft>
                        <a:buNone/>
                      </a:pPr>
                      <a:r>
                        <a:rPr lang="en-GB" sz="1400" b="0" dirty="0">
                          <a:solidFill>
                            <a:schemeClr val="tx1"/>
                          </a:solidFill>
                          <a:effectLst/>
                        </a:rPr>
                        <a:t>Bal b/d</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r>
                        <a:rPr lang="en-GB" sz="1400" b="0" dirty="0">
                          <a:solidFill>
                            <a:schemeClr val="tx1"/>
                          </a:solidFill>
                          <a:effectLst/>
                        </a:rPr>
                        <a:t>10,500.00</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834144"/>
                  </a:ext>
                </a:extLst>
              </a:tr>
              <a:tr h="159301">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JNL 2</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100.00</a:t>
                      </a: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137200"/>
                  </a:ext>
                </a:extLst>
              </a:tr>
              <a:tr h="0">
                <a:tc>
                  <a:txBody>
                    <a:bodyPr/>
                    <a:lstStyle/>
                    <a:p>
                      <a:pPr algn="just">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JNL 3</a:t>
                      </a:r>
                    </a:p>
                  </a:txBody>
                  <a:tcPr marL="68580" marR="68580" marT="0" marB="0" anchor="ctr"/>
                </a:tc>
                <a:tc>
                  <a:txBody>
                    <a:bodyPr/>
                    <a:lstStyle/>
                    <a:p>
                      <a:pPr algn="r">
                        <a:lnSpc>
                          <a:spcPct val="120000"/>
                        </a:lnSpc>
                        <a:spcAft>
                          <a:spcPts val="600"/>
                        </a:spcAft>
                        <a:buNone/>
                      </a:pPr>
                      <a:r>
                        <a:rPr lang="en-GB" sz="1400" b="0" dirty="0">
                          <a:solidFill>
                            <a:schemeClr val="tx1"/>
                          </a:solidFill>
                          <a:effectLst/>
                          <a:latin typeface="+mn-lt"/>
                          <a:ea typeface="Calibri" panose="020F0502020204030204" pitchFamily="34" charset="0"/>
                          <a:cs typeface="Times New Roman" panose="02020603050405020304" pitchFamily="18" charset="0"/>
                        </a:rPr>
                        <a:t>400.00</a:t>
                      </a:r>
                    </a:p>
                  </a:txBody>
                  <a:tcPr marL="68580" marR="68580" marT="0" marB="0" anchor="ctr"/>
                </a:tc>
                <a:tc>
                  <a:txBody>
                    <a:bodyPr/>
                    <a:lstStyle/>
                    <a:p>
                      <a:pPr algn="just">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20000"/>
                        </a:lnSpc>
                        <a:spcAft>
                          <a:spcPts val="600"/>
                        </a:spcAft>
                        <a:buNone/>
                      </a:pP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39653800"/>
                  </a:ext>
                </a:extLst>
              </a:tr>
            </a:tbl>
          </a:graphicData>
        </a:graphic>
      </p:graphicFrame>
    </p:spTree>
    <p:extLst>
      <p:ext uri="{BB962C8B-B14F-4D97-AF65-F5344CB8AC3E}">
        <p14:creationId xmlns:p14="http://schemas.microsoft.com/office/powerpoint/2010/main" val="22541423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D92E1-B34A-3604-E3BC-19C074FC5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3FA8EB-F61B-E259-CF09-BC5A275C41B6}"/>
              </a:ext>
            </a:extLst>
          </p:cNvPr>
          <p:cNvSpPr>
            <a:spLocks noGrp="1"/>
          </p:cNvSpPr>
          <p:nvPr>
            <p:ph type="title"/>
          </p:nvPr>
        </p:nvSpPr>
        <p:spPr>
          <a:xfrm>
            <a:off x="370936" y="-206032"/>
            <a:ext cx="10515600" cy="1325563"/>
          </a:xfrm>
        </p:spPr>
        <p:txBody>
          <a:bodyPr>
            <a:normAutofit/>
          </a:bodyPr>
          <a:lstStyle/>
          <a:p>
            <a:r>
              <a:rPr lang="en-US" sz="3600" b="1" dirty="0">
                <a:solidFill>
                  <a:schemeClr val="bg1"/>
                </a:solidFill>
                <a:latin typeface="Montserrat SemiBold" pitchFamily="2" charset="77"/>
              </a:rPr>
              <a:t>Prepare for your exam</a:t>
            </a:r>
          </a:p>
        </p:txBody>
      </p:sp>
      <p:sp>
        <p:nvSpPr>
          <p:cNvPr id="3" name="Content Placeholder 2">
            <a:extLst>
              <a:ext uri="{FF2B5EF4-FFF2-40B4-BE49-F238E27FC236}">
                <a16:creationId xmlns:a16="http://schemas.microsoft.com/office/drawing/2014/main" id="{34987784-2B58-0DA5-A0BD-D2D8BCCF2334}"/>
              </a:ext>
            </a:extLst>
          </p:cNvPr>
          <p:cNvSpPr>
            <a:spLocks noGrp="1"/>
          </p:cNvSpPr>
          <p:nvPr>
            <p:ph idx="1"/>
          </p:nvPr>
        </p:nvSpPr>
        <p:spPr>
          <a:xfrm>
            <a:off x="370936" y="1119532"/>
            <a:ext cx="5864494" cy="3306554"/>
          </a:xfrm>
        </p:spPr>
        <p:txBody>
          <a:bodyPr>
            <a:normAutofit/>
          </a:bodyPr>
          <a:lstStyle/>
          <a:p>
            <a:pPr marL="0" indent="0">
              <a:buNone/>
            </a:pPr>
            <a:r>
              <a:rPr lang="en-US" sz="1800" dirty="0">
                <a:solidFill>
                  <a:schemeClr val="bg1"/>
                </a:solidFill>
                <a:latin typeface="Montserrat" pitchFamily="2" charset="77"/>
              </a:rPr>
              <a:t>Get ready for your next exam with Training Link’s question banks.</a:t>
            </a:r>
          </a:p>
          <a:p>
            <a:pPr marL="0" indent="0">
              <a:buNone/>
            </a:pPr>
            <a:endParaRPr lang="en-US" sz="1800" dirty="0">
              <a:solidFill>
                <a:schemeClr val="bg1"/>
              </a:solidFill>
              <a:latin typeface="Montserrat" pitchFamily="2" charset="77"/>
            </a:endParaRPr>
          </a:p>
          <a:p>
            <a:r>
              <a:rPr lang="en-US" sz="1800" dirty="0">
                <a:solidFill>
                  <a:schemeClr val="bg1"/>
                </a:solidFill>
                <a:latin typeface="Montserrat" pitchFamily="2" charset="77"/>
              </a:rPr>
              <a:t>practice exercises </a:t>
            </a:r>
          </a:p>
          <a:p>
            <a:r>
              <a:rPr lang="en-US" sz="1800" dirty="0">
                <a:solidFill>
                  <a:schemeClr val="bg1"/>
                </a:solidFill>
                <a:latin typeface="Montserrat" pitchFamily="2" charset="77"/>
              </a:rPr>
              <a:t>real-world scenarios</a:t>
            </a:r>
          </a:p>
          <a:p>
            <a:r>
              <a:rPr lang="en-US" sz="1800" dirty="0">
                <a:solidFill>
                  <a:schemeClr val="bg1"/>
                </a:solidFill>
                <a:latin typeface="Montserrat" pitchFamily="2" charset="77"/>
              </a:rPr>
              <a:t>supplemental activities </a:t>
            </a:r>
          </a:p>
          <a:p>
            <a:r>
              <a:rPr lang="en-US" sz="1800" dirty="0">
                <a:solidFill>
                  <a:schemeClr val="bg1"/>
                </a:solidFill>
                <a:latin typeface="Montserrat" pitchFamily="2" charset="77"/>
              </a:rPr>
              <a:t>and a mock exam</a:t>
            </a:r>
          </a:p>
          <a:p>
            <a:pPr marL="0" indent="0">
              <a:buNone/>
            </a:pPr>
            <a:endParaRPr lang="en-US" sz="1800" dirty="0">
              <a:solidFill>
                <a:schemeClr val="bg1"/>
              </a:solidFill>
              <a:latin typeface="Montserrat" pitchFamily="2" charset="77"/>
            </a:endParaRPr>
          </a:p>
          <a:p>
            <a:pPr marL="0" indent="0">
              <a:buNone/>
            </a:pPr>
            <a:r>
              <a:rPr lang="en-US" sz="2400" b="1" dirty="0">
                <a:solidFill>
                  <a:schemeClr val="bg1"/>
                </a:solidFill>
                <a:latin typeface="Montserrat ExtraBold" pitchFamily="2" charset="77"/>
              </a:rPr>
              <a:t>Available now: £22</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pic>
        <p:nvPicPr>
          <p:cNvPr id="7" name="Picture 6">
            <a:extLst>
              <a:ext uri="{FF2B5EF4-FFF2-40B4-BE49-F238E27FC236}">
                <a16:creationId xmlns:a16="http://schemas.microsoft.com/office/drawing/2014/main" id="{857057C5-B8F6-A83F-37C2-765FD88E3EDE}"/>
              </a:ext>
            </a:extLst>
          </p:cNvPr>
          <p:cNvPicPr>
            <a:picLocks noChangeAspect="1"/>
          </p:cNvPicPr>
          <p:nvPr/>
        </p:nvPicPr>
        <p:blipFill>
          <a:blip r:embed="rId2"/>
          <a:stretch>
            <a:fillRect/>
          </a:stretch>
        </p:blipFill>
        <p:spPr>
          <a:xfrm>
            <a:off x="-27214" y="0"/>
            <a:ext cx="12246428" cy="6858000"/>
          </a:xfrm>
          <a:prstGeom prst="rect">
            <a:avLst/>
          </a:prstGeom>
        </p:spPr>
      </p:pic>
    </p:spTree>
    <p:extLst>
      <p:ext uri="{BB962C8B-B14F-4D97-AF65-F5344CB8AC3E}">
        <p14:creationId xmlns:p14="http://schemas.microsoft.com/office/powerpoint/2010/main" val="3451953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3420</TotalTime>
  <Words>5573</Words>
  <Application>Microsoft Office PowerPoint</Application>
  <PresentationFormat>Widescreen</PresentationFormat>
  <Paragraphs>2690</Paragraphs>
  <Slides>55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Arial</vt:lpstr>
      <vt:lpstr>Calibri</vt:lpstr>
      <vt:lpstr>Calibri Light</vt:lpstr>
      <vt:lpstr>Montserrat</vt:lpstr>
      <vt:lpstr>Montserrat ExtraBold</vt:lpstr>
      <vt:lpstr>Montserrat SemiBold</vt:lpstr>
      <vt:lpstr>Office Theme</vt:lpstr>
      <vt:lpstr>PowerPoint Presentation</vt:lpstr>
      <vt:lpstr>Topics</vt:lpstr>
      <vt:lpstr>Bank Reconciliation</vt:lpstr>
      <vt:lpstr>Bank Reconciliation</vt:lpstr>
      <vt:lpstr>Bank Reconciliation</vt:lpstr>
      <vt:lpstr>Bank Reconciliation</vt:lpstr>
      <vt:lpstr>Bank Reconciliation</vt:lpstr>
      <vt:lpstr>Bank Reconciliation</vt:lpstr>
      <vt:lpstr>Bank Reconciliation</vt:lpstr>
      <vt:lpstr>Bank Reconciliation</vt:lpstr>
      <vt:lpstr>Bank Reconciliation</vt:lpstr>
      <vt:lpstr>Bank Reconciliation</vt:lpstr>
      <vt:lpstr>Reconciling Control Accounts</vt:lpstr>
      <vt:lpstr>Reconciling Control Accounts</vt:lpstr>
      <vt:lpstr>Reconciling Control Accounts</vt:lpstr>
      <vt:lpstr>Reconciling Control Accounts</vt:lpstr>
      <vt:lpstr>Reconciling Control Accounts</vt:lpstr>
      <vt:lpstr>Reconciling Control Accounts</vt:lpstr>
      <vt:lpstr>Reconciling Control Accounts</vt:lpstr>
      <vt:lpstr>Reconciling Control Accounts</vt:lpstr>
      <vt:lpstr>Reconciling Control Accounts</vt:lpstr>
      <vt:lpstr>Reconciling Control Accounts</vt:lpstr>
      <vt:lpstr>Reconciling Control Accounts</vt:lpstr>
      <vt:lpstr>Reconciling Control Accounts</vt:lpstr>
      <vt:lpstr>Reconciling Control Accounts</vt:lpstr>
      <vt:lpstr>Reconciling Control Accounts</vt:lpstr>
      <vt:lpstr>Errors Not Disclosed By Trial Balance</vt:lpstr>
      <vt:lpstr>Error of Original Entry</vt:lpstr>
      <vt:lpstr>Error of Original Entry</vt:lpstr>
      <vt:lpstr>Error of Original Entry</vt:lpstr>
      <vt:lpstr>Error of Omission</vt:lpstr>
      <vt:lpstr>Error of Omission</vt:lpstr>
      <vt:lpstr>Reversal of Entries</vt:lpstr>
      <vt:lpstr>Reversal of Entries</vt:lpstr>
      <vt:lpstr>Reversal of Entries</vt:lpstr>
      <vt:lpstr>Error of Commission</vt:lpstr>
      <vt:lpstr>Error of Commission</vt:lpstr>
      <vt:lpstr>Error of Principle</vt:lpstr>
      <vt:lpstr>Error of Principle</vt:lpstr>
      <vt:lpstr>Compensating Error</vt:lpstr>
      <vt:lpstr>Compensating Error</vt:lpstr>
      <vt:lpstr>Errors Disclosed by Trial Balance</vt:lpstr>
      <vt:lpstr>Errors Disclosed by Trial Balance</vt:lpstr>
      <vt:lpstr>Errors Disclosed by Trial Balance</vt:lpstr>
      <vt:lpstr>Errors Disclosed by Trial Balance</vt:lpstr>
      <vt:lpstr>Errors Disclosed by Trial Balance</vt:lpstr>
      <vt:lpstr>Errors Disclosed by Trial Balance</vt:lpstr>
      <vt:lpstr>Errors Disclosed by Trial Balance</vt:lpstr>
      <vt:lpstr>Errors Disclosed by Trial Balance</vt:lpstr>
      <vt:lpstr>Errors Disclosed by Trial Balance</vt:lpstr>
      <vt:lpstr>Errors Disclosed by Trial Balance</vt:lpstr>
      <vt:lpstr>Errors Disclosed by Trial Balance</vt:lpstr>
      <vt:lpstr>Errors Disclosed by Trial Balance</vt:lpstr>
      <vt:lpstr>Errors Disclosed by Trial Balance</vt:lpstr>
      <vt:lpstr>Prepare for your exam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Nash</dc:creator>
  <cp:lastModifiedBy>Ben Campbell</cp:lastModifiedBy>
  <cp:revision>194</cp:revision>
  <dcterms:created xsi:type="dcterms:W3CDTF">2023-01-20T15:18:18Z</dcterms:created>
  <dcterms:modified xsi:type="dcterms:W3CDTF">2026-10-06T12:54:29Z</dcterms:modified>
</cp:coreProperties>
</file>